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5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6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8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56" r:id="rId2"/>
    <p:sldId id="300" r:id="rId3"/>
    <p:sldId id="298" r:id="rId4"/>
    <p:sldId id="260" r:id="rId5"/>
    <p:sldId id="292" r:id="rId6"/>
    <p:sldId id="261" r:id="rId7"/>
    <p:sldId id="310" r:id="rId8"/>
    <p:sldId id="296" r:id="rId9"/>
    <p:sldId id="297" r:id="rId10"/>
    <p:sldId id="299" r:id="rId11"/>
    <p:sldId id="266" r:id="rId12"/>
    <p:sldId id="276" r:id="rId13"/>
    <p:sldId id="281" r:id="rId14"/>
    <p:sldId id="272" r:id="rId15"/>
    <p:sldId id="282" r:id="rId16"/>
    <p:sldId id="303" r:id="rId17"/>
    <p:sldId id="273" r:id="rId18"/>
    <p:sldId id="283" r:id="rId19"/>
    <p:sldId id="301" r:id="rId20"/>
    <p:sldId id="304" r:id="rId21"/>
    <p:sldId id="284" r:id="rId22"/>
    <p:sldId id="285" r:id="rId23"/>
    <p:sldId id="274" r:id="rId24"/>
    <p:sldId id="286" r:id="rId25"/>
    <p:sldId id="302" r:id="rId26"/>
    <p:sldId id="309" r:id="rId27"/>
    <p:sldId id="278" r:id="rId28"/>
    <p:sldId id="305" r:id="rId2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699"/>
    <a:srgbClr val="F9C92E"/>
    <a:srgbClr val="2E88C8"/>
    <a:srgbClr val="3EEAF3"/>
    <a:srgbClr val="F4CEA0"/>
    <a:srgbClr val="161C28"/>
    <a:srgbClr val="17B65F"/>
    <a:srgbClr val="FA2E2E"/>
    <a:srgbClr val="2CCAA1"/>
    <a:srgbClr val="D1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淺色樣式 2 - 輔色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E9639D4-E3E2-4D34-9284-5A2195B3D0D7}" styleName="淺色樣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中等深淺樣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03447BB-5D67-496B-8E87-E561075AD55C}" styleName="深色樣式 1 - 輔色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深色樣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深色樣式 2 - 輔色 5/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深色樣式 2 - 輔色 3/輔色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4425" autoAdjust="0"/>
  </p:normalViewPr>
  <p:slideViewPr>
    <p:cSldViewPr snapToGrid="0">
      <p:cViewPr varScale="1">
        <p:scale>
          <a:sx n="120" d="100"/>
          <a:sy n="120" d="100"/>
        </p:scale>
        <p:origin x="240" y="1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istrator\Downloads\&#21555;&#20140;&#20523;&#36939;&#21205;&#38795;&#39006;&#20854;&#21697;&#29260;&#30693;&#35258;&#21644;&#21697;&#29260;&#24418;&#35937;&#23565;&#28040;&#36027;&#32773;&#36092;&#36023;&#34892;&#28858;&#24847;&#39000;&#20043;&#24433;&#38911;%20%20(&#22238;&#25033;)-v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58.jpg"/><Relationship Id="rId7" Type="http://schemas.openxmlformats.org/officeDocument/2006/relationships/image" Target="../media/image62.jpg"/><Relationship Id="rId2" Type="http://schemas.microsoft.com/office/2011/relationships/chartColorStyle" Target="colors6.xml"/><Relationship Id="rId1" Type="http://schemas.microsoft.com/office/2011/relationships/chartStyle" Target="style6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Relationship Id="rId9" Type="http://schemas.openxmlformats.org/officeDocument/2006/relationships/oleObject" Target="file:///C:\Users\Administrator\Downloads\&#21555;&#20140;&#20523;&#36939;&#21205;&#38795;&#39006;&#20854;&#21697;&#29260;&#30693;&#35258;&#21644;&#21697;&#29260;&#24418;&#35937;&#23565;&#28040;&#36027;&#32773;&#36092;&#36023;&#34892;&#28858;&#24847;&#39000;&#20043;&#24433;&#38911;%20%20(&#22238;&#25033;)-v1.xlsx" TargetMode="External"/></Relationships>
</file>

<file path=ppt/charts/_rels/char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58.jpg"/><Relationship Id="rId7" Type="http://schemas.openxmlformats.org/officeDocument/2006/relationships/image" Target="../media/image62.jpg"/><Relationship Id="rId2" Type="http://schemas.microsoft.com/office/2011/relationships/chartColorStyle" Target="colors7.xml"/><Relationship Id="rId1" Type="http://schemas.microsoft.com/office/2011/relationships/chartStyle" Target="style7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Relationship Id="rId9" Type="http://schemas.openxmlformats.org/officeDocument/2006/relationships/oleObject" Target="file:///C:\Users\Administrator\Downloads\&#21555;&#20140;&#20523;&#36939;&#21205;&#38795;&#39006;&#20854;&#21697;&#29260;&#30693;&#35258;&#21644;&#21697;&#29260;&#24418;&#35937;&#23565;&#28040;&#36027;&#32773;&#36092;&#36023;&#34892;&#28858;&#24847;&#39000;&#20043;&#24433;&#38911;%20%20(&#22238;&#25033;)-v1.xlsx" TargetMode="External"/></Relationships>
</file>

<file path=ppt/charts/_rels/char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58.jpg"/><Relationship Id="rId7" Type="http://schemas.openxmlformats.org/officeDocument/2006/relationships/image" Target="../media/image62.jpg"/><Relationship Id="rId2" Type="http://schemas.microsoft.com/office/2011/relationships/chartColorStyle" Target="colors8.xml"/><Relationship Id="rId1" Type="http://schemas.microsoft.com/office/2011/relationships/chartStyle" Target="style8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Relationship Id="rId9" Type="http://schemas.openxmlformats.org/officeDocument/2006/relationships/oleObject" Target="file:///C:\Users\Administrator\Downloads\&#21555;&#20140;&#20523;&#36939;&#21205;&#38795;&#39006;&#20854;&#21697;&#29260;&#30693;&#35258;&#21644;&#21697;&#29260;&#24418;&#35937;&#23565;&#28040;&#36027;&#32773;&#36092;&#36023;&#34892;&#28858;&#24847;&#39000;&#20043;&#24433;&#38911;%20%20(&#22238;&#25033;)-v1.xlsx" TargetMode="External"/></Relationships>
</file>

<file path=ppt/charts/_rels/char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58.jpg"/><Relationship Id="rId7" Type="http://schemas.openxmlformats.org/officeDocument/2006/relationships/image" Target="../media/image62.jpg"/><Relationship Id="rId2" Type="http://schemas.microsoft.com/office/2011/relationships/chartColorStyle" Target="colors9.xml"/><Relationship Id="rId1" Type="http://schemas.microsoft.com/office/2011/relationships/chartStyle" Target="style9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Relationship Id="rId9" Type="http://schemas.openxmlformats.org/officeDocument/2006/relationships/oleObject" Target="file:///C:\Users\Administrator\Downloads\&#21555;&#20140;&#20523;&#36939;&#21205;&#38795;&#39006;&#20854;&#21697;&#29260;&#30693;&#35258;&#21644;&#21697;&#29260;&#24418;&#35937;&#23565;&#28040;&#36027;&#32773;&#36092;&#36023;&#34892;&#28858;&#24847;&#39000;&#20043;&#24433;&#38911;%20%20(&#22238;&#25033;)-v1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7" Type="http://schemas.openxmlformats.org/officeDocument/2006/relationships/chartUserShapes" Target="../drawings/drawing1.xml"/><Relationship Id="rId2" Type="http://schemas.microsoft.com/office/2011/relationships/chartColorStyle" Target="colors10.xml"/><Relationship Id="rId1" Type="http://schemas.microsoft.com/office/2011/relationships/chartStyle" Target="style10.xml"/><Relationship Id="rId6" Type="http://schemas.openxmlformats.org/officeDocument/2006/relationships/package" Target="../embeddings/Microsoft_Excel____4.xlsx"/><Relationship Id="rId5" Type="http://schemas.openxmlformats.org/officeDocument/2006/relationships/image" Target="../media/image63.jpg"/><Relationship Id="rId4" Type="http://schemas.openxmlformats.org/officeDocument/2006/relationships/image" Target="../media/image59.jp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欄1</c:v>
                </c:pt>
              </c:strCache>
            </c:strRef>
          </c:tx>
          <c:spPr>
            <a:solidFill>
              <a:schemeClr val="bg1"/>
            </a:solidFill>
            <a:ln w="19050">
              <a:solidFill>
                <a:srgbClr val="C00000"/>
              </a:solidFill>
            </a:ln>
            <a:effectLst/>
          </c:spPr>
          <c:invertIfNegative val="0"/>
          <c:cat>
            <c:strRef>
              <c:f>工作表1!$A$2:$A$6</c:f>
              <c:strCache>
                <c:ptCount val="5"/>
                <c:pt idx="0">
                  <c:v>運動鞋</c:v>
                </c:pt>
                <c:pt idx="1">
                  <c:v>運動服飾</c:v>
                </c:pt>
                <c:pt idx="2">
                  <c:v>球類用品</c:v>
                </c:pt>
                <c:pt idx="3">
                  <c:v>戶外鞋服</c:v>
                </c:pt>
                <c:pt idx="4">
                  <c:v>健身訓練</c:v>
                </c:pt>
              </c:strCache>
            </c:strRef>
          </c:cat>
          <c:val>
            <c:numRef>
              <c:f>工作表1!$B$2:$B$6</c:f>
              <c:numCache>
                <c:formatCode>General</c:formatCode>
                <c:ptCount val="5"/>
                <c:pt idx="0">
                  <c:v>4.5</c:v>
                </c:pt>
                <c:pt idx="1">
                  <c:v>3.5</c:v>
                </c:pt>
                <c:pt idx="2">
                  <c:v>2.6</c:v>
                </c:pt>
                <c:pt idx="3">
                  <c:v>3</c:v>
                </c:pt>
                <c:pt idx="4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40-44B9-850D-C1AD82AA8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5"/>
        <c:overlap val="-70"/>
        <c:axId val="107572752"/>
        <c:axId val="107581072"/>
      </c:barChart>
      <c:catAx>
        <c:axId val="10757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pPr>
            <a:endParaRPr lang="zh-TW"/>
          </a:p>
        </c:txPr>
        <c:crossAx val="107581072"/>
        <c:crosses val="autoZero"/>
        <c:auto val="1"/>
        <c:lblAlgn val="ctr"/>
        <c:lblOffset val="100"/>
        <c:noMultiLvlLbl val="0"/>
      </c:catAx>
      <c:valAx>
        <c:axId val="10758107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7572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10B-4F92-B333-051708C81D0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10B-4F92-B333-051708C81D0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10B-4F92-B333-051708C81D02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10B-4F92-B333-051708C81D02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10B-4F92-B333-051708C81D02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10B-4F92-B333-051708C81D02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C82E2222-193C-4E42-B990-3223F8ADB4CC}" type="CATEGORYNAME">
                      <a:rPr lang="zh-TW" altLang="en-US" b="1" i="0" u="none">
                        <a:solidFill>
                          <a:srgbClr val="EFFE28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pPr/>
                      <a:t>[類別名稱]</a:t>
                    </a:fld>
                    <a:endParaRPr lang="zh-TW" altLang="en-US" b="1" i="0" u="none" baseline="0" dirty="0">
                      <a:solidFill>
                        <a:srgbClr val="EFFE28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軟正黑體" panose="020B0604030504040204" pitchFamily="34" charset="-120"/>
                      <a:ea typeface="微軟正黑體" panose="020B0604030504040204" pitchFamily="34" charset="-120"/>
                    </a:endParaRPr>
                  </a:p>
                  <a:p>
                    <a:fld id="{63AB3EB7-D82F-4FAE-9D83-E9951B220ACC}" type="PERCENTAGE">
                      <a:rPr lang="en-US" altLang="zh-TW" b="1" i="0" u="none">
                        <a:solidFill>
                          <a:srgbClr val="EFFE28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pPr/>
                      <a:t>[百分比]</a:t>
                    </a:fld>
                    <a:endParaRPr lang="zh-TW" alt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10B-4F92-B333-051708C81D0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4FF92173-0340-4F60-AC9D-74714A17577F}" type="CATEGORYNAME">
                      <a:rPr lang="zh-TW" altLang="en-US" b="1">
                        <a:solidFill>
                          <a:srgbClr val="EFFE28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pPr/>
                      <a:t>[類別名稱]</a:t>
                    </a:fld>
                    <a:endParaRPr lang="zh-TW" altLang="en-US" b="1" baseline="0" dirty="0">
                      <a:solidFill>
                        <a:srgbClr val="EFFE28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軟正黑體" panose="020B0604030504040204" pitchFamily="34" charset="-120"/>
                      <a:ea typeface="微軟正黑體" panose="020B0604030504040204" pitchFamily="34" charset="-120"/>
                    </a:endParaRPr>
                  </a:p>
                  <a:p>
                    <a:fld id="{5547026F-E791-440E-A82E-B70F9BB1D8C2}" type="PERCENTAGE">
                      <a:rPr lang="en-US" altLang="zh-TW" b="1">
                        <a:solidFill>
                          <a:srgbClr val="EFFE28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pPr/>
                      <a:t>[百分比]</a:t>
                    </a:fld>
                    <a:endParaRPr lang="zh-TW" alt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10B-4F92-B333-051708C81D02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FAAC2CA4-5692-4E8E-91D1-89C54F59B530}" type="CATEGORYNAME">
                      <a:rPr lang="zh-TW" altLang="en-US" b="1">
                        <a:solidFill>
                          <a:srgbClr val="EFFE28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pPr/>
                      <a:t>[類別名稱]</a:t>
                    </a:fld>
                    <a:endParaRPr lang="zh-TW" altLang="en-US" b="1" baseline="0" dirty="0">
                      <a:solidFill>
                        <a:srgbClr val="EFFE28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軟正黑體" panose="020B0604030504040204" pitchFamily="34" charset="-120"/>
                      <a:ea typeface="微軟正黑體" panose="020B0604030504040204" pitchFamily="34" charset="-120"/>
                    </a:endParaRPr>
                  </a:p>
                  <a:p>
                    <a:fld id="{21AF8B13-FE30-4871-A1D3-9765D6439459}" type="PERCENTAGE">
                      <a:rPr lang="en-US" altLang="zh-TW" b="1">
                        <a:solidFill>
                          <a:srgbClr val="EFFE28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pPr/>
                      <a:t>[百分比]</a:t>
                    </a:fld>
                    <a:endParaRPr lang="zh-TW" alt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10B-4F92-B333-051708C81D02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4CF0CA4D-BC7B-4EF2-A824-4E81DB93E26B}" type="CATEGORYNAME">
                      <a:rPr lang="zh-TW" altLang="en-US" b="1">
                        <a:solidFill>
                          <a:srgbClr val="EFFE28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pPr/>
                      <a:t>[類別名稱]</a:t>
                    </a:fld>
                    <a:endParaRPr lang="zh-TW" altLang="en-US" b="1" baseline="0" dirty="0">
                      <a:solidFill>
                        <a:srgbClr val="EFFE28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軟正黑體" panose="020B0604030504040204" pitchFamily="34" charset="-120"/>
                      <a:ea typeface="微軟正黑體" panose="020B0604030504040204" pitchFamily="34" charset="-120"/>
                    </a:endParaRPr>
                  </a:p>
                  <a:p>
                    <a:fld id="{A4F7CB6B-099D-4C65-B6B2-666007FEB326}" type="PERCENTAGE">
                      <a:rPr lang="en-US" altLang="zh-TW" b="1">
                        <a:solidFill>
                          <a:srgbClr val="EFFE28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pPr/>
                      <a:t>[百分比]</a:t>
                    </a:fld>
                    <a:endParaRPr lang="zh-TW" alt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10B-4F92-B333-051708C81D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4"/>
                <c:pt idx="0">
                  <c:v>雜誌</c:v>
                </c:pt>
                <c:pt idx="1">
                  <c:v>影音廣告</c:v>
                </c:pt>
                <c:pt idx="2">
                  <c:v>他人介紹</c:v>
                </c:pt>
                <c:pt idx="3">
                  <c:v>社群媒體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</c:v>
                </c:pt>
                <c:pt idx="1">
                  <c:v>27</c:v>
                </c:pt>
                <c:pt idx="2">
                  <c:v>22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10B-4F92-B333-051708C81D0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533516730686174E-2"/>
          <c:y val="0.13183787687308179"/>
          <c:w val="0.95355219327075347"/>
          <c:h val="0.81115799668647925"/>
        </c:manualLayout>
      </c:layout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flat">
              <a:bevelT w="101600" prst="riblet"/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bevelT w="101600" prst="riblet"/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360-4F7C-9C9D-D834EB357093}"/>
              </c:ext>
            </c:extLst>
          </c:dPt>
          <c:dPt>
            <c:idx val="1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bevelT w="101600" prst="riblet"/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360-4F7C-9C9D-D834EB357093}"/>
              </c:ext>
            </c:extLst>
          </c:dPt>
          <c:dPt>
            <c:idx val="2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bevelT w="101600" prst="riblet"/>
                <a:contourClr>
                  <a:schemeClr val="accent5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360-4F7C-9C9D-D834EB357093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  <a:alpha val="90000"/>
                </a:schemeClr>
              </a:solidFill>
              <a:ln w="19050">
                <a:solidFill>
                  <a:schemeClr val="accent1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bevelT w="101600" prst="riblet"/>
                <a:contourClr>
                  <a:schemeClr val="accent1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360-4F7C-9C9D-D834EB357093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  <a:alpha val="90000"/>
                </a:schemeClr>
              </a:solidFill>
              <a:ln w="19050">
                <a:solidFill>
                  <a:schemeClr val="accent3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bevelT w="101600" prst="riblet"/>
                <a:contourClr>
                  <a:schemeClr val="accent3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360-4F7C-9C9D-D834EB357093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  <a:alpha val="90000"/>
                </a:schemeClr>
              </a:solidFill>
              <a:ln w="19050">
                <a:solidFill>
                  <a:schemeClr val="accent5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bevelT w="101600" prst="riblet"/>
                <a:contourClr>
                  <a:schemeClr val="accent5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360-4F7C-9C9D-D834EB357093}"/>
              </c:ext>
            </c:extLst>
          </c:dPt>
          <c:dLbls>
            <c:dLbl>
              <c:idx val="0"/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solidFill>
                      <a:schemeClr val="lt1">
                        <a:alpha val="90000"/>
                      </a:schemeClr>
                    </a:solidFill>
                    <a:ln w="12700" cap="flat" cmpd="sng" algn="ctr">
                      <a:solidFill>
                        <a:schemeClr val="accent1"/>
                      </a:solidFill>
                      <a:round/>
                    </a:ln>
                  </c15:spPr>
                </c:ext>
                <c:ext xmlns:c16="http://schemas.microsoft.com/office/drawing/2014/chart" uri="{C3380CC4-5D6E-409C-BE32-E72D297353CC}">
                  <c16:uniqueId val="{00000001-2360-4F7C-9C9D-D834EB357093}"/>
                </c:ext>
              </c:extLst>
            </c:dLbl>
            <c:dLbl>
              <c:idx val="1"/>
              <c:layout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A9FAC227-F9DB-4A55-9AE4-95E042AC6B88}" type="CATEGORYNAME">
                      <a:rPr lang="zh-TW" altLang="en-US" sz="11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pPr>
                        <a:defRPr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[類別名稱]</a:t>
                    </a:fld>
                    <a:r>
                      <a:rPr lang="zh-TW" altLang="en-US" sz="1100" b="1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
</a:t>
                    </a:r>
                    <a:fld id="{F5FF10DC-602E-4D39-B013-4FAB56A7C68D}" type="PERCENTAGE">
                      <a:rPr lang="en-US" altLang="zh-TW" sz="1100" b="1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pPr>
                        <a:defRPr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[百分比]</a:t>
                    </a:fld>
                    <a:endParaRPr lang="zh-TW" altLang="en-US" sz="1100" b="1" baseline="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軟正黑體" panose="020B0604030504040204" pitchFamily="34" charset="-120"/>
                      <a:ea typeface="微軟正黑體" panose="020B0604030504040204" pitchFamily="34" charset="-120"/>
                    </a:endParaRP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solidFill>
                      <a:schemeClr val="lt1">
                        <a:alpha val="90000"/>
                      </a:schemeClr>
                    </a:solidFill>
                    <a:ln w="12700" cap="flat" cmpd="sng" algn="ctr">
                      <a:solidFill>
                        <a:schemeClr val="accent1"/>
                      </a:solidFill>
                      <a:round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360-4F7C-9C9D-D834EB357093}"/>
                </c:ext>
              </c:extLst>
            </c:dLbl>
            <c:dLbl>
              <c:idx val="2"/>
              <c:layout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D6D897B0-B50E-49CB-9BEA-B9B9FDB1E07C}" type="CATEGORYNAME">
                      <a:rPr lang="zh-TW" altLang="en-US" sz="1100" b="1">
                        <a:solidFill>
                          <a:schemeClr val="tx1"/>
                        </a:solidFill>
                      </a:rPr>
                      <a:pPr>
                        <a:defRPr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[類別名稱]</a:t>
                    </a:fld>
                    <a:r>
                      <a:rPr lang="zh-TW" altLang="en-US" sz="1100" b="1" baseline="0" dirty="0">
                        <a:solidFill>
                          <a:schemeClr val="tx1"/>
                        </a:solidFill>
                      </a:rPr>
                      <a:t>
</a:t>
                    </a:r>
                    <a:fld id="{775ECA4D-3ED1-41B3-AC5D-32CF2490ED02}" type="PERCENTAGE">
                      <a:rPr lang="en-US" altLang="zh-TW" sz="1100" b="1" baseline="0">
                        <a:solidFill>
                          <a:schemeClr val="tx1"/>
                        </a:solidFill>
                      </a:rPr>
                      <a:pPr>
                        <a:defRPr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[百分比]</a:t>
                    </a:fld>
                    <a:endParaRPr lang="zh-TW" altLang="en-US" sz="1100" b="1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solidFill>
                      <a:schemeClr val="lt1">
                        <a:alpha val="90000"/>
                      </a:schemeClr>
                    </a:solidFill>
                    <a:ln w="12700" cap="flat" cmpd="sng" algn="ctr">
                      <a:solidFill>
                        <a:schemeClr val="accent1"/>
                      </a:solidFill>
                      <a:round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360-4F7C-9C9D-D834EB357093}"/>
                </c:ext>
              </c:extLst>
            </c:dLbl>
            <c:dLbl>
              <c:idx val="3"/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solidFill>
                      <a:schemeClr val="lt1">
                        <a:alpha val="90000"/>
                      </a:schemeClr>
                    </a:solidFill>
                    <a:ln w="12700" cap="flat" cmpd="sng" algn="ctr">
                      <a:solidFill>
                        <a:schemeClr val="accent1"/>
                      </a:solidFill>
                      <a:round/>
                    </a:ln>
                  </c15:spPr>
                </c:ext>
                <c:ext xmlns:c16="http://schemas.microsoft.com/office/drawing/2014/chart" uri="{C3380CC4-5D6E-409C-BE32-E72D297353CC}">
                  <c16:uniqueId val="{00000007-2360-4F7C-9C9D-D834EB357093}"/>
                </c:ext>
              </c:extLst>
            </c:dLbl>
            <c:dLbl>
              <c:idx val="4"/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solidFill>
                      <a:schemeClr val="lt1">
                        <a:alpha val="90000"/>
                      </a:schemeClr>
                    </a:solidFill>
                    <a:ln w="12700" cap="flat" cmpd="sng" algn="ctr">
                      <a:solidFill>
                        <a:schemeClr val="accent1"/>
                      </a:solidFill>
                      <a:round/>
                    </a:ln>
                  </c15:spPr>
                </c:ext>
                <c:ext xmlns:c16="http://schemas.microsoft.com/office/drawing/2014/chart" uri="{C3380CC4-5D6E-409C-BE32-E72D297353CC}">
                  <c16:uniqueId val="{00000009-2360-4F7C-9C9D-D834EB357093}"/>
                </c:ext>
              </c:extLst>
            </c:dLbl>
            <c:dLbl>
              <c:idx val="5"/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solidFill>
                      <a:schemeClr val="lt1">
                        <a:alpha val="90000"/>
                      </a:schemeClr>
                    </a:solidFill>
                    <a:ln w="12700" cap="flat" cmpd="sng" algn="ctr">
                      <a:solidFill>
                        <a:schemeClr val="accent1"/>
                      </a:solidFill>
                      <a:round/>
                    </a:ln>
                  </c15:spPr>
                </c:ext>
                <c:ext xmlns:c16="http://schemas.microsoft.com/office/drawing/2014/chart" uri="{C3380CC4-5D6E-409C-BE32-E72D297353CC}">
                  <c16:uniqueId val="{0000000B-2360-4F7C-9C9D-D834EB357093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5B9BD5"/>
                </a:solidFill>
                <a:round/>
              </a:ln>
              <a:effectLst>
                <a:outerShdw blurRad="50800" dist="38100" dir="2700000" algn="tl" rotWithShape="0">
                  <a:srgbClr val="5B9BD5">
                    <a:lumMod val="75000"/>
                    <a:alpha val="40000"/>
                  </a:srgb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solidFill>
                    <a:schemeClr val="lt1">
                      <a:alpha val="90000"/>
                    </a:schemeClr>
                  </a:solidFill>
                  <a:ln w="12700" cap="flat" cmpd="sng" algn="ctr">
                    <a:solidFill>
                      <a:schemeClr val="accent1"/>
                    </a:solidFill>
                    <a:round/>
                  </a:ln>
                </c15:spPr>
              </c:ext>
            </c:extLst>
          </c:dLbls>
          <c:cat>
            <c:strRef>
              <c:f>工作表1!$A$2:$A$7</c:f>
              <c:strCache>
                <c:ptCount val="6"/>
                <c:pt idx="0">
                  <c:v>運動用</c:v>
                </c:pt>
                <c:pt idx="1">
                  <c:v>避免運動傷害</c:v>
                </c:pt>
                <c:pt idx="2">
                  <c:v>穿著舒適</c:v>
                </c:pt>
                <c:pt idx="3">
                  <c:v>搭配衣服</c:v>
                </c:pt>
                <c:pt idx="4">
                  <c:v>流行購物</c:v>
                </c:pt>
                <c:pt idx="5">
                  <c:v>功能性</c:v>
                </c:pt>
              </c:strCache>
            </c:strRef>
          </c:cat>
          <c:val>
            <c:numRef>
              <c:f>工作表1!$B$2:$B$7</c:f>
              <c:numCache>
                <c:formatCode>General</c:formatCode>
                <c:ptCount val="6"/>
                <c:pt idx="0">
                  <c:v>27</c:v>
                </c:pt>
                <c:pt idx="1">
                  <c:v>14</c:v>
                </c:pt>
                <c:pt idx="2">
                  <c:v>25</c:v>
                </c:pt>
                <c:pt idx="3">
                  <c:v>15</c:v>
                </c:pt>
                <c:pt idx="4">
                  <c:v>10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60-4F7C-9C9D-D834EB357093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533516730686174E-2"/>
          <c:y val="0.13183787687308179"/>
          <c:w val="0.95355219327075347"/>
          <c:h val="0.81115799668647925"/>
        </c:manualLayout>
      </c:layout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flat">
              <a:bevelT w="101600" prst="riblet"/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bevelT w="101600" prst="riblet"/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76B-42BF-9764-829D4C937E30}"/>
              </c:ext>
            </c:extLst>
          </c:dPt>
          <c:dPt>
            <c:idx val="1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bevelT w="101600" prst="riblet"/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76B-42BF-9764-829D4C937E30}"/>
              </c:ext>
            </c:extLst>
          </c:dPt>
          <c:dPt>
            <c:idx val="2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bevelT w="101600" prst="riblet"/>
                <a:contourClr>
                  <a:schemeClr val="accent5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76B-42BF-9764-829D4C937E30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  <a:alpha val="90000"/>
                </a:schemeClr>
              </a:solidFill>
              <a:ln w="19050">
                <a:solidFill>
                  <a:schemeClr val="accent1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bevelT w="101600" prst="riblet"/>
                <a:contourClr>
                  <a:schemeClr val="accent1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76B-42BF-9764-829D4C937E30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  <a:alpha val="90000"/>
                </a:schemeClr>
              </a:solidFill>
              <a:ln w="19050">
                <a:solidFill>
                  <a:schemeClr val="accent3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bevelT w="101600" prst="riblet"/>
                <a:contourClr>
                  <a:schemeClr val="accent3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76B-42BF-9764-829D4C937E30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  <a:alpha val="90000"/>
                </a:schemeClr>
              </a:solidFill>
              <a:ln w="19050">
                <a:solidFill>
                  <a:schemeClr val="accent5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bevelT w="101600" prst="riblet"/>
                <a:contourClr>
                  <a:schemeClr val="accent5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676B-42BF-9764-829D4C937E30}"/>
              </c:ext>
            </c:extLst>
          </c:dPt>
          <c:dLbls>
            <c:dLbl>
              <c:idx val="0"/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solidFill>
                      <a:schemeClr val="lt1">
                        <a:alpha val="90000"/>
                      </a:schemeClr>
                    </a:solidFill>
                    <a:ln w="12700" cap="flat" cmpd="sng" algn="ctr">
                      <a:solidFill>
                        <a:schemeClr val="accent1"/>
                      </a:solidFill>
                      <a:round/>
                    </a:ln>
                  </c15:spPr>
                </c:ext>
                <c:ext xmlns:c16="http://schemas.microsoft.com/office/drawing/2014/chart" uri="{C3380CC4-5D6E-409C-BE32-E72D297353CC}">
                  <c16:uniqueId val="{00000001-676B-42BF-9764-829D4C937E30}"/>
                </c:ext>
              </c:extLst>
            </c:dLbl>
            <c:dLbl>
              <c:idx val="1"/>
              <c:layout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A9FAC227-F9DB-4A55-9AE4-95E042AC6B88}" type="CATEGORYNAME">
                      <a:rPr lang="zh-TW" altLang="en-US" sz="11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pPr>
                        <a:defRPr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[類別名稱]</a:t>
                    </a:fld>
                    <a:r>
                      <a:rPr lang="zh-TW" altLang="en-US" sz="1100" b="1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
</a:t>
                    </a:r>
                    <a:fld id="{F5FF10DC-602E-4D39-B013-4FAB56A7C68D}" type="PERCENTAGE">
                      <a:rPr lang="en-US" altLang="zh-TW" sz="1100" b="1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pPr>
                        <a:defRPr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[百分比]</a:t>
                    </a:fld>
                    <a:endParaRPr lang="zh-TW" altLang="en-US" sz="1100" b="1" baseline="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軟正黑體" panose="020B0604030504040204" pitchFamily="34" charset="-120"/>
                      <a:ea typeface="微軟正黑體" panose="020B0604030504040204" pitchFamily="34" charset="-120"/>
                    </a:endParaRP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solidFill>
                      <a:schemeClr val="lt1">
                        <a:alpha val="90000"/>
                      </a:schemeClr>
                    </a:solidFill>
                    <a:ln w="12700" cap="flat" cmpd="sng" algn="ctr">
                      <a:solidFill>
                        <a:schemeClr val="accent1"/>
                      </a:solidFill>
                      <a:round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76B-42BF-9764-829D4C937E30}"/>
                </c:ext>
              </c:extLst>
            </c:dLbl>
            <c:dLbl>
              <c:idx val="2"/>
              <c:layout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D6D897B0-B50E-49CB-9BEA-B9B9FDB1E07C}" type="CATEGORYNAME">
                      <a:rPr lang="zh-TW" altLang="en-US" sz="1100" b="1">
                        <a:solidFill>
                          <a:schemeClr val="tx1"/>
                        </a:solidFill>
                      </a:rPr>
                      <a:pPr>
                        <a:defRPr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[類別名稱]</a:t>
                    </a:fld>
                    <a:r>
                      <a:rPr lang="zh-TW" altLang="en-US" sz="1100" b="1" baseline="0" dirty="0">
                        <a:solidFill>
                          <a:schemeClr val="tx1"/>
                        </a:solidFill>
                      </a:rPr>
                      <a:t>
</a:t>
                    </a:r>
                    <a:fld id="{775ECA4D-3ED1-41B3-AC5D-32CF2490ED02}" type="PERCENTAGE">
                      <a:rPr lang="en-US" altLang="zh-TW" sz="1100" b="1" baseline="0">
                        <a:solidFill>
                          <a:schemeClr val="tx1"/>
                        </a:solidFill>
                      </a:rPr>
                      <a:pPr>
                        <a:defRPr sz="11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[百分比]</a:t>
                    </a:fld>
                    <a:endParaRPr lang="zh-TW" altLang="en-US" sz="1100" b="1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solidFill>
                      <a:schemeClr val="lt1">
                        <a:alpha val="90000"/>
                      </a:schemeClr>
                    </a:solidFill>
                    <a:ln w="12700" cap="flat" cmpd="sng" algn="ctr">
                      <a:solidFill>
                        <a:schemeClr val="accent1"/>
                      </a:solidFill>
                      <a:round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76B-42BF-9764-829D4C937E30}"/>
                </c:ext>
              </c:extLst>
            </c:dLbl>
            <c:dLbl>
              <c:idx val="3"/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solidFill>
                      <a:schemeClr val="lt1">
                        <a:alpha val="90000"/>
                      </a:schemeClr>
                    </a:solidFill>
                    <a:ln w="12700" cap="flat" cmpd="sng" algn="ctr">
                      <a:solidFill>
                        <a:schemeClr val="accent1"/>
                      </a:solidFill>
                      <a:round/>
                    </a:ln>
                  </c15:spPr>
                </c:ext>
                <c:ext xmlns:c16="http://schemas.microsoft.com/office/drawing/2014/chart" uri="{C3380CC4-5D6E-409C-BE32-E72D297353CC}">
                  <c16:uniqueId val="{00000007-676B-42BF-9764-829D4C937E30}"/>
                </c:ext>
              </c:extLst>
            </c:dLbl>
            <c:dLbl>
              <c:idx val="4"/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solidFill>
                      <a:schemeClr val="lt1">
                        <a:alpha val="90000"/>
                      </a:schemeClr>
                    </a:solidFill>
                    <a:ln w="12700" cap="flat" cmpd="sng" algn="ctr">
                      <a:solidFill>
                        <a:schemeClr val="accent1"/>
                      </a:solidFill>
                      <a:round/>
                    </a:ln>
                  </c15:spPr>
                </c:ext>
                <c:ext xmlns:c16="http://schemas.microsoft.com/office/drawing/2014/chart" uri="{C3380CC4-5D6E-409C-BE32-E72D297353CC}">
                  <c16:uniqueId val="{00000009-676B-42BF-9764-829D4C937E30}"/>
                </c:ext>
              </c:extLst>
            </c:dLbl>
            <c:dLbl>
              <c:idx val="5"/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solidFill>
                      <a:schemeClr val="lt1">
                        <a:alpha val="90000"/>
                      </a:schemeClr>
                    </a:solidFill>
                    <a:ln w="12700" cap="flat" cmpd="sng" algn="ctr">
                      <a:solidFill>
                        <a:schemeClr val="accent1"/>
                      </a:solidFill>
                      <a:round/>
                    </a:ln>
                  </c15:spPr>
                </c:ext>
                <c:ext xmlns:c16="http://schemas.microsoft.com/office/drawing/2014/chart" uri="{C3380CC4-5D6E-409C-BE32-E72D297353CC}">
                  <c16:uniqueId val="{0000000B-676B-42BF-9764-829D4C937E30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5B9BD5"/>
                </a:solidFill>
                <a:round/>
              </a:ln>
              <a:effectLst>
                <a:outerShdw blurRad="50800" dist="38100" dir="2700000" algn="tl" rotWithShape="0">
                  <a:srgbClr val="5B9BD5">
                    <a:lumMod val="75000"/>
                    <a:alpha val="40000"/>
                  </a:srgb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solidFill>
                    <a:schemeClr val="lt1">
                      <a:alpha val="90000"/>
                    </a:schemeClr>
                  </a:solidFill>
                  <a:ln w="12700" cap="flat" cmpd="sng" algn="ctr">
                    <a:solidFill>
                      <a:schemeClr val="accent1"/>
                    </a:solidFill>
                    <a:round/>
                  </a:ln>
                </c15:spPr>
              </c:ext>
            </c:extLst>
          </c:dLbls>
          <c:cat>
            <c:strRef>
              <c:f>工作表1!$A$2:$A$7</c:f>
              <c:strCache>
                <c:ptCount val="6"/>
                <c:pt idx="0">
                  <c:v>運動用</c:v>
                </c:pt>
                <c:pt idx="1">
                  <c:v>避免運動傷害</c:v>
                </c:pt>
                <c:pt idx="2">
                  <c:v>穿著舒適</c:v>
                </c:pt>
                <c:pt idx="3">
                  <c:v>搭配衣服</c:v>
                </c:pt>
                <c:pt idx="4">
                  <c:v>流行購物</c:v>
                </c:pt>
                <c:pt idx="5">
                  <c:v>功能性</c:v>
                </c:pt>
              </c:strCache>
            </c:strRef>
          </c:cat>
          <c:val>
            <c:numRef>
              <c:f>工作表1!$B$2:$B$7</c:f>
              <c:numCache>
                <c:formatCode>General</c:formatCode>
                <c:ptCount val="6"/>
                <c:pt idx="0">
                  <c:v>27</c:v>
                </c:pt>
                <c:pt idx="1">
                  <c:v>14</c:v>
                </c:pt>
                <c:pt idx="2">
                  <c:v>25</c:v>
                </c:pt>
                <c:pt idx="3">
                  <c:v>15</c:v>
                </c:pt>
                <c:pt idx="4">
                  <c:v>10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76B-42BF-9764-829D4C937E30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blipFill dpi="0" rotWithShape="1">
                <a:blip xmlns:r="http://schemas.openxmlformats.org/officeDocument/2006/relationships"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07AA-49A1-B0C0-E20BA3956B09}"/>
              </c:ext>
            </c:extLst>
          </c:dPt>
          <c:dPt>
            <c:idx val="1"/>
            <c:bubble3D val="0"/>
            <c:spPr>
              <a:blipFill dpi="0" rotWithShape="1">
                <a:blip xmlns:r="http://schemas.openxmlformats.org/officeDocument/2006/relationships"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07AA-49A1-B0C0-E20BA3956B09}"/>
              </c:ext>
            </c:extLst>
          </c:dPt>
          <c:dPt>
            <c:idx val="2"/>
            <c:bubble3D val="0"/>
            <c:spPr>
              <a:blipFill dpi="0" rotWithShape="1">
                <a:blip xmlns:r="http://schemas.openxmlformats.org/officeDocument/2006/relationships"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07AA-49A1-B0C0-E20BA3956B09}"/>
              </c:ext>
            </c:extLst>
          </c:dPt>
          <c:dPt>
            <c:idx val="3"/>
            <c:bubble3D val="0"/>
            <c:spPr>
              <a:blipFill dpi="0" rotWithShape="1">
                <a:blip xmlns:r="http://schemas.openxmlformats.org/officeDocument/2006/relationships"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07AA-49A1-B0C0-E20BA3956B09}"/>
              </c:ext>
            </c:extLst>
          </c:dPt>
          <c:dPt>
            <c:idx val="4"/>
            <c:bubble3D val="0"/>
            <c:spPr>
              <a:blipFill dpi="0" rotWithShape="1">
                <a:blip xmlns:r="http://schemas.openxmlformats.org/officeDocument/2006/relationships"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07AA-49A1-B0C0-E20BA3956B09}"/>
              </c:ext>
            </c:extLst>
          </c:dPt>
          <c:dPt>
            <c:idx val="5"/>
            <c:bubble3D val="0"/>
            <c:spPr>
              <a:blipFill dpi="0" rotWithShape="1">
                <a:blip xmlns:r="http://schemas.openxmlformats.org/officeDocument/2006/relationships"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07AA-49A1-B0C0-E20BA3956B09}"/>
              </c:ext>
            </c:extLst>
          </c:dPt>
          <c:dPt>
            <c:idx val="6"/>
            <c:bubble3D val="0"/>
            <c:spPr>
              <a:noFill/>
              <a:ln w="19050">
                <a:solidFill>
                  <a:schemeClr val="tx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07AA-49A1-B0C0-E20BA3956B09}"/>
              </c:ext>
            </c:extLst>
          </c:dPt>
          <c:dLbls>
            <c:dLbl>
              <c:idx val="0"/>
              <c:layout>
                <c:manualLayout>
                  <c:x val="0.19821409751958971"/>
                  <c:y val="-5.7880271833747034E-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sz="1200" baseline="0" dirty="0" smtClean="0">
                        <a:solidFill>
                          <a:schemeClr val="bg1"/>
                        </a:solidFill>
                      </a:rPr>
                      <a:t>Nike</a:t>
                    </a:r>
                    <a:r>
                      <a:rPr lang="en-US" altLang="zh-TW" sz="1200" baseline="0" dirty="0">
                        <a:solidFill>
                          <a:schemeClr val="bg1"/>
                        </a:solidFill>
                      </a:rPr>
                      <a:t>
</a:t>
                    </a:r>
                    <a:fld id="{C9ECF3FA-E12B-4F20-9082-54E7E5AA9CEF}" type="PERCENTAGE">
                      <a:rPr lang="en-US" altLang="zh-TW" sz="1200" baseline="0">
                        <a:solidFill>
                          <a:schemeClr val="bg1"/>
                        </a:solidFill>
                      </a:rPr>
                      <a:pPr/>
                      <a:t>[百分比]</a:t>
                    </a:fld>
                    <a:endParaRPr lang="en-US" altLang="zh-TW" sz="1200" baseline="0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235239500985888"/>
                      <c:h val="0.1392276745300993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7AA-49A1-B0C0-E20BA3956B09}"/>
                </c:ext>
              </c:extLst>
            </c:dLbl>
            <c:dLbl>
              <c:idx val="1"/>
              <c:layout>
                <c:manualLayout>
                  <c:x val="0.14507521185255662"/>
                  <c:y val="-4.817181863485797E-3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sz="1200" baseline="0" dirty="0" smtClean="0">
                        <a:solidFill>
                          <a:schemeClr val="bg1"/>
                        </a:solidFill>
                      </a:rPr>
                      <a:t>Adidas</a:t>
                    </a:r>
                    <a:r>
                      <a:rPr lang="en-US" altLang="zh-TW" sz="1200" baseline="0" dirty="0">
                        <a:solidFill>
                          <a:schemeClr val="bg1"/>
                        </a:solidFill>
                      </a:rPr>
                      <a:t>
</a:t>
                    </a:r>
                    <a:fld id="{5DAE8019-95BD-402B-9043-4A1B43FC12F1}" type="PERCENTAGE">
                      <a:rPr lang="en-US" altLang="zh-TW" sz="1200" baseline="0">
                        <a:solidFill>
                          <a:schemeClr val="bg1"/>
                        </a:solidFill>
                      </a:rPr>
                      <a:pPr/>
                      <a:t>[百分比]</a:t>
                    </a:fld>
                    <a:endParaRPr lang="en-US" altLang="zh-TW" sz="1200" baseline="0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976812058389056"/>
                      <c:h val="0.1483929100263758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7AA-49A1-B0C0-E20BA3956B09}"/>
                </c:ext>
              </c:extLst>
            </c:dLbl>
            <c:dLbl>
              <c:idx val="2"/>
              <c:layout>
                <c:manualLayout>
                  <c:x val="0.11660081814857956"/>
                  <c:y val="6.6359365256052155E-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baseline="0" dirty="0" smtClean="0">
                        <a:solidFill>
                          <a:schemeClr val="bg1"/>
                        </a:solidFill>
                      </a:rPr>
                      <a:t>ASICS</a:t>
                    </a:r>
                    <a:r>
                      <a:rPr lang="en-US" altLang="zh-TW" baseline="0" dirty="0">
                        <a:solidFill>
                          <a:schemeClr val="bg1"/>
                        </a:solidFill>
                      </a:rPr>
                      <a:t>
</a:t>
                    </a:r>
                    <a:fld id="{CC2D64C0-18A9-42B6-8946-759B4C2B5D53}" type="PERCENTAGE">
                      <a:rPr lang="en-US" altLang="zh-TW" baseline="0">
                        <a:solidFill>
                          <a:schemeClr val="bg1"/>
                        </a:solidFill>
                      </a:rPr>
                      <a:pPr/>
                      <a:t>[百分比]</a:t>
                    </a:fld>
                    <a:endParaRPr lang="en-US" altLang="zh-TW" baseline="0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225099781038099E-2"/>
                      <c:h val="0.1165222464936763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7AA-49A1-B0C0-E20BA3956B09}"/>
                </c:ext>
              </c:extLst>
            </c:dLbl>
            <c:dLbl>
              <c:idx val="3"/>
              <c:layout>
                <c:manualLayout>
                  <c:x val="0.32420660901082093"/>
                  <c:y val="0.1057040275877666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defRPr>
                    </a:pPr>
                    <a:r>
                      <a:rPr lang="en-US" altLang="zh-TW" sz="1200" baseline="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Mizuno</a:t>
                    </a:r>
                    <a:r>
                      <a:rPr lang="en-US" altLang="zh-TW" sz="1200" baseline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
</a:t>
                    </a:r>
                    <a:fld id="{DBD38B00-2B9F-46BD-B974-D91F4F1F06FA}" type="PERCENTAGE">
                      <a:rPr lang="en-US" altLang="zh-TW" sz="1200" baseline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pPr>
                        <a:defRPr b="1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pPr>
                      <a:t>[百分比]</a:t>
                    </a:fld>
                    <a:endParaRPr lang="en-US" altLang="zh-TW" sz="1200" baseline="0" dirty="0">
                      <a:solidFill>
                        <a:schemeClr val="tx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endParaRPr>
                  </a:p>
                </c:rich>
              </c:tx>
              <c:spPr>
                <a:solidFill>
                  <a:srgbClr val="FFFF00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effectLst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defRPr>
                  </a:pPr>
                  <a:endParaRPr lang="zh-TW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3711539627747105"/>
                      <c:h val="0.1665005871459285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7AA-49A1-B0C0-E20BA3956B09}"/>
                </c:ext>
              </c:extLst>
            </c:dLbl>
            <c:dLbl>
              <c:idx val="4"/>
              <c:layout>
                <c:manualLayout>
                  <c:x val="-0.16244482531032362"/>
                  <c:y val="0.10542059594838833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baseline="0" dirty="0" smtClean="0"/>
                      <a:t>UA</a:t>
                    </a:r>
                    <a:r>
                      <a:rPr lang="en-US" altLang="zh-TW" baseline="0" dirty="0"/>
                      <a:t>
</a:t>
                    </a:r>
                    <a:fld id="{A9E4E4CD-98F7-4906-ABAC-3392ECE350ED}" type="PERCENTAGE">
                      <a:rPr lang="en-US" altLang="zh-TW" baseline="0" dirty="0"/>
                      <a:pPr/>
                      <a:t>[百分比]</a:t>
                    </a:fld>
                    <a:endParaRPr lang="en-US" altLang="zh-TW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7AA-49A1-B0C0-E20BA3956B09}"/>
                </c:ext>
              </c:extLst>
            </c:dLbl>
            <c:dLbl>
              <c:idx val="5"/>
              <c:layout>
                <c:manualLayout>
                  <c:x val="-0.15991316115139789"/>
                  <c:y val="-4.6892455431816825E-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dirty="0" smtClean="0"/>
                      <a:t>Puma</a:t>
                    </a:r>
                    <a:r>
                      <a:rPr lang="en-US" altLang="zh-TW" baseline="0" dirty="0"/>
                      <a:t>
</a:t>
                    </a:r>
                    <a:fld id="{CE93B966-B701-4286-B706-358CB17B05BB}" type="PERCENTAGE">
                      <a:rPr lang="en-US" altLang="zh-TW" baseline="0"/>
                      <a:pPr/>
                      <a:t>[百分比]</a:t>
                    </a:fld>
                    <a:endParaRPr lang="en-US" altLang="zh-TW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957157887485724E-2"/>
                      <c:h val="0.1022892911182381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07AA-49A1-B0C0-E20BA3956B09}"/>
                </c:ext>
              </c:extLst>
            </c:dLbl>
            <c:dLbl>
              <c:idx val="6"/>
              <c:layout>
                <c:manualLayout>
                  <c:x val="-0.10178019145477486"/>
                  <c:y val="-0.12883854401261435"/>
                </c:manualLayout>
              </c:layout>
              <c:tx>
                <c:rich>
                  <a:bodyPr/>
                  <a:lstStyle/>
                  <a:p>
                    <a:r>
                      <a:rPr lang="zh-TW" altLang="en-US" dirty="0" smtClean="0"/>
                      <a:t>無</a:t>
                    </a:r>
                    <a:endParaRPr lang="zh-TW" alt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779316549198132E-2"/>
                      <c:h val="4.820986173958716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07AA-49A1-B0C0-E20BA3956B09}"/>
                </c:ext>
              </c:extLst>
            </c:dLbl>
            <c:spPr>
              <a:solidFill>
                <a:schemeClr val="tx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effectLst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defRPr>
                </a:pPr>
                <a:endParaRPr lang="zh-TW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basb!$F$1:$L$1</c:f>
              <c:strCache>
                <c:ptCount val="7"/>
                <c:pt idx="0">
                  <c:v>1.Nike</c:v>
                </c:pt>
                <c:pt idx="1">
                  <c:v>2.Adidas</c:v>
                </c:pt>
                <c:pt idx="2">
                  <c:v>3.ASICS</c:v>
                </c:pt>
                <c:pt idx="3">
                  <c:v>4.Mizuno</c:v>
                </c:pt>
                <c:pt idx="4">
                  <c:v>5.UA</c:v>
                </c:pt>
                <c:pt idx="5">
                  <c:v>6.Puma</c:v>
                </c:pt>
                <c:pt idx="6">
                  <c:v>7.無</c:v>
                </c:pt>
              </c:strCache>
            </c:strRef>
          </c:cat>
          <c:val>
            <c:numRef>
              <c:f>basb!$F$411:$L$411</c:f>
              <c:numCache>
                <c:formatCode>0.00_);[Red]\(0.00\)</c:formatCode>
                <c:ptCount val="7"/>
                <c:pt idx="0">
                  <c:v>90</c:v>
                </c:pt>
                <c:pt idx="1">
                  <c:v>54</c:v>
                </c:pt>
                <c:pt idx="2">
                  <c:v>39</c:v>
                </c:pt>
                <c:pt idx="3">
                  <c:v>100</c:v>
                </c:pt>
                <c:pt idx="4">
                  <c:v>31</c:v>
                </c:pt>
                <c:pt idx="5">
                  <c:v>16</c:v>
                </c:pt>
                <c:pt idx="6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7AA-49A1-B0C0-E20BA3956B09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TW"/>
    </a:p>
  </c:txPr>
  <c:externalData r:id="rId9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blipFill dpi="0" rotWithShape="1">
                <a:blip xmlns:r="http://schemas.openxmlformats.org/officeDocument/2006/relationships"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8520-4056-9DFF-60D18CE2D2A7}"/>
              </c:ext>
            </c:extLst>
          </c:dPt>
          <c:dPt>
            <c:idx val="1"/>
            <c:bubble3D val="0"/>
            <c:spPr>
              <a:blipFill dpi="0" rotWithShape="1">
                <a:blip xmlns:r="http://schemas.openxmlformats.org/officeDocument/2006/relationships"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8520-4056-9DFF-60D18CE2D2A7}"/>
              </c:ext>
            </c:extLst>
          </c:dPt>
          <c:dPt>
            <c:idx val="2"/>
            <c:bubble3D val="0"/>
            <c:spPr>
              <a:blipFill dpi="0" rotWithShape="1">
                <a:blip xmlns:r="http://schemas.openxmlformats.org/officeDocument/2006/relationships"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8520-4056-9DFF-60D18CE2D2A7}"/>
              </c:ext>
            </c:extLst>
          </c:dPt>
          <c:dPt>
            <c:idx val="3"/>
            <c:bubble3D val="0"/>
            <c:spPr>
              <a:blipFill dpi="0" rotWithShape="1">
                <a:blip xmlns:r="http://schemas.openxmlformats.org/officeDocument/2006/relationships"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8520-4056-9DFF-60D18CE2D2A7}"/>
              </c:ext>
            </c:extLst>
          </c:dPt>
          <c:dPt>
            <c:idx val="4"/>
            <c:bubble3D val="0"/>
            <c:spPr>
              <a:blipFill dpi="0" rotWithShape="1">
                <a:blip xmlns:r="http://schemas.openxmlformats.org/officeDocument/2006/relationships"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8520-4056-9DFF-60D18CE2D2A7}"/>
              </c:ext>
            </c:extLst>
          </c:dPt>
          <c:dPt>
            <c:idx val="5"/>
            <c:bubble3D val="0"/>
            <c:spPr>
              <a:blipFill dpi="0" rotWithShape="1">
                <a:blip xmlns:r="http://schemas.openxmlformats.org/officeDocument/2006/relationships"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8520-4056-9DFF-60D18CE2D2A7}"/>
              </c:ext>
            </c:extLst>
          </c:dPt>
          <c:dPt>
            <c:idx val="6"/>
            <c:bubble3D val="0"/>
            <c:spPr>
              <a:noFill/>
              <a:ln w="19050">
                <a:solidFill>
                  <a:schemeClr val="tx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8520-4056-9DFF-60D18CE2D2A7}"/>
              </c:ext>
            </c:extLst>
          </c:dPt>
          <c:dLbls>
            <c:dLbl>
              <c:idx val="0"/>
              <c:layout>
                <c:manualLayout>
                  <c:x val="0.10045661852954918"/>
                  <c:y val="-0.27146226221543818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defRPr>
                    </a:pPr>
                    <a:r>
                      <a:rPr lang="en-US" altLang="zh-TW" sz="1200" b="1" baseline="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Nike</a:t>
                    </a:r>
                    <a:r>
                      <a:rPr lang="en-US" altLang="zh-TW" sz="1200" b="1" baseline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
</a:t>
                    </a:r>
                    <a:fld id="{E520FF78-DFDF-46A4-B523-182EE7053D3E}" type="PERCENTAGE">
                      <a:rPr lang="en-US" altLang="zh-TW" sz="1200" b="1" baseline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pPr>
                        <a:defRPr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pPr>
                      <a:t>[百分比]</a:t>
                    </a:fld>
                    <a:endParaRPr lang="en-US" altLang="zh-TW" sz="1200" b="1" baseline="0" dirty="0">
                      <a:solidFill>
                        <a:schemeClr val="tx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endParaRPr>
                  </a:p>
                </c:rich>
              </c:tx>
              <c:spPr>
                <a:solidFill>
                  <a:srgbClr val="FFFF00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defRPr>
                  </a:pPr>
                  <a:endParaRPr lang="zh-TW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1106954052091396"/>
                      <c:h val="0.1388772629540269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520-4056-9DFF-60D18CE2D2A7}"/>
                </c:ext>
              </c:extLst>
            </c:dLbl>
            <c:dLbl>
              <c:idx val="1"/>
              <c:layout>
                <c:manualLayout>
                  <c:x val="-0.12007128219464172"/>
                  <c:y val="0.15131899650401301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b="1" baseline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Adidas</a:t>
                    </a:r>
                    <a:r>
                      <a:rPr lang="en-US" altLang="zh-TW" b="1" baseline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
</a:t>
                    </a:r>
                    <a:fld id="{2239D9AE-E872-4F06-B6C4-070325D58A23}" type="PERCENTAGE">
                      <a:rPr lang="en-US" altLang="zh-TW" b="1" baseline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pPr/>
                      <a:t>[百分比]</a:t>
                    </a:fld>
                    <a:endParaRPr lang="en-US" altLang="zh-TW" b="1" baseline="0" dirty="0">
                      <a:latin typeface="微軟正黑體" panose="020B0604030504040204" pitchFamily="34" charset="-120"/>
                      <a:ea typeface="微軟正黑體" panose="020B0604030504040204" pitchFamily="34" charset="-120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3285013732974714E-2"/>
                      <c:h val="0.101539342163572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520-4056-9DFF-60D18CE2D2A7}"/>
                </c:ext>
              </c:extLst>
            </c:dLbl>
            <c:dLbl>
              <c:idx val="2"/>
              <c:layout>
                <c:manualLayout>
                  <c:x val="-0.13947577423041072"/>
                  <c:y val="5.2902243668652656E-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baseline="0" dirty="0" smtClean="0"/>
                      <a:t>ASICS</a:t>
                    </a:r>
                    <a:r>
                      <a:rPr lang="en-US" altLang="zh-TW" baseline="0" dirty="0"/>
                      <a:t>
</a:t>
                    </a:r>
                    <a:fld id="{10D24A06-C0B1-4C45-B3CD-FE7AC5A75793}" type="PERCENTAGE">
                      <a:rPr lang="en-US" altLang="zh-TW" baseline="0" dirty="0"/>
                      <a:pPr/>
                      <a:t>[百分比]</a:t>
                    </a:fld>
                    <a:endParaRPr lang="en-US" altLang="zh-TW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322195817896245E-2"/>
                      <c:h val="0.1337190408193411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520-4056-9DFF-60D18CE2D2A7}"/>
                </c:ext>
              </c:extLst>
            </c:dLbl>
            <c:dLbl>
              <c:idx val="3"/>
              <c:layout>
                <c:manualLayout>
                  <c:x val="-0.15917323277978201"/>
                  <c:y val="-6.508649695537283E-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baseline="0" dirty="0" smtClean="0"/>
                      <a:t>Mizuno</a:t>
                    </a:r>
                    <a:r>
                      <a:rPr lang="en-US" altLang="zh-TW" baseline="0" dirty="0"/>
                      <a:t>
</a:t>
                    </a:r>
                    <a:fld id="{1C507C2F-E985-43B1-A37D-427DE5560FBD}" type="PERCENTAGE">
                      <a:rPr lang="en-US" altLang="zh-TW" baseline="0"/>
                      <a:pPr/>
                      <a:t>[百分比]</a:t>
                    </a:fld>
                    <a:endParaRPr lang="en-US" altLang="zh-TW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269080121734225E-2"/>
                      <c:h val="0.1224215044233262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520-4056-9DFF-60D18CE2D2A7}"/>
                </c:ext>
              </c:extLst>
            </c:dLbl>
            <c:dLbl>
              <c:idx val="4"/>
              <c:layout>
                <c:manualLayout>
                  <c:x val="-0.10222065094123961"/>
                  <c:y val="-5.5299169497923746E-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baseline="0" dirty="0" smtClean="0"/>
                      <a:t>UA</a:t>
                    </a:r>
                    <a:r>
                      <a:rPr lang="en-US" altLang="zh-TW" baseline="0" dirty="0"/>
                      <a:t>
</a:t>
                    </a:r>
                    <a:fld id="{EC3140F0-E8F5-4C54-9F74-F12596FC381C}" type="PERCENTAGE">
                      <a:rPr lang="en-US" altLang="zh-TW" baseline="0"/>
                      <a:pPr/>
                      <a:t>[百分比]</a:t>
                    </a:fld>
                    <a:endParaRPr lang="en-US" altLang="zh-TW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8520-4056-9DFF-60D18CE2D2A7}"/>
                </c:ext>
              </c:extLst>
            </c:dLbl>
            <c:dLbl>
              <c:idx val="5"/>
              <c:layout>
                <c:manualLayout>
                  <c:x val="-0.10881510764080246"/>
                  <c:y val="-0.11022227419698986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dirty="0" smtClean="0"/>
                      <a:t>Puma</a:t>
                    </a:r>
                    <a:r>
                      <a:rPr lang="en-US" altLang="zh-TW" baseline="0" dirty="0"/>
                      <a:t>
</a:t>
                    </a:r>
                    <a:fld id="{A924EA44-5110-4CA2-8CBB-7FCD2582193E}" type="PERCENTAGE">
                      <a:rPr lang="en-US" altLang="zh-TW" baseline="0"/>
                      <a:pPr/>
                      <a:t>[百分比]</a:t>
                    </a:fld>
                    <a:endParaRPr lang="en-US" altLang="zh-TW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520-4056-9DFF-60D18CE2D2A7}"/>
                </c:ext>
              </c:extLst>
            </c:dLbl>
            <c:dLbl>
              <c:idx val="6"/>
              <c:layout>
                <c:manualLayout>
                  <c:x val="-8.6032895992957964E-2"/>
                  <c:y val="-0.14253963759909399"/>
                </c:manualLayout>
              </c:layout>
              <c:tx>
                <c:rich>
                  <a:bodyPr/>
                  <a:lstStyle/>
                  <a:p>
                    <a:r>
                      <a:rPr lang="zh-TW" altLang="en-US" baseline="0" dirty="0" smtClean="0"/>
                      <a:t>無</a:t>
                    </a:r>
                    <a:r>
                      <a:rPr lang="zh-TW" altLang="en-US" baseline="0" dirty="0"/>
                      <a:t>
</a:t>
                    </a:r>
                    <a:fld id="{0B09CFCC-7D3B-4A00-9584-0DA55ED6E579}" type="PERCENTAGE">
                      <a:rPr lang="en-US" altLang="zh-TW" baseline="0"/>
                      <a:pPr/>
                      <a:t>[百分比]</a:t>
                    </a:fld>
                    <a:endParaRPr lang="zh-TW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6363780124430813E-2"/>
                      <c:h val="0.1033273425574868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8520-4056-9DFF-60D18CE2D2A7}"/>
                </c:ext>
              </c:extLst>
            </c:dLbl>
            <c:spPr>
              <a:solidFill>
                <a:schemeClr val="tx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defRPr>
                </a:pPr>
                <a:endParaRPr lang="zh-TW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Basket!$F$1:$L$1</c:f>
              <c:strCache>
                <c:ptCount val="7"/>
                <c:pt idx="0">
                  <c:v>1.Nike</c:v>
                </c:pt>
                <c:pt idx="1">
                  <c:v>2.Adidas</c:v>
                </c:pt>
                <c:pt idx="2">
                  <c:v>3.ASICS</c:v>
                </c:pt>
                <c:pt idx="3">
                  <c:v>4.Mizuno</c:v>
                </c:pt>
                <c:pt idx="4">
                  <c:v>5.UA</c:v>
                </c:pt>
                <c:pt idx="5">
                  <c:v>6.Puma</c:v>
                </c:pt>
                <c:pt idx="6">
                  <c:v>7.無</c:v>
                </c:pt>
              </c:strCache>
            </c:strRef>
          </c:cat>
          <c:val>
            <c:numRef>
              <c:f>Basket!$F$411:$L$411</c:f>
              <c:numCache>
                <c:formatCode>0.00_);[Red]\(0.00\)</c:formatCode>
                <c:ptCount val="7"/>
                <c:pt idx="0">
                  <c:v>296</c:v>
                </c:pt>
                <c:pt idx="1">
                  <c:v>145</c:v>
                </c:pt>
                <c:pt idx="2">
                  <c:v>12</c:v>
                </c:pt>
                <c:pt idx="3">
                  <c:v>7</c:v>
                </c:pt>
                <c:pt idx="4">
                  <c:v>48</c:v>
                </c:pt>
                <c:pt idx="5">
                  <c:v>18</c:v>
                </c:pt>
                <c:pt idx="6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520-4056-9DFF-60D18CE2D2A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TW"/>
    </a:p>
  </c:txPr>
  <c:externalData r:id="rId9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blipFill dpi="0" rotWithShape="1">
                <a:blip xmlns:r="http://schemas.openxmlformats.org/officeDocument/2006/relationships"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958E-4551-893E-4864E3D50102}"/>
              </c:ext>
            </c:extLst>
          </c:dPt>
          <c:dPt>
            <c:idx val="1"/>
            <c:bubble3D val="0"/>
            <c:spPr>
              <a:blipFill dpi="0" rotWithShape="1">
                <a:blip xmlns:r="http://schemas.openxmlformats.org/officeDocument/2006/relationships"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958E-4551-893E-4864E3D50102}"/>
              </c:ext>
            </c:extLst>
          </c:dPt>
          <c:dPt>
            <c:idx val="2"/>
            <c:bubble3D val="0"/>
            <c:spPr>
              <a:blipFill dpi="0" rotWithShape="1">
                <a:blip xmlns:r="http://schemas.openxmlformats.org/officeDocument/2006/relationships"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958E-4551-893E-4864E3D50102}"/>
              </c:ext>
            </c:extLst>
          </c:dPt>
          <c:dPt>
            <c:idx val="3"/>
            <c:bubble3D val="0"/>
            <c:spPr>
              <a:blipFill dpi="0" rotWithShape="1">
                <a:blip xmlns:r="http://schemas.openxmlformats.org/officeDocument/2006/relationships"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958E-4551-893E-4864E3D50102}"/>
              </c:ext>
            </c:extLst>
          </c:dPt>
          <c:dPt>
            <c:idx val="4"/>
            <c:bubble3D val="0"/>
            <c:spPr>
              <a:blipFill dpi="0" rotWithShape="1">
                <a:blip xmlns:r="http://schemas.openxmlformats.org/officeDocument/2006/relationships"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958E-4551-893E-4864E3D50102}"/>
              </c:ext>
            </c:extLst>
          </c:dPt>
          <c:dPt>
            <c:idx val="5"/>
            <c:bubble3D val="0"/>
            <c:spPr>
              <a:blipFill dpi="0" rotWithShape="1">
                <a:blip xmlns:r="http://schemas.openxmlformats.org/officeDocument/2006/relationships"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958E-4551-893E-4864E3D50102}"/>
              </c:ext>
            </c:extLst>
          </c:dPt>
          <c:dPt>
            <c:idx val="6"/>
            <c:bubble3D val="0"/>
            <c:spPr>
              <a:noFill/>
              <a:ln w="19050">
                <a:solidFill>
                  <a:schemeClr val="tx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958E-4551-893E-4864E3D50102}"/>
              </c:ext>
            </c:extLst>
          </c:dPt>
          <c:dLbls>
            <c:dLbl>
              <c:idx val="0"/>
              <c:layout>
                <c:manualLayout>
                  <c:x val="0.12583764856626345"/>
                  <c:y val="-0.1128422226167021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baseline="0" dirty="0" smtClean="0"/>
                      <a:t>Nike</a:t>
                    </a:r>
                    <a:r>
                      <a:rPr lang="en-US" altLang="zh-TW" baseline="0" dirty="0"/>
                      <a:t>
</a:t>
                    </a:r>
                    <a:fld id="{29030C2D-2C35-4133-B801-825661254AF4}" type="PERCENTAGE">
                      <a:rPr lang="en-US" altLang="zh-TW" baseline="0"/>
                      <a:pPr/>
                      <a:t>[百分比]</a:t>
                    </a:fld>
                    <a:endParaRPr lang="en-US" altLang="zh-TW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426020793808412E-2"/>
                      <c:h val="0.11327022631087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58E-4551-893E-4864E3D50102}"/>
                </c:ext>
              </c:extLst>
            </c:dLbl>
            <c:dLbl>
              <c:idx val="1"/>
              <c:layout>
                <c:manualLayout>
                  <c:x val="0.10602202846814213"/>
                  <c:y val="0.19060455574073815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defRPr>
                    </a:pPr>
                    <a:r>
                      <a:rPr lang="en-US" altLang="zh-TW" sz="1200" b="1" baseline="0" dirty="0" smtClean="0">
                        <a:solidFill>
                          <a:schemeClr val="tx1"/>
                        </a:solidFill>
                      </a:rPr>
                      <a:t>Adidas</a:t>
                    </a:r>
                    <a:r>
                      <a:rPr lang="en-US" altLang="zh-TW" sz="1200" b="1" baseline="0" dirty="0">
                        <a:solidFill>
                          <a:schemeClr val="tx1"/>
                        </a:solidFill>
                      </a:rPr>
                      <a:t>
</a:t>
                    </a:r>
                    <a:fld id="{89756D0D-BB7E-4333-8E59-A87E0A09C578}" type="PERCENTAGE">
                      <a:rPr lang="en-US" altLang="zh-TW" sz="1200" b="1" baseline="0">
                        <a:solidFill>
                          <a:schemeClr val="tx1"/>
                        </a:solidFill>
                      </a:rPr>
                      <a:pPr>
                        <a:defRPr b="1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pPr>
                      <a:t>[百分比]</a:t>
                    </a:fld>
                    <a:endParaRPr lang="en-US" altLang="zh-TW" sz="1200" b="1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solidFill>
                  <a:srgbClr val="FFFF00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defRPr>
                  </a:pPr>
                  <a:endParaRPr lang="zh-TW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9.8008892466485531E-2"/>
                      <c:h val="0.1327296536724577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58E-4551-893E-4864E3D50102}"/>
                </c:ext>
              </c:extLst>
            </c:dLbl>
            <c:dLbl>
              <c:idx val="2"/>
              <c:layout>
                <c:manualLayout>
                  <c:x val="0.12806526148780387"/>
                  <c:y val="0.12062511539059059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baseline="0" dirty="0" smtClean="0"/>
                      <a:t>ASICS</a:t>
                    </a:r>
                    <a:r>
                      <a:rPr lang="en-US" altLang="zh-TW" baseline="0" dirty="0"/>
                      <a:t>
</a:t>
                    </a:r>
                    <a:fld id="{4C6093CB-2161-480E-B2A3-24E633F9DFE1}" type="PERCENTAGE">
                      <a:rPr lang="en-US" altLang="zh-TW" baseline="0"/>
                      <a:pPr/>
                      <a:t>[百分比]</a:t>
                    </a:fld>
                    <a:endParaRPr lang="en-US" altLang="zh-TW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262957729431616E-2"/>
                      <c:h val="0.1017565714875940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58E-4551-893E-4864E3D50102}"/>
                </c:ext>
              </c:extLst>
            </c:dLbl>
            <c:dLbl>
              <c:idx val="3"/>
              <c:layout>
                <c:manualLayout>
                  <c:x val="-0.13870223167174384"/>
                  <c:y val="0.16045392227645255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baseline="0" dirty="0" smtClean="0"/>
                      <a:t>Mizuno</a:t>
                    </a:r>
                    <a:r>
                      <a:rPr lang="en-US" altLang="zh-TW" baseline="0" dirty="0"/>
                      <a:t>
</a:t>
                    </a:r>
                    <a:fld id="{1D3D9DEB-4C15-45B8-AB57-1C62FDFB78A2}" type="PERCENTAGE">
                      <a:rPr lang="en-US" altLang="zh-TW" baseline="0" dirty="0"/>
                      <a:pPr/>
                      <a:t>[百分比]</a:t>
                    </a:fld>
                    <a:endParaRPr lang="en-US" altLang="zh-TW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6364311140081867E-2"/>
                      <c:h val="0.1008646009163502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58E-4551-893E-4864E3D50102}"/>
                </c:ext>
              </c:extLst>
            </c:dLbl>
            <c:dLbl>
              <c:idx val="4"/>
              <c:layout>
                <c:manualLayout>
                  <c:x val="-0.12950438134069464"/>
                  <c:y val="9.8045672824107311E-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baseline="0" dirty="0" smtClean="0"/>
                      <a:t>UA</a:t>
                    </a:r>
                    <a:r>
                      <a:rPr lang="en-US" altLang="zh-TW" baseline="0" dirty="0"/>
                      <a:t>
</a:t>
                    </a:r>
                    <a:fld id="{D309E73E-582C-4DE4-951C-FB3BC7C47C6A}" type="PERCENTAGE">
                      <a:rPr lang="en-US" altLang="zh-TW" baseline="0" dirty="0"/>
                      <a:pPr/>
                      <a:t>[百分比]</a:t>
                    </a:fld>
                    <a:endParaRPr lang="en-US" altLang="zh-TW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58E-4551-893E-4864E3D50102}"/>
                </c:ext>
              </c:extLst>
            </c:dLbl>
            <c:dLbl>
              <c:idx val="5"/>
              <c:layout>
                <c:manualLayout>
                  <c:x val="-0.13055858144403662"/>
                  <c:y val="1.3088089516543907E-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baseline="0" dirty="0" smtClean="0"/>
                      <a:t>Puma</a:t>
                    </a:r>
                    <a:r>
                      <a:rPr lang="en-US" altLang="zh-TW" baseline="0" dirty="0"/>
                      <a:t>
</a:t>
                    </a:r>
                    <a:fld id="{4FFCBEAB-6D24-4F2E-9C77-ABFD80D2460C}" type="PERCENTAGE">
                      <a:rPr lang="en-US" altLang="zh-TW" baseline="0"/>
                      <a:pPr/>
                      <a:t>[百分比]</a:t>
                    </a:fld>
                    <a:endParaRPr lang="en-US" altLang="zh-TW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58E-4551-893E-4864E3D50102}"/>
                </c:ext>
              </c:extLst>
            </c:dLbl>
            <c:dLbl>
              <c:idx val="6"/>
              <c:layout>
                <c:manualLayout>
                  <c:x val="-9.086512217541215E-2"/>
                  <c:y val="-0.14727027941929499"/>
                </c:manualLayout>
              </c:layout>
              <c:tx>
                <c:rich>
                  <a:bodyPr/>
                  <a:lstStyle/>
                  <a:p>
                    <a:r>
                      <a:rPr lang="zh-TW" altLang="en-US" baseline="0" dirty="0" smtClean="0"/>
                      <a:t>無</a:t>
                    </a:r>
                    <a:r>
                      <a:rPr lang="zh-TW" altLang="en-US" baseline="0" dirty="0"/>
                      <a:t>
</a:t>
                    </a:r>
                    <a:fld id="{F2E326C7-1013-4712-AD56-B6267C99FBA5}" type="PERCENTAGE">
                      <a:rPr lang="en-US" altLang="zh-TW" baseline="0"/>
                      <a:pPr/>
                      <a:t>[百分比]</a:t>
                    </a:fld>
                    <a:endParaRPr lang="zh-TW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958E-4551-893E-4864E3D50102}"/>
                </c:ext>
              </c:extLst>
            </c:dLbl>
            <c:spPr>
              <a:solidFill>
                <a:schemeClr val="tx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defRPr>
                </a:pPr>
                <a:endParaRPr lang="zh-TW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soc!$F$1:$L$1</c:f>
              <c:strCache>
                <c:ptCount val="7"/>
                <c:pt idx="0">
                  <c:v>1.Nike</c:v>
                </c:pt>
                <c:pt idx="1">
                  <c:v>2.Adidas</c:v>
                </c:pt>
                <c:pt idx="2">
                  <c:v>3.ASICS</c:v>
                </c:pt>
                <c:pt idx="3">
                  <c:v>4.Mizuno</c:v>
                </c:pt>
                <c:pt idx="4">
                  <c:v>5.UA</c:v>
                </c:pt>
                <c:pt idx="5">
                  <c:v>6.Puma</c:v>
                </c:pt>
                <c:pt idx="6">
                  <c:v>7.無</c:v>
                </c:pt>
              </c:strCache>
            </c:strRef>
          </c:cat>
          <c:val>
            <c:numRef>
              <c:f>soc!$F$411:$L$411</c:f>
              <c:numCache>
                <c:formatCode>0.00_);[Red]\(0.00\)</c:formatCode>
                <c:ptCount val="7"/>
                <c:pt idx="0">
                  <c:v>85</c:v>
                </c:pt>
                <c:pt idx="1">
                  <c:v>131</c:v>
                </c:pt>
                <c:pt idx="2">
                  <c:v>50</c:v>
                </c:pt>
                <c:pt idx="3">
                  <c:v>30</c:v>
                </c:pt>
                <c:pt idx="4">
                  <c:v>22</c:v>
                </c:pt>
                <c:pt idx="5">
                  <c:v>55</c:v>
                </c:pt>
                <c:pt idx="6">
                  <c:v>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58E-4551-893E-4864E3D5010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TW"/>
    </a:p>
  </c:txPr>
  <c:externalData r:id="rId9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blipFill dpi="0" rotWithShape="1">
                <a:blip xmlns:r="http://schemas.openxmlformats.org/officeDocument/2006/relationships"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A3C5-49A0-8088-C0DCCD1CF0A3}"/>
              </c:ext>
            </c:extLst>
          </c:dPt>
          <c:dPt>
            <c:idx val="1"/>
            <c:bubble3D val="0"/>
            <c:spPr>
              <a:blipFill dpi="0" rotWithShape="1">
                <a:blip xmlns:r="http://schemas.openxmlformats.org/officeDocument/2006/relationships"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A3C5-49A0-8088-C0DCCD1CF0A3}"/>
              </c:ext>
            </c:extLst>
          </c:dPt>
          <c:dPt>
            <c:idx val="2"/>
            <c:bubble3D val="0"/>
            <c:spPr>
              <a:blipFill dpi="0" rotWithShape="1">
                <a:blip xmlns:r="http://schemas.openxmlformats.org/officeDocument/2006/relationships"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A3C5-49A0-8088-C0DCCD1CF0A3}"/>
              </c:ext>
            </c:extLst>
          </c:dPt>
          <c:dPt>
            <c:idx val="3"/>
            <c:bubble3D val="0"/>
            <c:spPr>
              <a:blipFill dpi="0" rotWithShape="1">
                <a:blip xmlns:r="http://schemas.openxmlformats.org/officeDocument/2006/relationships"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A3C5-49A0-8088-C0DCCD1CF0A3}"/>
              </c:ext>
            </c:extLst>
          </c:dPt>
          <c:dPt>
            <c:idx val="4"/>
            <c:bubble3D val="0"/>
            <c:spPr>
              <a:blipFill dpi="0" rotWithShape="1">
                <a:blip xmlns:r="http://schemas.openxmlformats.org/officeDocument/2006/relationships"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A3C5-49A0-8088-C0DCCD1CF0A3}"/>
              </c:ext>
            </c:extLst>
          </c:dPt>
          <c:dPt>
            <c:idx val="5"/>
            <c:bubble3D val="0"/>
            <c:spPr>
              <a:blipFill dpi="0" rotWithShape="1">
                <a:blip xmlns:r="http://schemas.openxmlformats.org/officeDocument/2006/relationships"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A3C5-49A0-8088-C0DCCD1CF0A3}"/>
              </c:ext>
            </c:extLst>
          </c:dPt>
          <c:dPt>
            <c:idx val="6"/>
            <c:bubble3D val="0"/>
            <c:spPr>
              <a:noFill/>
              <a:ln w="19050">
                <a:solidFill>
                  <a:schemeClr val="tx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A3C5-49A0-8088-C0DCCD1CF0A3}"/>
              </c:ext>
            </c:extLst>
          </c:dPt>
          <c:dLbls>
            <c:dLbl>
              <c:idx val="0"/>
              <c:layout>
                <c:manualLayout>
                  <c:x val="0.19966073907097104"/>
                  <c:y val="-3.4480392587949354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defRPr>
                    </a:pPr>
                    <a:r>
                      <a:rPr lang="en-US" altLang="zh-TW" sz="1200" baseline="0" dirty="0" smtClean="0">
                        <a:solidFill>
                          <a:schemeClr val="tx1"/>
                        </a:solidFill>
                      </a:rPr>
                      <a:t>Nike</a:t>
                    </a:r>
                    <a:r>
                      <a:rPr lang="en-US" altLang="zh-TW" baseline="0" dirty="0">
                        <a:solidFill>
                          <a:schemeClr val="tx1"/>
                        </a:solidFill>
                      </a:rPr>
                      <a:t>
</a:t>
                    </a:r>
                    <a:fld id="{BF424F54-A596-4F2B-9BDA-AC3997645C81}" type="PERCENTAGE">
                      <a:rPr lang="en-US" altLang="zh-TW" sz="1200" baseline="0">
                        <a:solidFill>
                          <a:schemeClr val="tx1"/>
                        </a:solidFill>
                      </a:rPr>
                      <a:pPr>
                        <a:defRPr b="1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pPr>
                      <a:t>[百分比]</a:t>
                    </a:fld>
                    <a:endParaRPr lang="en-US" altLang="zh-TW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solidFill>
                  <a:srgbClr val="FFFF00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defRPr>
                  </a:pPr>
                  <a:endParaRPr lang="zh-TW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6.1272195288073025E-2"/>
                      <c:h val="0.139353792382002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3C5-49A0-8088-C0DCCD1CF0A3}"/>
                </c:ext>
              </c:extLst>
            </c:dLbl>
            <c:dLbl>
              <c:idx val="1"/>
              <c:layout>
                <c:manualLayout>
                  <c:x val="0.13737314328160258"/>
                  <c:y val="8.8584558466379207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defRPr>
                    </a:pPr>
                    <a:r>
                      <a:rPr lang="en-US" altLang="zh-TW" sz="1200" baseline="0" dirty="0" smtClean="0">
                        <a:solidFill>
                          <a:schemeClr val="tx1"/>
                        </a:solidFill>
                      </a:rPr>
                      <a:t>Adidas</a:t>
                    </a:r>
                    <a:r>
                      <a:rPr lang="en-US" altLang="zh-TW" sz="1200" baseline="0" dirty="0">
                        <a:solidFill>
                          <a:schemeClr val="tx1"/>
                        </a:solidFill>
                      </a:rPr>
                      <a:t>
</a:t>
                    </a:r>
                    <a:fld id="{95AD404A-1196-4FF3-8E0E-4D0CE98A4CB2}" type="PERCENTAGE">
                      <a:rPr lang="en-US" altLang="zh-TW" sz="1200" baseline="0">
                        <a:solidFill>
                          <a:schemeClr val="tx1"/>
                        </a:solidFill>
                      </a:rPr>
                      <a:pPr>
                        <a:defRPr b="1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pPr>
                      <a:t>[百分比]</a:t>
                    </a:fld>
                    <a:endParaRPr lang="en-US" altLang="zh-TW" sz="1200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solidFill>
                  <a:srgbClr val="FFFF00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defRPr>
                  </a:pPr>
                  <a:endParaRPr lang="zh-TW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7.8255354480220377E-2"/>
                      <c:h val="0.1350215405947924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3C5-49A0-8088-C0DCCD1CF0A3}"/>
                </c:ext>
              </c:extLst>
            </c:dLbl>
            <c:dLbl>
              <c:idx val="2"/>
              <c:layout>
                <c:manualLayout>
                  <c:x val="0.11207668538908974"/>
                  <c:y val="0.11440648068709017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defRPr>
                    </a:pPr>
                    <a:r>
                      <a:rPr lang="en-US" altLang="zh-TW" sz="1200" baseline="0" dirty="0" smtClean="0">
                        <a:solidFill>
                          <a:schemeClr val="tx1"/>
                        </a:solidFill>
                      </a:rPr>
                      <a:t>ASICS</a:t>
                    </a:r>
                    <a:r>
                      <a:rPr lang="en-US" altLang="zh-TW" sz="1200" baseline="0" dirty="0">
                        <a:solidFill>
                          <a:schemeClr val="tx1"/>
                        </a:solidFill>
                      </a:rPr>
                      <a:t>
</a:t>
                    </a:r>
                    <a:fld id="{5E463C87-E1F2-4AEE-B511-151BA5BD3BFB}" type="PERCENTAGE">
                      <a:rPr lang="en-US" altLang="zh-TW" sz="1200" baseline="0">
                        <a:solidFill>
                          <a:schemeClr val="tx1"/>
                        </a:solidFill>
                      </a:rPr>
                      <a:pPr>
                        <a:defRPr b="1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pPr>
                      <a:t>[百分比]</a:t>
                    </a:fld>
                    <a:endParaRPr lang="en-US" altLang="zh-TW" sz="1200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solidFill>
                  <a:srgbClr val="FFFF00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defRPr>
                  </a:pPr>
                  <a:endParaRPr lang="zh-TW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7.8145515483686021E-2"/>
                      <c:h val="0.1324241937743437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3C5-49A0-8088-C0DCCD1CF0A3}"/>
                </c:ext>
              </c:extLst>
            </c:dLbl>
            <c:dLbl>
              <c:idx val="3"/>
              <c:layout>
                <c:manualLayout>
                  <c:x val="-7.8344202024083737E-2"/>
                  <c:y val="0.15893676483069696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defRPr>
                    </a:pPr>
                    <a:r>
                      <a:rPr lang="en-US" altLang="zh-TW" sz="1200" baseline="0" dirty="0" smtClean="0">
                        <a:solidFill>
                          <a:schemeClr val="tx1"/>
                        </a:solidFill>
                      </a:rPr>
                      <a:t>Mizuno</a:t>
                    </a:r>
                    <a:r>
                      <a:rPr lang="en-US" altLang="zh-TW" sz="1200" baseline="0" dirty="0"/>
                      <a:t>
</a:t>
                    </a:r>
                    <a:fld id="{950DBCB6-C8AB-4161-8EEC-49ADB769BBC3}" type="PERCENTAGE">
                      <a:rPr lang="en-US" altLang="zh-TW" sz="1200" baseline="0">
                        <a:solidFill>
                          <a:schemeClr val="tx1"/>
                        </a:solidFill>
                      </a:rPr>
                      <a:pPr>
                        <a:defRPr b="1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pPr>
                      <a:t>[百分比]</a:t>
                    </a:fld>
                    <a:endParaRPr lang="en-US" altLang="zh-TW" sz="1200" baseline="0" dirty="0"/>
                  </a:p>
                </c:rich>
              </c:tx>
              <c:spPr>
                <a:solidFill>
                  <a:srgbClr val="FFFF00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defRPr>
                  </a:pPr>
                  <a:endParaRPr lang="zh-TW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8.67747599554161E-2"/>
                      <c:h val="0.1298268469538950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3C5-49A0-8088-C0DCCD1CF0A3}"/>
                </c:ext>
              </c:extLst>
            </c:dLbl>
            <c:dLbl>
              <c:idx val="4"/>
              <c:layout>
                <c:manualLayout>
                  <c:x val="-9.3968286699112669E-2"/>
                  <c:y val="9.256432779334936E-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dirty="0" smtClean="0"/>
                      <a:t>UA</a:t>
                    </a:r>
                    <a:r>
                      <a:rPr lang="en-US" altLang="zh-TW" baseline="0" dirty="0"/>
                      <a:t>
</a:t>
                    </a:r>
                    <a:fld id="{924B93BF-E250-43A8-994B-37F3B06D98C4}" type="PERCENTAGE">
                      <a:rPr lang="en-US" altLang="zh-TW" baseline="0"/>
                      <a:pPr/>
                      <a:t>[百分比]</a:t>
                    </a:fld>
                    <a:endParaRPr lang="en-US" altLang="zh-TW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3C5-49A0-8088-C0DCCD1CF0A3}"/>
                </c:ext>
              </c:extLst>
            </c:dLbl>
            <c:dLbl>
              <c:idx val="5"/>
              <c:layout>
                <c:manualLayout>
                  <c:x val="-0.10763831121712934"/>
                  <c:y val="-1.8531353759659617E-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dirty="0" smtClean="0"/>
                      <a:t>Puma</a:t>
                    </a:r>
                    <a:r>
                      <a:rPr lang="en-US" altLang="zh-TW" baseline="0" dirty="0"/>
                      <a:t>
</a:t>
                    </a:r>
                    <a:fld id="{80010837-01AA-4131-B727-FB8D15E26525}" type="PERCENTAGE">
                      <a:rPr lang="en-US" altLang="zh-TW" baseline="0"/>
                      <a:pPr/>
                      <a:t>[百分比]</a:t>
                    </a:fld>
                    <a:endParaRPr lang="en-US" altLang="zh-TW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A3C5-49A0-8088-C0DCCD1CF0A3}"/>
                </c:ext>
              </c:extLst>
            </c:dLbl>
            <c:dLbl>
              <c:idx val="6"/>
              <c:layout>
                <c:manualLayout>
                  <c:x val="-4.6391989114906627E-2"/>
                  <c:y val="-0.13070299134592672"/>
                </c:manualLayout>
              </c:layout>
              <c:tx>
                <c:rich>
                  <a:bodyPr/>
                  <a:lstStyle/>
                  <a:p>
                    <a:r>
                      <a:rPr lang="zh-TW" altLang="en-US" dirty="0" smtClean="0"/>
                      <a:t>無</a:t>
                    </a:r>
                    <a:r>
                      <a:rPr lang="zh-TW" altLang="en-US" baseline="0" dirty="0"/>
                      <a:t>
</a:t>
                    </a:r>
                    <a:fld id="{9DF99FEF-8C1F-4834-B8B1-1F4C5DCDA77A}" type="PERCENTAGE">
                      <a:rPr lang="en-US" altLang="zh-TW" baseline="0" dirty="0"/>
                      <a:pPr/>
                      <a:t>[百分比]</a:t>
                    </a:fld>
                    <a:endParaRPr lang="zh-TW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A3C5-49A0-8088-C0DCCD1CF0A3}"/>
                </c:ext>
              </c:extLst>
            </c:dLbl>
            <c:spPr>
              <a:solidFill>
                <a:schemeClr val="tx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defRPr>
                </a:pPr>
                <a:endParaRPr lang="zh-TW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yu!$F$1:$L$1</c:f>
              <c:strCache>
                <c:ptCount val="7"/>
                <c:pt idx="0">
                  <c:v>1.Nike</c:v>
                </c:pt>
                <c:pt idx="1">
                  <c:v>2.Adidas</c:v>
                </c:pt>
                <c:pt idx="2">
                  <c:v>3.ASICS</c:v>
                </c:pt>
                <c:pt idx="3">
                  <c:v>4.Mizuno</c:v>
                </c:pt>
                <c:pt idx="4">
                  <c:v>5.UA</c:v>
                </c:pt>
                <c:pt idx="5">
                  <c:v>6.Puma</c:v>
                </c:pt>
                <c:pt idx="6">
                  <c:v>7.無</c:v>
                </c:pt>
              </c:strCache>
            </c:strRef>
          </c:cat>
          <c:val>
            <c:numRef>
              <c:f>yu!$F$411:$L$411</c:f>
              <c:numCache>
                <c:formatCode>0.00_);[Red]\(0.00\)</c:formatCode>
                <c:ptCount val="7"/>
                <c:pt idx="0">
                  <c:v>85</c:v>
                </c:pt>
                <c:pt idx="1">
                  <c:v>74</c:v>
                </c:pt>
                <c:pt idx="2">
                  <c:v>89</c:v>
                </c:pt>
                <c:pt idx="3">
                  <c:v>87</c:v>
                </c:pt>
                <c:pt idx="4">
                  <c:v>21</c:v>
                </c:pt>
                <c:pt idx="5">
                  <c:v>29</c:v>
                </c:pt>
                <c:pt idx="6">
                  <c:v>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3C5-49A0-8088-C0DCCD1CF0A3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TW"/>
    </a:p>
  </c:txPr>
  <c:externalData r:id="rId9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欄1</c:v>
                </c:pt>
              </c:strCache>
            </c:strRef>
          </c:tx>
          <c:dPt>
            <c:idx val="0"/>
            <c:bubble3D val="0"/>
            <c:spPr>
              <a:noFill/>
              <a:ln w="57150">
                <a:solidFill>
                  <a:schemeClr val="tx1"/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57150" prstMaterial="flat"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670-4675-B111-9BFAEF7FA78E}"/>
              </c:ext>
            </c:extLst>
          </c:dPt>
          <c:dPt>
            <c:idx val="1"/>
            <c:bubble3D val="0"/>
            <c:spPr>
              <a:blipFill dpi="0" rotWithShape="1">
                <a:blip xmlns:r="http://schemas.openxmlformats.org/officeDocument/2006/relationships"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670-4675-B111-9BFAEF7FA78E}"/>
              </c:ext>
            </c:extLst>
          </c:dPt>
          <c:dPt>
            <c:idx val="2"/>
            <c:bubble3D val="0"/>
            <c:spPr>
              <a:blipFill dpi="0" rotWithShape="1">
                <a:blip xmlns:r="http://schemas.openxmlformats.org/officeDocument/2006/relationships"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670-4675-B111-9BFAEF7FA78E}"/>
              </c:ext>
            </c:extLst>
          </c:dPt>
          <c:dPt>
            <c:idx val="3"/>
            <c:bubble3D val="0"/>
            <c:spPr>
              <a:blipFill dpi="0" rotWithShape="1">
                <a:blip xmlns:r="http://schemas.openxmlformats.org/officeDocument/2006/relationships"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chemeClr val="accent6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670-4675-B111-9BFAEF7FA78E}"/>
              </c:ext>
            </c:extLst>
          </c:dPt>
          <c:dLbls>
            <c:dLbl>
              <c:idx val="0"/>
              <c:layout>
                <c:manualLayout>
                  <c:x val="-0.24143084970060527"/>
                  <c:y val="-0.1166972539180218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0" i="0" u="none" strike="noStrike" kern="1200" baseline="0">
                        <a:solidFill>
                          <a:schemeClr val="accent6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86FEBB31-5FE5-45E5-AFDE-F68D2D4FACBD}" type="CATEGORYNAME">
                      <a:rPr lang="zh-TW" altLang="en-US">
                        <a:solidFill>
                          <a:schemeClr val="tx1"/>
                        </a:solidFill>
                      </a:rPr>
                      <a:pPr>
                        <a:defRPr/>
                      </a:pPr>
                      <a:t>[類別名稱]</a:t>
                    </a:fld>
                    <a:r>
                      <a:rPr lang="zh-TW" altLang="en-US" baseline="0" dirty="0">
                        <a:solidFill>
                          <a:schemeClr val="tx1"/>
                        </a:solidFill>
                      </a:rPr>
                      <a:t>
</a:t>
                    </a:r>
                    <a:fld id="{FBA71782-7398-4A9F-8FF7-DB10EA21DFDC}" type="PERCENTAGE">
                      <a:rPr lang="en-US" altLang="zh-TW" baseline="0">
                        <a:solidFill>
                          <a:schemeClr val="tx1"/>
                        </a:solidFill>
                      </a:rPr>
                      <a:pPr>
                        <a:defRPr/>
                      </a:pPr>
                      <a:t>[百分比]</a:t>
                    </a:fld>
                    <a:endParaRPr lang="zh-TW" altLang="en-US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670-4675-B111-9BFAEF7FA78E}"/>
                </c:ext>
              </c:extLst>
            </c:dLbl>
            <c:dLbl>
              <c:idx val="1"/>
              <c:layout>
                <c:manualLayout>
                  <c:x val="-3.1581947124583731E-2"/>
                  <c:y val="-8.3407170241978981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0" i="0" u="none" strike="noStrike" kern="1200" baseline="0">
                        <a:solidFill>
                          <a:schemeClr val="accent6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4D4E9654-9C28-4337-B721-AF372C5F574F}" type="CATEGORYNAME">
                      <a:rPr lang="en-US" altLang="zh-TW" sz="1600" b="1">
                        <a:solidFill>
                          <a:srgbClr val="FF0000"/>
                        </a:solidFill>
                      </a:rPr>
                      <a:pPr>
                        <a:defRPr>
                          <a:solidFill>
                            <a:schemeClr val="accent6"/>
                          </a:solidFill>
                        </a:defRPr>
                      </a:pPr>
                      <a:t>[類別名稱]</a:t>
                    </a:fld>
                    <a:r>
                      <a:rPr lang="en-US" altLang="zh-TW" sz="1600" b="1" baseline="0" dirty="0"/>
                      <a:t>
</a:t>
                    </a:r>
                    <a:fld id="{DF166F7A-6181-4665-9C44-761EE2FD7C0B}" type="PERCENTAGE">
                      <a:rPr lang="en-US" altLang="zh-TW" sz="1600" b="1" baseline="0">
                        <a:solidFill>
                          <a:srgbClr val="FF0000"/>
                        </a:solidFill>
                      </a:rPr>
                      <a:pPr>
                        <a:defRPr>
                          <a:solidFill>
                            <a:schemeClr val="accent6"/>
                          </a:solidFill>
                        </a:defRPr>
                      </a:pPr>
                      <a:t>[百分比]</a:t>
                    </a:fld>
                    <a:endParaRPr lang="en-US" altLang="zh-TW" sz="1600" b="1" baseline="0" dirty="0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/>
                  </a:solidFill>
                  <a:round/>
                </a:ln>
                <a:effectLst>
                  <a:outerShdw blurRad="50800" dist="38100" dir="2700000" algn="tl" rotWithShape="0">
                    <a:schemeClr val="accent5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952340960940977"/>
                      <c:h val="0.2623849071933533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670-4675-B111-9BFAEF7FA78E}"/>
                </c:ext>
              </c:extLst>
            </c:dLbl>
            <c:dLbl>
              <c:idx val="2"/>
              <c:layout>
                <c:manualLayout>
                  <c:x val="-4.8766863948470192E-2"/>
                  <c:y val="9.596085526251553E-4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0" i="0" u="none" strike="noStrike" kern="1200" baseline="0">
                        <a:solidFill>
                          <a:schemeClr val="accent6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80B30716-FB18-48FF-8157-459ACF8CF723}" type="CATEGORYNAME">
                      <a:rPr lang="en-US" altLang="zh-TW" sz="1600" b="1">
                        <a:solidFill>
                          <a:srgbClr val="FF0000"/>
                        </a:solidFill>
                      </a:rPr>
                      <a:pPr>
                        <a:defRPr>
                          <a:solidFill>
                            <a:schemeClr val="accent6"/>
                          </a:solidFill>
                        </a:defRPr>
                      </a:pPr>
                      <a:t>[類別名稱]</a:t>
                    </a:fld>
                    <a:r>
                      <a:rPr lang="en-US" altLang="zh-TW" sz="1600" b="1" baseline="0" dirty="0">
                        <a:solidFill>
                          <a:srgbClr val="FF0000"/>
                        </a:solidFill>
                      </a:rPr>
                      <a:t>
</a:t>
                    </a:r>
                    <a:fld id="{D49ED852-8A22-471E-8A5A-E01903AC5466}" type="PERCENTAGE">
                      <a:rPr lang="en-US" altLang="zh-TW" sz="1600" b="1" baseline="0">
                        <a:solidFill>
                          <a:srgbClr val="FF0000"/>
                        </a:solidFill>
                      </a:rPr>
                      <a:pPr>
                        <a:defRPr>
                          <a:solidFill>
                            <a:schemeClr val="accent6"/>
                          </a:solidFill>
                        </a:defRPr>
                      </a:pPr>
                      <a:t>[百分比]</a:t>
                    </a:fld>
                    <a:endParaRPr lang="en-US" altLang="zh-TW" sz="1600" b="1" baseline="0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37326190304134"/>
                      <c:h val="0.2293129163701797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670-4675-B111-9BFAEF7FA78E}"/>
                </c:ext>
              </c:extLst>
            </c:dLbl>
            <c:dLbl>
              <c:idx val="3"/>
              <c:layout>
                <c:manualLayout>
                  <c:x val="6.5834745511681642E-2"/>
                  <c:y val="2.7824741885481051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0" i="0" u="none" strike="noStrike" kern="1200" baseline="0">
                        <a:solidFill>
                          <a:schemeClr val="accent6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6A604C7D-6A82-4B52-9F2D-0E310772DEBF}" type="CATEGORYNAME">
                      <a:rPr lang="en-US" altLang="zh-TW" b="1">
                        <a:solidFill>
                          <a:srgbClr val="00B050"/>
                        </a:solidFill>
                      </a:rPr>
                      <a:pPr>
                        <a:defRPr>
                          <a:solidFill>
                            <a:schemeClr val="accent6"/>
                          </a:solidFill>
                        </a:defRPr>
                      </a:pPr>
                      <a:t>[類別名稱]</a:t>
                    </a:fld>
                    <a:r>
                      <a:rPr lang="en-US" altLang="zh-TW" b="1" baseline="0" dirty="0">
                        <a:solidFill>
                          <a:srgbClr val="00B050"/>
                        </a:solidFill>
                      </a:rPr>
                      <a:t>
</a:t>
                    </a:r>
                    <a:fld id="{77EC274A-CCBC-4771-8A43-B1E694331138}" type="PERCENTAGE">
                      <a:rPr lang="en-US" altLang="zh-TW" b="1" baseline="0">
                        <a:solidFill>
                          <a:srgbClr val="00B050"/>
                        </a:solidFill>
                      </a:rPr>
                      <a:pPr>
                        <a:defRPr>
                          <a:solidFill>
                            <a:schemeClr val="accent6"/>
                          </a:solidFill>
                        </a:defRPr>
                      </a:pPr>
                      <a:t>[百分比]</a:t>
                    </a:fld>
                    <a:endParaRPr lang="en-US" altLang="zh-TW" b="1" baseline="0" dirty="0">
                      <a:solidFill>
                        <a:srgbClr val="00B050"/>
                      </a:solidFill>
                    </a:endParaRP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670-4675-B111-9BFAEF7FA78E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70AD47"/>
                </a:solidFill>
                <a:round/>
              </a:ln>
              <a:effectLst>
                <a:outerShdw blurRad="50800" dist="38100" dir="2700000" algn="tl" rotWithShape="0">
                  <a:srgbClr val="70AD47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4"/>
                <c:pt idx="0">
                  <c:v>剩餘</c:v>
                </c:pt>
                <c:pt idx="1">
                  <c:v>Nike</c:v>
                </c:pt>
                <c:pt idx="2">
                  <c:v>adidas</c:v>
                </c:pt>
                <c:pt idx="3">
                  <c:v>PUMA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57</c:v>
                </c:pt>
                <c:pt idx="1">
                  <c:v>23</c:v>
                </c:pt>
                <c:pt idx="2">
                  <c:v>16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670-4675-B111-9BFAEF7FA78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6">
    <c:autoUpdate val="0"/>
  </c:externalData>
  <c:userShapes r:id="rId7"/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rgbClr val="17B65F">
            <a:alpha val="80000"/>
          </a:srgb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rgbClr val="17B65F">
            <a:alpha val="80000"/>
          </a:srgb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rgbClr val="17B65F">
            <a:alpha val="80000"/>
          </a:srgb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rgbClr val="17B65F">
            <a:alpha val="80000"/>
          </a:srgb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673CCDB6-BE51-4C73-A30F-D6542EA493F9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dirty="0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5DD30839-2C50-431A-8100-4C91D69C509D}">
      <dgm:prSet phldrT="[文字]"/>
      <dgm:spPr>
        <a:solidFill>
          <a:srgbClr val="FF0000">
            <a:alpha val="80000"/>
          </a:srgb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/>
      <dgm:t>
        <a:bodyPr/>
        <a:lstStyle/>
        <a:p>
          <a:r>
            <a:rPr lang="zh-TW" altLang="en-US" b="1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/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/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Y="4117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4284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4284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4284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4284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rgbClr val="FA2E2E">
            <a:alpha val="90000"/>
          </a:srgb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rgbClr val="FA2E2E">
            <a:alpha val="90000"/>
          </a:srgb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rgbClr val="FA2E2E">
            <a:alpha val="90000"/>
          </a:srgb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rgbClr val="2E88C8">
            <a:alpha val="80000"/>
          </a:srgb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rgbClr val="2E88C8">
            <a:alpha val="80000"/>
          </a:srgb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rgbClr val="F9C92E"/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5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rgbClr val="F9C92E"/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5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rgbClr val="F9C92E">
            <a:alpha val="80000"/>
          </a:srgb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rgbClr val="F9C92E">
            <a:alpha val="80000"/>
          </a:srgb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rgbClr val="F9C92E">
            <a:alpha val="80000"/>
          </a:srgb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rgbClr val="F9C92E">
            <a:alpha val="80000"/>
          </a:srgb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rgbClr val="F9C92E">
            <a:alpha val="80000"/>
          </a:srgb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rgbClr val="F9C92E">
            <a:alpha val="80000"/>
          </a:srgbClr>
        </a:solidFill>
      </dgm:spPr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rgbClr val="F9C92E">
            <a:alpha val="80000"/>
          </a:srgbClr>
        </a:solidFill>
      </dgm:spPr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rgbClr val="F9C92E">
            <a:alpha val="80000"/>
          </a:srgb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rgbClr val="F9C92E">
            <a:alpha val="80000"/>
          </a:srgb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rgbClr val="F9C92E">
            <a:alpha val="80000"/>
          </a:srgbClr>
        </a:solidFill>
      </dgm:spPr>
      <dgm:t>
        <a:bodyPr/>
        <a:lstStyle/>
        <a:p>
          <a:r>
            <a:rPr lang="zh-TW" altLang="en-US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chemeClr val="bg1">
            <a:lumMod val="65000"/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rgbClr val="2CCAA1">
            <a:alpha val="80000"/>
          </a:srgb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C74E77F3-53F3-4456-85ED-BA0DF654D535}" type="doc">
      <dgm:prSet loTypeId="urn:microsoft.com/office/officeart/2005/8/layout/hChevron3" loCatId="process" qsTypeId="urn:microsoft.com/office/officeart/2005/8/quickstyle/simple2" qsCatId="simple" csTypeId="urn:microsoft.com/office/officeart/2005/8/colors/accent3_5" csCatId="accent3" phldr="1"/>
      <dgm:spPr/>
    </dgm:pt>
    <dgm:pt modelId="{5DD30839-2C50-431A-8100-4C91D69C509D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b="1" dirty="0"/>
        </a:p>
      </dgm:t>
    </dgm:pt>
    <dgm:pt modelId="{40A66EF9-0F14-49FB-BC6A-FFB7B386C952}" type="par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43EF0F17-1C02-47C9-89C3-47A6509C8856}" type="sibTrans" cxnId="{5014AE8B-3B0B-4ADE-BD3B-565521DD5A8B}">
      <dgm:prSet/>
      <dgm:spPr/>
      <dgm:t>
        <a:bodyPr/>
        <a:lstStyle/>
        <a:p>
          <a:endParaRPr lang="zh-TW" altLang="en-US"/>
        </a:p>
      </dgm:t>
    </dgm:pt>
    <dgm:pt modelId="{00D1E274-F00E-4EB0-8E3F-E160240295C2}">
      <dgm:prSet phldrT="[文字]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b="1" dirty="0"/>
        </a:p>
      </dgm:t>
    </dgm:pt>
    <dgm:pt modelId="{77896543-2F83-4A73-8D52-DF2BAB74B992}" type="par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43B08F23-0FE3-460E-AAAF-9D6F237D527C}" type="sibTrans" cxnId="{29994D8F-C918-4A69-8EBD-5B11AC9997C0}">
      <dgm:prSet/>
      <dgm:spPr/>
      <dgm:t>
        <a:bodyPr/>
        <a:lstStyle/>
        <a:p>
          <a:endParaRPr lang="zh-TW" altLang="en-US"/>
        </a:p>
      </dgm:t>
    </dgm:pt>
    <dgm:pt modelId="{BFC3D4FC-ACF4-444A-A7DB-492CB763B913}">
      <dgm:prSet phldrT="[文字]"/>
      <dgm:spPr>
        <a:solidFill>
          <a:schemeClr val="bg1">
            <a:lumMod val="65000"/>
            <a:alpha val="8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B4FD4C0-5162-43CC-8624-FC5C4D8C5B73}" type="par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7E6EFE78-93EC-4737-804A-713E0C2B5D31}" type="sibTrans" cxnId="{40A0B917-4A6F-4621-8731-EA93D369E7A3}">
      <dgm:prSet/>
      <dgm:spPr/>
      <dgm:t>
        <a:bodyPr/>
        <a:lstStyle/>
        <a:p>
          <a:endParaRPr lang="zh-TW" altLang="en-US"/>
        </a:p>
      </dgm:t>
    </dgm:pt>
    <dgm:pt modelId="{E1EEE958-62A9-4E17-8C53-ED70BC4C2763}">
      <dgm:prSet/>
      <dgm:spPr>
        <a:solidFill>
          <a:srgbClr val="2CCAA1">
            <a:alpha val="80000"/>
          </a:srgbClr>
        </a:solidFill>
      </dgm:spPr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b="1" dirty="0">
            <a:latin typeface="微軟正黑體" pitchFamily="34" charset="-120"/>
            <a:ea typeface="微軟正黑體" pitchFamily="34" charset="-120"/>
          </a:endParaRPr>
        </a:p>
      </dgm:t>
    </dgm:pt>
    <dgm:pt modelId="{96306157-B329-4825-A909-F42189E83253}" type="par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DC08A064-F990-419F-AFF6-F2A96FCCB5CF}" type="sibTrans" cxnId="{7BF42C36-9785-4BD1-9186-748ABDBAE88F}">
      <dgm:prSet/>
      <dgm:spPr/>
      <dgm:t>
        <a:bodyPr/>
        <a:lstStyle/>
        <a:p>
          <a:endParaRPr lang="zh-TW" altLang="en-US"/>
        </a:p>
      </dgm:t>
    </dgm:pt>
    <dgm:pt modelId="{673CCDB6-BE51-4C73-A30F-D6542EA493F9}">
      <dgm:prSet phldrT="[文字]" custT="1"/>
      <dgm:spPr>
        <a:solidFill>
          <a:schemeClr val="accent3">
            <a:alpha val="80000"/>
          </a:schemeClr>
        </a:solidFill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dirty="0"/>
        </a:p>
      </dgm:t>
    </dgm:pt>
    <dgm:pt modelId="{2CEB03DA-69AD-42AE-8AF3-0AA830BA7184}" type="sib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D1496C83-6C96-4A2B-BF7E-17A3CF829813}" type="parTrans" cxnId="{D28518E7-359C-4F42-8427-6E7DE620B5C3}">
      <dgm:prSet/>
      <dgm:spPr/>
      <dgm:t>
        <a:bodyPr/>
        <a:lstStyle/>
        <a:p>
          <a:endParaRPr lang="zh-TW" altLang="en-US"/>
        </a:p>
      </dgm:t>
    </dgm:pt>
    <dgm:pt modelId="{E85CEE97-AD56-492F-9B62-7723C5AE80FD}" type="pres">
      <dgm:prSet presAssocID="{C74E77F3-53F3-4456-85ED-BA0DF654D535}" presName="Name0" presStyleCnt="0">
        <dgm:presLayoutVars>
          <dgm:dir/>
          <dgm:resizeHandles val="exact"/>
        </dgm:presLayoutVars>
      </dgm:prSet>
      <dgm:spPr/>
    </dgm:pt>
    <dgm:pt modelId="{8D31BE4F-F9C3-44D2-A215-713AA4BC83EB}" type="pres">
      <dgm:prSet presAssocID="{673CCDB6-BE51-4C73-A30F-D6542EA493F9}" presName="parTxOnly" presStyleLbl="node1" presStyleIdx="0" presStyleCnt="5" custScaleX="100448" custScaleY="30069" custLinFactNeighborX="-2153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6072F5-F219-460E-B9A9-45F798960478}" type="pres">
      <dgm:prSet presAssocID="{2CEB03DA-69AD-42AE-8AF3-0AA830BA7184}" presName="parSpace" presStyleCnt="0"/>
      <dgm:spPr/>
    </dgm:pt>
    <dgm:pt modelId="{EDFEBF4F-A851-45FE-9DD1-D5DA5A3EAEC5}" type="pres">
      <dgm:prSet presAssocID="{5DD30839-2C50-431A-8100-4C91D69C509D}" presName="parTxOnly" presStyleLbl="node1" presStyleIdx="1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153E81-7869-4D4E-A8D7-18A76A561CC3}" type="pres">
      <dgm:prSet presAssocID="{43EF0F17-1C02-47C9-89C3-47A6509C8856}" presName="parSpace" presStyleCnt="0"/>
      <dgm:spPr/>
    </dgm:pt>
    <dgm:pt modelId="{795686CB-3FEE-46C6-A8CD-FFC23AEEA4AE}" type="pres">
      <dgm:prSet presAssocID="{00D1E274-F00E-4EB0-8E3F-E160240295C2}" presName="parTxOnly" presStyleLbl="node1" presStyleIdx="2" presStyleCnt="5" custScaleX="115140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4AFCBB-D799-4328-AE73-FF53E8AC7003}" type="pres">
      <dgm:prSet presAssocID="{43B08F23-0FE3-460E-AAAF-9D6F237D527C}" presName="parSpace" presStyleCnt="0"/>
      <dgm:spPr/>
    </dgm:pt>
    <dgm:pt modelId="{597632B0-F0BA-4967-A750-357EC802C2E9}" type="pres">
      <dgm:prSet presAssocID="{BFC3D4FC-ACF4-444A-A7DB-492CB763B913}" presName="parTxOnly" presStyleLbl="node1" presStyleIdx="3" presStyleCnt="5" custScaleX="117321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398CC7-E7F5-43B3-968C-EA16F7CC1277}" type="pres">
      <dgm:prSet presAssocID="{7E6EFE78-93EC-4737-804A-713E0C2B5D31}" presName="parSpace" presStyleCnt="0"/>
      <dgm:spPr/>
    </dgm:pt>
    <dgm:pt modelId="{25F6857A-EE07-4DB2-ABF8-4B4EE9D7A3B6}" type="pres">
      <dgm:prSet presAssocID="{E1EEE958-62A9-4E17-8C53-ED70BC4C2763}" presName="parTxOnly" presStyleLbl="node1" presStyleIdx="4" presStyleCnt="5" custScaleY="30095" custLinFactNeighborX="296" custLinFactNeighborY="47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BF42C36-9785-4BD1-9186-748ABDBAE88F}" srcId="{C74E77F3-53F3-4456-85ED-BA0DF654D535}" destId="{E1EEE958-62A9-4E17-8C53-ED70BC4C2763}" srcOrd="4" destOrd="0" parTransId="{96306157-B329-4825-A909-F42189E83253}" sibTransId="{DC08A064-F990-419F-AFF6-F2A96FCCB5CF}"/>
    <dgm:cxn modelId="{5014AE8B-3B0B-4ADE-BD3B-565521DD5A8B}" srcId="{C74E77F3-53F3-4456-85ED-BA0DF654D535}" destId="{5DD30839-2C50-431A-8100-4C91D69C509D}" srcOrd="1" destOrd="0" parTransId="{40A66EF9-0F14-49FB-BC6A-FFB7B386C952}" sibTransId="{43EF0F17-1C02-47C9-89C3-47A6509C8856}"/>
    <dgm:cxn modelId="{9D9A8DC4-F06A-4BDF-B887-905FB11DE572}" type="presOf" srcId="{C74E77F3-53F3-4456-85ED-BA0DF654D535}" destId="{E85CEE97-AD56-492F-9B62-7723C5AE80FD}" srcOrd="0" destOrd="0" presId="urn:microsoft.com/office/officeart/2005/8/layout/hChevron3"/>
    <dgm:cxn modelId="{89FD7D82-0D1C-4872-9491-B266982A6CA5}" type="presOf" srcId="{5DD30839-2C50-431A-8100-4C91D69C509D}" destId="{EDFEBF4F-A851-45FE-9DD1-D5DA5A3EAEC5}" srcOrd="0" destOrd="0" presId="urn:microsoft.com/office/officeart/2005/8/layout/hChevron3"/>
    <dgm:cxn modelId="{041AA814-ECE3-4046-B14C-270EC24C22C9}" type="presOf" srcId="{E1EEE958-62A9-4E17-8C53-ED70BC4C2763}" destId="{25F6857A-EE07-4DB2-ABF8-4B4EE9D7A3B6}" srcOrd="0" destOrd="0" presId="urn:microsoft.com/office/officeart/2005/8/layout/hChevron3"/>
    <dgm:cxn modelId="{29994D8F-C918-4A69-8EBD-5B11AC9997C0}" srcId="{C74E77F3-53F3-4456-85ED-BA0DF654D535}" destId="{00D1E274-F00E-4EB0-8E3F-E160240295C2}" srcOrd="2" destOrd="0" parTransId="{77896543-2F83-4A73-8D52-DF2BAB74B992}" sibTransId="{43B08F23-0FE3-460E-AAAF-9D6F237D527C}"/>
    <dgm:cxn modelId="{494DA61A-7B88-42E2-8D7D-73875E008BB3}" type="presOf" srcId="{00D1E274-F00E-4EB0-8E3F-E160240295C2}" destId="{795686CB-3FEE-46C6-A8CD-FFC23AEEA4AE}" srcOrd="0" destOrd="0" presId="urn:microsoft.com/office/officeart/2005/8/layout/hChevron3"/>
    <dgm:cxn modelId="{49091B98-178B-4142-BD52-941CC05C3296}" type="presOf" srcId="{673CCDB6-BE51-4C73-A30F-D6542EA493F9}" destId="{8D31BE4F-F9C3-44D2-A215-713AA4BC83EB}" srcOrd="0" destOrd="0" presId="urn:microsoft.com/office/officeart/2005/8/layout/hChevron3"/>
    <dgm:cxn modelId="{D28518E7-359C-4F42-8427-6E7DE620B5C3}" srcId="{C74E77F3-53F3-4456-85ED-BA0DF654D535}" destId="{673CCDB6-BE51-4C73-A30F-D6542EA493F9}" srcOrd="0" destOrd="0" parTransId="{D1496C83-6C96-4A2B-BF7E-17A3CF829813}" sibTransId="{2CEB03DA-69AD-42AE-8AF3-0AA830BA7184}"/>
    <dgm:cxn modelId="{40A0B917-4A6F-4621-8731-EA93D369E7A3}" srcId="{C74E77F3-53F3-4456-85ED-BA0DF654D535}" destId="{BFC3D4FC-ACF4-444A-A7DB-492CB763B913}" srcOrd="3" destOrd="0" parTransId="{DB4FD4C0-5162-43CC-8624-FC5C4D8C5B73}" sibTransId="{7E6EFE78-93EC-4737-804A-713E0C2B5D31}"/>
    <dgm:cxn modelId="{4A2341EC-9AAA-423B-907A-3B8FA145D081}" type="presOf" srcId="{BFC3D4FC-ACF4-444A-A7DB-492CB763B913}" destId="{597632B0-F0BA-4967-A750-357EC802C2E9}" srcOrd="0" destOrd="0" presId="urn:microsoft.com/office/officeart/2005/8/layout/hChevron3"/>
    <dgm:cxn modelId="{BC568BFF-508F-4393-B6DE-60F5302568DA}" type="presParOf" srcId="{E85CEE97-AD56-492F-9B62-7723C5AE80FD}" destId="{8D31BE4F-F9C3-44D2-A215-713AA4BC83EB}" srcOrd="0" destOrd="0" presId="urn:microsoft.com/office/officeart/2005/8/layout/hChevron3"/>
    <dgm:cxn modelId="{A3D5BF89-12B3-4FD2-B99B-AA51CB82504D}" type="presParOf" srcId="{E85CEE97-AD56-492F-9B62-7723C5AE80FD}" destId="{466072F5-F219-460E-B9A9-45F798960478}" srcOrd="1" destOrd="0" presId="urn:microsoft.com/office/officeart/2005/8/layout/hChevron3"/>
    <dgm:cxn modelId="{8DC7195F-F201-416B-8510-37B424BBF5FB}" type="presParOf" srcId="{E85CEE97-AD56-492F-9B62-7723C5AE80FD}" destId="{EDFEBF4F-A851-45FE-9DD1-D5DA5A3EAEC5}" srcOrd="2" destOrd="0" presId="urn:microsoft.com/office/officeart/2005/8/layout/hChevron3"/>
    <dgm:cxn modelId="{7913E44B-7AC3-443F-80F7-098433C7C98B}" type="presParOf" srcId="{E85CEE97-AD56-492F-9B62-7723C5AE80FD}" destId="{85153E81-7869-4D4E-A8D7-18A76A561CC3}" srcOrd="3" destOrd="0" presId="urn:microsoft.com/office/officeart/2005/8/layout/hChevron3"/>
    <dgm:cxn modelId="{D6F1273A-01DE-4182-86ED-338340DB4573}" type="presParOf" srcId="{E85CEE97-AD56-492F-9B62-7723C5AE80FD}" destId="{795686CB-3FEE-46C6-A8CD-FFC23AEEA4AE}" srcOrd="4" destOrd="0" presId="urn:microsoft.com/office/officeart/2005/8/layout/hChevron3"/>
    <dgm:cxn modelId="{66793EDF-67D7-4C82-A0EF-743CE5C07BDE}" type="presParOf" srcId="{E85CEE97-AD56-492F-9B62-7723C5AE80FD}" destId="{144AFCBB-D799-4328-AE73-FF53E8AC7003}" srcOrd="5" destOrd="0" presId="urn:microsoft.com/office/officeart/2005/8/layout/hChevron3"/>
    <dgm:cxn modelId="{A6ED2F56-D473-4DAD-BF29-9A1F0AEB1CDA}" type="presParOf" srcId="{E85CEE97-AD56-492F-9B62-7723C5AE80FD}" destId="{597632B0-F0BA-4967-A750-357EC802C2E9}" srcOrd="6" destOrd="0" presId="urn:microsoft.com/office/officeart/2005/8/layout/hChevron3"/>
    <dgm:cxn modelId="{3C3B6FEA-AD6A-4727-BDB2-BC016CFF8892}" type="presParOf" srcId="{E85CEE97-AD56-492F-9B62-7723C5AE80FD}" destId="{B6398CC7-E7F5-43B3-968C-EA16F7CC1277}" srcOrd="7" destOrd="0" presId="urn:microsoft.com/office/officeart/2005/8/layout/hChevron3"/>
    <dgm:cxn modelId="{EE4FA9FD-6AB9-4D3A-BC90-B9AAD9C4928E}" type="presParOf" srcId="{E85CEE97-AD56-492F-9B62-7723C5AE80FD}" destId="{25F6857A-EE07-4DB2-ABF8-4B4EE9D7A3B6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rgbClr val="17B65F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rgbClr val="17B65F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rgbClr val="17B65F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rgbClr val="17B65F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1827" y="1657901"/>
          <a:ext cx="2693789" cy="44371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678" tIns="45339" rIns="22670" bIns="4533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700" kern="1200" dirty="0"/>
        </a:p>
      </dsp:txBody>
      <dsp:txXfrm>
        <a:off x="1827" y="1657901"/>
        <a:ext cx="2582862" cy="443710"/>
      </dsp:txXfrm>
    </dsp:sp>
    <dsp:sp modelId="{EDFEBF4F-A851-45FE-9DD1-D5DA5A3EAEC5}">
      <dsp:nvSpPr>
        <dsp:cNvPr id="0" name=""/>
        <dsp:cNvSpPr/>
      </dsp:nvSpPr>
      <dsp:spPr>
        <a:xfrm>
          <a:off x="2156858" y="1648936"/>
          <a:ext cx="2693789" cy="461640"/>
        </a:xfrm>
        <a:prstGeom prst="chevron">
          <a:avLst/>
        </a:prstGeom>
        <a:solidFill>
          <a:srgbClr val="FF0000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700" b="1" kern="1200" dirty="0"/>
        </a:p>
      </dsp:txBody>
      <dsp:txXfrm>
        <a:off x="2387678" y="1648936"/>
        <a:ext cx="2232149" cy="461640"/>
      </dsp:txXfrm>
    </dsp:sp>
    <dsp:sp modelId="{795686CB-3FEE-46C6-A8CD-FFC23AEEA4AE}">
      <dsp:nvSpPr>
        <dsp:cNvPr id="0" name=""/>
        <dsp:cNvSpPr/>
      </dsp:nvSpPr>
      <dsp:spPr>
        <a:xfrm>
          <a:off x="4311890" y="1648936"/>
          <a:ext cx="3101628" cy="461640"/>
        </a:xfrm>
        <a:prstGeom prst="chevron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b="1" kern="120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700" b="1" kern="1200" dirty="0"/>
        </a:p>
      </dsp:txBody>
      <dsp:txXfrm>
        <a:off x="4542710" y="1648936"/>
        <a:ext cx="2639988" cy="461640"/>
      </dsp:txXfrm>
    </dsp:sp>
    <dsp:sp modelId="{597632B0-F0BA-4967-A750-357EC802C2E9}">
      <dsp:nvSpPr>
        <dsp:cNvPr id="0" name=""/>
        <dsp:cNvSpPr/>
      </dsp:nvSpPr>
      <dsp:spPr>
        <a:xfrm>
          <a:off x="6874761" y="1648936"/>
          <a:ext cx="3160380" cy="461640"/>
        </a:xfrm>
        <a:prstGeom prst="chevron">
          <a:avLst/>
        </a:prstGeom>
        <a:solidFill>
          <a:schemeClr val="accent3">
            <a:alpha val="90000"/>
            <a:hueOff val="0"/>
            <a:satOff val="0"/>
            <a:lumOff val="0"/>
            <a:alphaOff val="-3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7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105581" y="1648936"/>
        <a:ext cx="2698740" cy="461640"/>
      </dsp:txXfrm>
    </dsp:sp>
    <dsp:sp modelId="{25F6857A-EE07-4DB2-ABF8-4B4EE9D7A3B6}">
      <dsp:nvSpPr>
        <dsp:cNvPr id="0" name=""/>
        <dsp:cNvSpPr/>
      </dsp:nvSpPr>
      <dsp:spPr>
        <a:xfrm>
          <a:off x="9496384" y="1648936"/>
          <a:ext cx="2693789" cy="461640"/>
        </a:xfrm>
        <a:prstGeom prst="chevron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7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727204" y="1648936"/>
        <a:ext cx="2232149" cy="4616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rgbClr val="FA2E2E">
            <a:alpha val="9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rgbClr val="FA2E2E">
            <a:alpha val="9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rgbClr val="FA2E2E">
            <a:alpha val="9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rgbClr val="2E88C8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rgbClr val="2E88C8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rgbClr val="F9C92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rgbClr val="F9C92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rgbClr val="F9C92E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rgbClr val="F9C92E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rgbClr val="F9C92E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rgbClr val="F9C92E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rgbClr val="F9C92E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rgbClr val="F9C92E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rgbClr val="F9C92E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rgbClr val="F9C92E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rgbClr val="F9C92E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rgbClr val="F9C92E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chemeClr val="bg1">
            <a:lumMod val="65000"/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rgbClr val="2CCAA1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BE4F-F9C3-44D2-A215-713AA4BC83EB}">
      <dsp:nvSpPr>
        <dsp:cNvPr id="0" name=""/>
        <dsp:cNvSpPr/>
      </dsp:nvSpPr>
      <dsp:spPr>
        <a:xfrm>
          <a:off x="0" y="1769169"/>
          <a:ext cx="2702867" cy="323640"/>
        </a:xfrm>
        <a:prstGeom prst="homePlate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緒論</a:t>
          </a:r>
          <a:endParaRPr lang="zh-TW" altLang="en-US" sz="1600" kern="1200" dirty="0"/>
        </a:p>
      </dsp:txBody>
      <dsp:txXfrm>
        <a:off x="0" y="1769169"/>
        <a:ext cx="2621957" cy="323640"/>
      </dsp:txXfrm>
    </dsp:sp>
    <dsp:sp modelId="{EDFEBF4F-A851-45FE-9DD1-D5DA5A3EAEC5}">
      <dsp:nvSpPr>
        <dsp:cNvPr id="0" name=""/>
        <dsp:cNvSpPr/>
      </dsp:nvSpPr>
      <dsp:spPr>
        <a:xfrm>
          <a:off x="2168831" y="1769030"/>
          <a:ext cx="2690812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文獻探討</a:t>
          </a:r>
          <a:endParaRPr lang="zh-TW" altLang="en-US" sz="1200" b="1" kern="1200" dirty="0"/>
        </a:p>
      </dsp:txBody>
      <dsp:txXfrm>
        <a:off x="2330791" y="1769030"/>
        <a:ext cx="2366892" cy="323920"/>
      </dsp:txXfrm>
    </dsp:sp>
    <dsp:sp modelId="{795686CB-3FEE-46C6-A8CD-FFC23AEEA4AE}">
      <dsp:nvSpPr>
        <dsp:cNvPr id="0" name=""/>
        <dsp:cNvSpPr/>
      </dsp:nvSpPr>
      <dsp:spPr>
        <a:xfrm>
          <a:off x="4321482" y="1769030"/>
          <a:ext cx="3098201" cy="323920"/>
        </a:xfrm>
        <a:prstGeom prst="chevron">
          <a:avLst/>
        </a:prstGeom>
        <a:solidFill>
          <a:schemeClr val="accent3"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研究方法</a:t>
          </a:r>
          <a:endParaRPr lang="zh-TW" altLang="en-US" sz="1200" b="1" kern="1200" dirty="0"/>
        </a:p>
      </dsp:txBody>
      <dsp:txXfrm>
        <a:off x="4483442" y="1769030"/>
        <a:ext cx="2774281" cy="323920"/>
      </dsp:txXfrm>
    </dsp:sp>
    <dsp:sp modelId="{597632B0-F0BA-4967-A750-357EC802C2E9}">
      <dsp:nvSpPr>
        <dsp:cNvPr id="0" name=""/>
        <dsp:cNvSpPr/>
      </dsp:nvSpPr>
      <dsp:spPr>
        <a:xfrm>
          <a:off x="6881521" y="1769030"/>
          <a:ext cx="3156888" cy="323920"/>
        </a:xfrm>
        <a:prstGeom prst="chevron">
          <a:avLst/>
        </a:prstGeom>
        <a:solidFill>
          <a:schemeClr val="bg1">
            <a:lumMod val="65000"/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結果與討論</a:t>
          </a:r>
          <a:endParaRPr lang="zh-TW" altLang="en-US" sz="1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043481" y="1769030"/>
        <a:ext cx="2832968" cy="323920"/>
      </dsp:txXfrm>
    </dsp:sp>
    <dsp:sp modelId="{25F6857A-EE07-4DB2-ABF8-4B4EE9D7A3B6}">
      <dsp:nvSpPr>
        <dsp:cNvPr id="0" name=""/>
        <dsp:cNvSpPr/>
      </dsp:nvSpPr>
      <dsp:spPr>
        <a:xfrm>
          <a:off x="9500247" y="1769030"/>
          <a:ext cx="2690812" cy="323920"/>
        </a:xfrm>
        <a:prstGeom prst="chevron">
          <a:avLst/>
        </a:prstGeom>
        <a:solidFill>
          <a:srgbClr val="2CCAA1">
            <a:alpha val="8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b="1" kern="1200" dirty="0" smtClean="0">
              <a:latin typeface="微軟正黑體" pitchFamily="34" charset="-120"/>
              <a:ea typeface="微軟正黑體" pitchFamily="34" charset="-120"/>
            </a:rPr>
            <a:t>結論</a:t>
          </a:r>
          <a:endParaRPr lang="en-US" altLang="zh-TW" sz="12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9662207" y="1769030"/>
        <a:ext cx="2366892" cy="323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0.11152</cdr:x>
      <cdr:y>0.47185</cdr:y>
    </cdr:from>
    <cdr:to>
      <cdr:x>0.14872</cdr:x>
      <cdr:y>0.54081</cdr:y>
    </cdr:to>
    <cdr:cxnSp macro="">
      <cdr:nvCxnSpPr>
        <cdr:cNvPr id="3" name="直線接點 2"/>
        <cdr:cNvCxnSpPr/>
      </cdr:nvCxnSpPr>
      <cdr:spPr>
        <a:xfrm xmlns:a="http://schemas.openxmlformats.org/drawingml/2006/main">
          <a:off x="513880" y="1449554"/>
          <a:ext cx="171450" cy="211851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CC8D71-00AD-442F-BE8C-BB082278BFBC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A4B491-AB95-4B0E-ACE5-1B5E7B5B60A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2131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4B491-AB95-4B0E-ACE5-1B5E7B5B60A5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4778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4B491-AB95-4B0E-ACE5-1B5E7B5B60A5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1866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4B491-AB95-4B0E-ACE5-1B5E7B5B60A5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8383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4B491-AB95-4B0E-ACE5-1B5E7B5B60A5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346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4B491-AB95-4B0E-ACE5-1B5E7B5B60A5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3285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4B491-AB95-4B0E-ACE5-1B5E7B5B60A5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453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4B491-AB95-4B0E-ACE5-1B5E7B5B60A5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8566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4B491-AB95-4B0E-ACE5-1B5E7B5B60A5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5251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4B491-AB95-4B0E-ACE5-1B5E7B5B60A5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2381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7EBC-EE11-40D4-A8DA-181BCD98F9C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23EB8-D5E6-463F-84F1-C154975F0F5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569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7EBC-EE11-40D4-A8DA-181BCD98F9C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23EB8-D5E6-463F-84F1-C154975F0F5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58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7EBC-EE11-40D4-A8DA-181BCD98F9C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23EB8-D5E6-463F-84F1-C154975F0F5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286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7EBC-EE11-40D4-A8DA-181BCD98F9C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23EB8-D5E6-463F-84F1-C154975F0F5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4033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7EBC-EE11-40D4-A8DA-181BCD98F9C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23EB8-D5E6-463F-84F1-C154975F0F5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7132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7EBC-EE11-40D4-A8DA-181BCD98F9C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23EB8-D5E6-463F-84F1-C154975F0F5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6302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7EBC-EE11-40D4-A8DA-181BCD98F9C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23EB8-D5E6-463F-84F1-C154975F0F5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8489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7EBC-EE11-40D4-A8DA-181BCD98F9C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23EB8-D5E6-463F-84F1-C154975F0F5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0765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7EBC-EE11-40D4-A8DA-181BCD98F9C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23EB8-D5E6-463F-84F1-C154975F0F5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5325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7EBC-EE11-40D4-A8DA-181BCD98F9C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23EB8-D5E6-463F-84F1-C154975F0F5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392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7EBC-EE11-40D4-A8DA-181BCD98F9C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23EB8-D5E6-463F-84F1-C154975F0F5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69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CB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67EBC-EE11-40D4-A8DA-181BCD98F9C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23EB8-D5E6-463F-84F1-C154975F0F5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500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4.wdp"/><Relationship Id="rId4" Type="http://schemas.openxmlformats.org/officeDocument/2006/relationships/image" Target="../media/image5.png"/><Relationship Id="rId9" Type="http://schemas.microsoft.com/office/2007/relationships/hdphoto" Target="../media/hdphoto6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microsoft.com/office/2007/relationships/hdphoto" Target="../media/hdphoto7.wdp"/><Relationship Id="rId7" Type="http://schemas.openxmlformats.org/officeDocument/2006/relationships/image" Target="../media/image12.png"/><Relationship Id="rId12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10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9.png"/><Relationship Id="rId9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microsoft.com/office/2007/relationships/hdphoto" Target="../media/hdphoto8.wdp"/><Relationship Id="rId7" Type="http://schemas.openxmlformats.org/officeDocument/2006/relationships/chart" Target="../charts/chart1.xml"/><Relationship Id="rId12" Type="http://schemas.microsoft.com/office/2007/relationships/diagramDrawing" Target="../diagrams/drawing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11" Type="http://schemas.openxmlformats.org/officeDocument/2006/relationships/diagramColors" Target="../diagrams/colors2.xml"/><Relationship Id="rId5" Type="http://schemas.openxmlformats.org/officeDocument/2006/relationships/image" Target="../media/image15.png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14.png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17.png"/><Relationship Id="rId7" Type="http://schemas.openxmlformats.org/officeDocument/2006/relationships/diagramData" Target="../diagrams/data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11" Type="http://schemas.microsoft.com/office/2007/relationships/diagramDrawing" Target="../diagrams/drawing3.xml"/><Relationship Id="rId5" Type="http://schemas.openxmlformats.org/officeDocument/2006/relationships/image" Target="../media/image18.png"/><Relationship Id="rId10" Type="http://schemas.openxmlformats.org/officeDocument/2006/relationships/diagramColors" Target="../diagrams/colors3.xml"/><Relationship Id="rId4" Type="http://schemas.microsoft.com/office/2007/relationships/hdphoto" Target="../media/hdphoto10.wdp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9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20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22.png"/><Relationship Id="rId4" Type="http://schemas.openxmlformats.org/officeDocument/2006/relationships/diagramQuickStyle" Target="../diagrams/quickStyle6.xml"/><Relationship Id="rId9" Type="http://schemas.microsoft.com/office/2007/relationships/hdphoto" Target="../media/hdphoto12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hdphoto" Target="../media/hdphoto15.wdp"/><Relationship Id="rId3" Type="http://schemas.openxmlformats.org/officeDocument/2006/relationships/diagramLayout" Target="../diagrams/layout7.xml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11" Type="http://schemas.microsoft.com/office/2007/relationships/hdphoto" Target="../media/hdphoto14.wdp"/><Relationship Id="rId5" Type="http://schemas.openxmlformats.org/officeDocument/2006/relationships/diagramColors" Target="../diagrams/colors7.xml"/><Relationship Id="rId10" Type="http://schemas.openxmlformats.org/officeDocument/2006/relationships/image" Target="../media/image25.png"/><Relationship Id="rId4" Type="http://schemas.openxmlformats.org/officeDocument/2006/relationships/diagramQuickStyle" Target="../diagrams/quickStyle7.xml"/><Relationship Id="rId9" Type="http://schemas.microsoft.com/office/2007/relationships/hdphoto" Target="../media/hdphoto13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microsoft.com/office/2007/relationships/hdphoto" Target="../media/hdphoto21.wdp"/><Relationship Id="rId18" Type="http://schemas.microsoft.com/office/2007/relationships/diagramDrawing" Target="../diagrams/drawing8.xml"/><Relationship Id="rId3" Type="http://schemas.microsoft.com/office/2007/relationships/hdphoto" Target="../media/hdphoto16.wdp"/><Relationship Id="rId7" Type="http://schemas.microsoft.com/office/2007/relationships/hdphoto" Target="../media/hdphoto18.wdp"/><Relationship Id="rId12" Type="http://schemas.openxmlformats.org/officeDocument/2006/relationships/image" Target="../media/image32.png"/><Relationship Id="rId17" Type="http://schemas.openxmlformats.org/officeDocument/2006/relationships/diagramColors" Target="../diagrams/colors8.xml"/><Relationship Id="rId2" Type="http://schemas.openxmlformats.org/officeDocument/2006/relationships/image" Target="../media/image27.png"/><Relationship Id="rId16" Type="http://schemas.openxmlformats.org/officeDocument/2006/relationships/diagramQuickStyle" Target="../diagrams/quickStyl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microsoft.com/office/2007/relationships/hdphoto" Target="../media/hdphoto20.wdp"/><Relationship Id="rId5" Type="http://schemas.microsoft.com/office/2007/relationships/hdphoto" Target="../media/hdphoto17.wdp"/><Relationship Id="rId15" Type="http://schemas.openxmlformats.org/officeDocument/2006/relationships/diagramLayout" Target="../diagrams/layout8.xml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microsoft.com/office/2007/relationships/hdphoto" Target="../media/hdphoto19.wdp"/><Relationship Id="rId14" Type="http://schemas.openxmlformats.org/officeDocument/2006/relationships/diagramData" Target="../diagrams/data8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13" Type="http://schemas.openxmlformats.org/officeDocument/2006/relationships/image" Target="../media/image6.png"/><Relationship Id="rId18" Type="http://schemas.microsoft.com/office/2007/relationships/hdphoto" Target="../media/hdphoto28.wdp"/><Relationship Id="rId3" Type="http://schemas.openxmlformats.org/officeDocument/2006/relationships/image" Target="../media/image33.png"/><Relationship Id="rId21" Type="http://schemas.openxmlformats.org/officeDocument/2006/relationships/image" Target="../media/image41.png"/><Relationship Id="rId7" Type="http://schemas.openxmlformats.org/officeDocument/2006/relationships/image" Target="../media/image35.png"/><Relationship Id="rId12" Type="http://schemas.microsoft.com/office/2007/relationships/hdphoto" Target="../media/hdphoto26.wdp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6" Type="http://schemas.microsoft.com/office/2007/relationships/hdphoto" Target="../media/hdphoto27.wdp"/><Relationship Id="rId20" Type="http://schemas.microsoft.com/office/2007/relationships/hdphoto" Target="../media/hdphoto29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3.wdp"/><Relationship Id="rId11" Type="http://schemas.openxmlformats.org/officeDocument/2006/relationships/image" Target="../media/image37.png"/><Relationship Id="rId5" Type="http://schemas.openxmlformats.org/officeDocument/2006/relationships/image" Target="../media/image34.png"/><Relationship Id="rId15" Type="http://schemas.openxmlformats.org/officeDocument/2006/relationships/image" Target="../media/image38.png"/><Relationship Id="rId10" Type="http://schemas.microsoft.com/office/2007/relationships/hdphoto" Target="../media/hdphoto25.wdp"/><Relationship Id="rId19" Type="http://schemas.openxmlformats.org/officeDocument/2006/relationships/image" Target="../media/image40.png"/><Relationship Id="rId4" Type="http://schemas.microsoft.com/office/2007/relationships/hdphoto" Target="../media/hdphoto22.wdp"/><Relationship Id="rId9" Type="http://schemas.openxmlformats.org/officeDocument/2006/relationships/image" Target="../media/image36.png"/><Relationship Id="rId14" Type="http://schemas.microsoft.com/office/2007/relationships/hdphoto" Target="../media/hdphoto5.wdp"/><Relationship Id="rId22" Type="http://schemas.microsoft.com/office/2007/relationships/hdphoto" Target="../media/hdphoto30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chart" Target="../charts/chart2.xml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42.png"/><Relationship Id="rId9" Type="http://schemas.microsoft.com/office/2007/relationships/diagramDrawing" Target="../diagrams/drawin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microsoft.com/office/2007/relationships/hdphoto" Target="../media/hdphoto34.wdp"/><Relationship Id="rId18" Type="http://schemas.microsoft.com/office/2007/relationships/diagramDrawing" Target="../diagrams/drawing12.xml"/><Relationship Id="rId3" Type="http://schemas.openxmlformats.org/officeDocument/2006/relationships/image" Target="../media/image44.jpg"/><Relationship Id="rId7" Type="http://schemas.microsoft.com/office/2007/relationships/hdphoto" Target="../media/hdphoto24.wdp"/><Relationship Id="rId12" Type="http://schemas.openxmlformats.org/officeDocument/2006/relationships/image" Target="../media/image48.png"/><Relationship Id="rId17" Type="http://schemas.openxmlformats.org/officeDocument/2006/relationships/diagramColors" Target="../diagrams/colors12.xml"/><Relationship Id="rId2" Type="http://schemas.openxmlformats.org/officeDocument/2006/relationships/image" Target="../media/image43.jpeg"/><Relationship Id="rId16" Type="http://schemas.openxmlformats.org/officeDocument/2006/relationships/diagramQuickStyle" Target="../diagrams/quickStyl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microsoft.com/office/2007/relationships/hdphoto" Target="../media/hdphoto33.wdp"/><Relationship Id="rId5" Type="http://schemas.microsoft.com/office/2007/relationships/hdphoto" Target="../media/hdphoto31.wdp"/><Relationship Id="rId15" Type="http://schemas.openxmlformats.org/officeDocument/2006/relationships/diagramLayout" Target="../diagrams/layout12.xml"/><Relationship Id="rId10" Type="http://schemas.openxmlformats.org/officeDocument/2006/relationships/image" Target="../media/image47.png"/><Relationship Id="rId4" Type="http://schemas.openxmlformats.org/officeDocument/2006/relationships/image" Target="../media/image45.png"/><Relationship Id="rId9" Type="http://schemas.microsoft.com/office/2007/relationships/hdphoto" Target="../media/hdphoto32.wdp"/><Relationship Id="rId14" Type="http://schemas.openxmlformats.org/officeDocument/2006/relationships/diagramData" Target="../diagrams/data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Relationship Id="rId9" Type="http://schemas.microsoft.com/office/2007/relationships/hdphoto" Target="../media/hdphoto35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4.xml"/><Relationship Id="rId3" Type="http://schemas.openxmlformats.org/officeDocument/2006/relationships/image" Target="../media/image49.png"/><Relationship Id="rId7" Type="http://schemas.openxmlformats.org/officeDocument/2006/relationships/diagramLayout" Target="../diagrams/layout1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4.xml"/><Relationship Id="rId5" Type="http://schemas.openxmlformats.org/officeDocument/2006/relationships/chart" Target="../charts/chart3.xml"/><Relationship Id="rId10" Type="http://schemas.microsoft.com/office/2007/relationships/diagramDrawing" Target="../diagrams/drawing14.xml"/><Relationship Id="rId4" Type="http://schemas.microsoft.com/office/2007/relationships/hdphoto" Target="../media/hdphoto35.wdp"/><Relationship Id="rId9" Type="http://schemas.openxmlformats.org/officeDocument/2006/relationships/diagramColors" Target="../diagrams/colors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5.xml"/><Relationship Id="rId3" Type="http://schemas.microsoft.com/office/2007/relationships/hdphoto" Target="../media/hdphoto36.wdp"/><Relationship Id="rId7" Type="http://schemas.microsoft.com/office/2007/relationships/hdphoto" Target="../media/hdphoto38.wdp"/><Relationship Id="rId12" Type="http://schemas.microsoft.com/office/2007/relationships/diagramDrawing" Target="../diagrams/drawing15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diagramColors" Target="../diagrams/colors15.xml"/><Relationship Id="rId5" Type="http://schemas.microsoft.com/office/2007/relationships/hdphoto" Target="../media/hdphoto37.wdp"/><Relationship Id="rId10" Type="http://schemas.openxmlformats.org/officeDocument/2006/relationships/diagramQuickStyle" Target="../diagrams/quickStyle15.xml"/><Relationship Id="rId4" Type="http://schemas.openxmlformats.org/officeDocument/2006/relationships/image" Target="../media/image51.png"/><Relationship Id="rId9" Type="http://schemas.openxmlformats.org/officeDocument/2006/relationships/diagramLayout" Target="../diagrams/layout1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13" Type="http://schemas.microsoft.com/office/2007/relationships/diagramDrawing" Target="../diagrams/drawing16.xml"/><Relationship Id="rId3" Type="http://schemas.microsoft.com/office/2007/relationships/hdphoto" Target="../media/hdphoto35.wdp"/><Relationship Id="rId7" Type="http://schemas.microsoft.com/office/2007/relationships/hdphoto" Target="../media/hdphoto40.wdp"/><Relationship Id="rId12" Type="http://schemas.openxmlformats.org/officeDocument/2006/relationships/diagramColors" Target="../diagrams/colors16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diagramQuickStyle" Target="../diagrams/quickStyle16.xml"/><Relationship Id="rId5" Type="http://schemas.microsoft.com/office/2007/relationships/hdphoto" Target="../media/hdphoto39.wdp"/><Relationship Id="rId10" Type="http://schemas.openxmlformats.org/officeDocument/2006/relationships/diagramLayout" Target="../diagrams/layout16.xml"/><Relationship Id="rId4" Type="http://schemas.openxmlformats.org/officeDocument/2006/relationships/image" Target="../media/image53.png"/><Relationship Id="rId9" Type="http://schemas.openxmlformats.org/officeDocument/2006/relationships/diagramData" Target="../diagrams/data1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7.xml"/><Relationship Id="rId3" Type="http://schemas.microsoft.com/office/2007/relationships/hdphoto" Target="../media/hdphoto35.wdp"/><Relationship Id="rId7" Type="http://schemas.openxmlformats.org/officeDocument/2006/relationships/diagramQuickStyle" Target="../diagrams/quickStyle17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7.xml"/><Relationship Id="rId5" Type="http://schemas.openxmlformats.org/officeDocument/2006/relationships/diagramData" Target="../diagrams/data17.xml"/><Relationship Id="rId4" Type="http://schemas.openxmlformats.org/officeDocument/2006/relationships/chart" Target="../charts/chart5.xml"/><Relationship Id="rId9" Type="http://schemas.microsoft.com/office/2007/relationships/diagramDrawing" Target="../diagrams/drawing17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microsoft.com/office/2007/relationships/hdphoto" Target="../media/hdphoto41.wdp"/><Relationship Id="rId7" Type="http://schemas.openxmlformats.org/officeDocument/2006/relationships/diagramColors" Target="../diagrams/colors18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diagramLayout" Target="../diagrams/layout19.xml"/><Relationship Id="rId7" Type="http://schemas.openxmlformats.org/officeDocument/2006/relationships/image" Target="../media/image56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3" Type="http://schemas.openxmlformats.org/officeDocument/2006/relationships/image" Target="../media/image57.png"/><Relationship Id="rId7" Type="http://schemas.openxmlformats.org/officeDocument/2006/relationships/diagramColors" Target="../diagrams/colors2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0.xml"/><Relationship Id="rId5" Type="http://schemas.openxmlformats.org/officeDocument/2006/relationships/diagramLayout" Target="../diagrams/layout20.xml"/><Relationship Id="rId4" Type="http://schemas.openxmlformats.org/officeDocument/2006/relationships/diagramData" Target="../diagrams/data20.xml"/><Relationship Id="rId9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56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13" Type="http://schemas.openxmlformats.org/officeDocument/2006/relationships/image" Target="../media/image64.png"/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2.xml"/><Relationship Id="rId11" Type="http://schemas.openxmlformats.org/officeDocument/2006/relationships/chart" Target="../charts/chart9.xml"/><Relationship Id="rId5" Type="http://schemas.openxmlformats.org/officeDocument/2006/relationships/diagramQuickStyle" Target="../diagrams/quickStyle22.xml"/><Relationship Id="rId15" Type="http://schemas.openxmlformats.org/officeDocument/2006/relationships/image" Target="../media/image66.png"/><Relationship Id="rId10" Type="http://schemas.openxmlformats.org/officeDocument/2006/relationships/chart" Target="../charts/chart8.xml"/><Relationship Id="rId4" Type="http://schemas.openxmlformats.org/officeDocument/2006/relationships/diagramLayout" Target="../diagrams/layout22.xml"/><Relationship Id="rId9" Type="http://schemas.openxmlformats.org/officeDocument/2006/relationships/chart" Target="../charts/chart7.xml"/><Relationship Id="rId14" Type="http://schemas.openxmlformats.org/officeDocument/2006/relationships/chart" Target="../charts/char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microsoft.com/office/2007/relationships/hdphoto" Target="../media/hdphoto4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3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05" b="91135" l="9752" r="89894">
                        <a14:foregroundMark x1="25532" y1="12766" x2="40426" y2="8333"/>
                        <a14:foregroundMark x1="37943" y1="7092" x2="43262" y2="4787"/>
                        <a14:foregroundMark x1="46986" y1="6738" x2="48050" y2="15603"/>
                        <a14:foregroundMark x1="25532" y1="13298" x2="17730" y2="29255"/>
                        <a14:foregroundMark x1="17553" y1="29965" x2="18617" y2="31915"/>
                        <a14:foregroundMark x1="18617" y1="31915" x2="17730" y2="29965"/>
                        <a14:foregroundMark x1="17908" y1="32270" x2="17553" y2="36170"/>
                        <a14:foregroundMark x1="17021" y1="37411" x2="9929" y2="41312"/>
                        <a14:foregroundMark x1="11879" y1="41844" x2="25532" y2="43440"/>
                        <a14:foregroundMark x1="25887" y1="43794" x2="43085" y2="44149"/>
                        <a14:foregroundMark x1="84220" y1="39894" x2="56560" y2="44149"/>
                        <a14:foregroundMark x1="27128" y1="31560" x2="40957" y2="16844"/>
                        <a14:foregroundMark x1="30319" y1="20922" x2="52660" y2="37943"/>
                        <a14:foregroundMark x1="44504" y1="27482" x2="65071" y2="36170"/>
                        <a14:foregroundMark x1="62943" y1="34397" x2="80319" y2="36879"/>
                        <a14:foregroundMark x1="53901" y1="28546" x2="75887" y2="35816"/>
                        <a14:foregroundMark x1="21277" y1="57447" x2="26773" y2="54965"/>
                        <a14:foregroundMark x1="26418" y1="55319" x2="37234" y2="52837"/>
                        <a14:foregroundMark x1="37234" y1="52837" x2="37943" y2="52660"/>
                        <a14:foregroundMark x1="38830" y1="52482" x2="42553" y2="53191"/>
                        <a14:foregroundMark x1="42553" y1="53191" x2="42553" y2="53191"/>
                        <a14:foregroundMark x1="43262" y1="54255" x2="45035" y2="60816"/>
                        <a14:foregroundMark x1="24113" y1="59220" x2="22518" y2="70213"/>
                        <a14:foregroundMark x1="21986" y1="67021" x2="17376" y2="74468"/>
                        <a14:foregroundMark x1="17021" y1="75177" x2="18085" y2="78191"/>
                        <a14:foregroundMark x1="18262" y1="76596" x2="14716" y2="82979"/>
                        <a14:foregroundMark x1="18085" y1="85461" x2="77837" y2="73582"/>
                        <a14:foregroundMark x1="50355" y1="72518" x2="78014" y2="80142"/>
                        <a14:foregroundMark x1="55142" y1="86879" x2="82447" y2="80319"/>
                        <a14:foregroundMark x1="69858" y1="86348" x2="84752" y2="81738"/>
                        <a14:foregroundMark x1="58511" y1="77128" x2="76064" y2="81738"/>
                        <a14:foregroundMark x1="57624" y1="80319" x2="74291" y2="80851"/>
                        <a14:foregroundMark x1="56028" y1="79433" x2="75532" y2="82979"/>
                        <a14:foregroundMark x1="57447" y1="76596" x2="76418" y2="80496"/>
                        <a14:foregroundMark x1="51064" y1="82270" x2="68440" y2="81028"/>
                        <a14:foregroundMark x1="35993" y1="56738" x2="24823" y2="91135"/>
                        <a14:foregroundMark x1="29965" y1="60638" x2="56915" y2="81560"/>
                        <a14:foregroundMark x1="78723" y1="81915" x2="86525" y2="80142"/>
                        <a14:foregroundMark x1="77482" y1="80142" x2="82447" y2="79433"/>
                        <a14:foregroundMark x1="50355" y1="71631" x2="58333" y2="74468"/>
                        <a14:foregroundMark x1="46099" y1="69326" x2="53014" y2="73050"/>
                        <a14:foregroundMark x1="49468" y1="72163" x2="52305" y2="71454"/>
                        <a14:foregroundMark x1="65603" y1="83333" x2="76418" y2="83333"/>
                        <a14:foregroundMark x1="67908" y1="88298" x2="78014" y2="83156"/>
                        <a14:foregroundMark x1="68617" y1="85106" x2="74468" y2="84043"/>
                        <a14:foregroundMark x1="54787" y1="78191" x2="66844" y2="80142"/>
                        <a14:foregroundMark x1="59752" y1="81206" x2="63298" y2="76773"/>
                        <a14:foregroundMark x1="80142" y1="85638" x2="74468" y2="79787"/>
                        <a14:foregroundMark x1="80142" y1="79610" x2="74823" y2="78901"/>
                        <a14:foregroundMark x1="72163" y1="88475" x2="75532" y2="85993"/>
                        <a14:foregroundMark x1="54610" y1="81028" x2="60638" y2="81560"/>
                        <a14:backgroundMark x1="65780" y1="76064" x2="78191" y2="75887"/>
                        <a14:backgroundMark x1="71631" y1="73050" x2="75177" y2="75709"/>
                        <a14:backgroundMark x1="76773" y1="72163" x2="76596" y2="76064"/>
                        <a14:backgroundMark x1="81383" y1="70567" x2="65780" y2="76596"/>
                        <a14:backgroundMark x1="64007" y1="69504" x2="81738" y2="87057"/>
                        <a14:backgroundMark x1="67730" y1="75887" x2="91135" y2="73936"/>
                        <a14:backgroundMark x1="64894" y1="68617" x2="98404" y2="86879"/>
                        <a14:backgroundMark x1="55319" y1="67376" x2="86879" y2="99468"/>
                        <a14:backgroundMark x1="58156" y1="81206" x2="80142" y2="64184"/>
                        <a14:backgroundMark x1="49645" y1="71454" x2="99823" y2="85461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10031" y="3658848"/>
            <a:ext cx="3579669" cy="3579669"/>
          </a:xfrm>
          <a:prstGeom prst="rect">
            <a:avLst/>
          </a:prstGeom>
        </p:spPr>
      </p:pic>
      <p:sp>
        <p:nvSpPr>
          <p:cNvPr id="12" name="向右箭號 11"/>
          <p:cNvSpPr/>
          <p:nvPr/>
        </p:nvSpPr>
        <p:spPr>
          <a:xfrm>
            <a:off x="883921" y="5152309"/>
            <a:ext cx="6658495" cy="168115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5173290" y="6085370"/>
            <a:ext cx="5494713" cy="0"/>
          </a:xfrm>
          <a:prstGeom prst="line">
            <a:avLst/>
          </a:prstGeom>
          <a:ln w="63500" cmpd="sng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021274" y="270936"/>
            <a:ext cx="8221133" cy="633306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向右箭號 17"/>
          <p:cNvSpPr/>
          <p:nvPr/>
        </p:nvSpPr>
        <p:spPr>
          <a:xfrm>
            <a:off x="493224" y="5320424"/>
            <a:ext cx="6658495" cy="256519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向右箭號 18"/>
          <p:cNvSpPr/>
          <p:nvPr/>
        </p:nvSpPr>
        <p:spPr>
          <a:xfrm>
            <a:off x="2772" y="5665345"/>
            <a:ext cx="6658495" cy="20344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 rotWithShape="1">
          <a:blip r:embed="rId4"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4184" y1="34630" x2="21277" y2="46926"/>
                        <a14:foregroundMark x1="53723" y1="29987" x2="64539" y2="35759"/>
                        <a14:foregroundMark x1="20922" y1="22083" x2="22872" y2="21832"/>
                        <a14:foregroundMark x1="18617" y1="21957" x2="18972" y2="21957"/>
                        <a14:foregroundMark x1="19149" y1="21832" x2="19149" y2="21832"/>
                        <a14:foregroundMark x1="20567" y1="21832" x2="21809" y2="21832"/>
                        <a14:foregroundMark x1="22163" y1="21706" x2="22163" y2="21706"/>
                        <a14:foregroundMark x1="22163" y1="21706" x2="22163" y2="21706"/>
                        <a14:backgroundMark x1="70745" y1="83438" x2="74113" y2="83438"/>
                        <a14:backgroundMark x1="74113" y1="83438" x2="74113" y2="83438"/>
                        <a14:backgroundMark x1="74113" y1="83438" x2="74113" y2="83438"/>
                        <a14:backgroundMark x1="74291" y1="83312" x2="74291" y2="833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43" t="17125" r="20777" b="15475"/>
          <a:stretch/>
        </p:blipFill>
        <p:spPr>
          <a:xfrm>
            <a:off x="1167620" y="1283515"/>
            <a:ext cx="3405931" cy="4622334"/>
          </a:xfrm>
          <a:prstGeom prst="rect">
            <a:avLst/>
          </a:prstGeom>
        </p:spPr>
      </p:pic>
      <p:sp>
        <p:nvSpPr>
          <p:cNvPr id="21" name="向右箭號 20"/>
          <p:cNvSpPr/>
          <p:nvPr/>
        </p:nvSpPr>
        <p:spPr>
          <a:xfrm rot="21016195" flipH="1">
            <a:off x="7766812" y="851288"/>
            <a:ext cx="6658495" cy="168115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向右箭號 21"/>
          <p:cNvSpPr/>
          <p:nvPr/>
        </p:nvSpPr>
        <p:spPr>
          <a:xfrm rot="20994329" flipH="1">
            <a:off x="7538500" y="1109542"/>
            <a:ext cx="6658495" cy="543377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3" name="圖片 22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4184" y1="34630" x2="21277" y2="46926"/>
                        <a14:foregroundMark x1="53723" y1="29987" x2="64539" y2="35759"/>
                        <a14:foregroundMark x1="20922" y1="22083" x2="22872" y2="21832"/>
                        <a14:foregroundMark x1="18617" y1="21957" x2="18972" y2="21957"/>
                        <a14:foregroundMark x1="19149" y1="21832" x2="19149" y2="21832"/>
                        <a14:foregroundMark x1="20567" y1="21832" x2="21809" y2="21832"/>
                        <a14:foregroundMark x1="22163" y1="21706" x2="22163" y2="21706"/>
                        <a14:foregroundMark x1="22163" y1="21706" x2="22163" y2="21706"/>
                        <a14:backgroundMark x1="70745" y1="83438" x2="74113" y2="83438"/>
                        <a14:backgroundMark x1="74113" y1="83438" x2="74113" y2="83438"/>
                        <a14:backgroundMark x1="74113" y1="83438" x2="74113" y2="83438"/>
                        <a14:backgroundMark x1="74291" y1="83312" x2="74291" y2="83312"/>
                      </a14:backgroundRemoval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96" t="18410" r="10924" b="31926"/>
          <a:stretch/>
        </p:blipFill>
        <p:spPr>
          <a:xfrm>
            <a:off x="2889187" y="692325"/>
            <a:ext cx="3085644" cy="308564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4" name="圓角矩形 23"/>
          <p:cNvSpPr/>
          <p:nvPr/>
        </p:nvSpPr>
        <p:spPr>
          <a:xfrm>
            <a:off x="4678262" y="2747068"/>
            <a:ext cx="5564142" cy="12474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22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矩形 24"/>
          <p:cNvSpPr/>
          <p:nvPr/>
        </p:nvSpPr>
        <p:spPr>
          <a:xfrm>
            <a:off x="4876534" y="2912270"/>
            <a:ext cx="53423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運動鞋類其品牌形象和知覺價值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對消費者購買意願之影響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8804221" y="5607746"/>
            <a:ext cx="2876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吳京倫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9213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Oval 45"/>
          <p:cNvSpPr/>
          <p:nvPr/>
        </p:nvSpPr>
        <p:spPr>
          <a:xfrm>
            <a:off x="9782529" y="2047525"/>
            <a:ext cx="1513303" cy="151330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9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研究大綱</a:t>
            </a:r>
          </a:p>
        </p:txBody>
      </p:sp>
      <p:sp>
        <p:nvSpPr>
          <p:cNvPr id="180" name="圓角矩形 179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92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93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9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00AF4F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0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00AF4F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1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8" name="Oval 45"/>
          <p:cNvSpPr/>
          <p:nvPr/>
        </p:nvSpPr>
        <p:spPr>
          <a:xfrm>
            <a:off x="783356" y="2090992"/>
            <a:ext cx="1513303" cy="151330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9" name="Oval 48"/>
          <p:cNvSpPr/>
          <p:nvPr/>
        </p:nvSpPr>
        <p:spPr>
          <a:xfrm>
            <a:off x="3005103" y="2095151"/>
            <a:ext cx="1513303" cy="151330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0" name="Oval 51"/>
          <p:cNvSpPr/>
          <p:nvPr/>
        </p:nvSpPr>
        <p:spPr>
          <a:xfrm>
            <a:off x="5249708" y="2095151"/>
            <a:ext cx="1513303" cy="151330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1" name="Oval 53"/>
          <p:cNvSpPr/>
          <p:nvPr/>
        </p:nvSpPr>
        <p:spPr>
          <a:xfrm>
            <a:off x="7537861" y="2095151"/>
            <a:ext cx="1513303" cy="15133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2" name="Rectangle 1"/>
          <p:cNvSpPr/>
          <p:nvPr/>
        </p:nvSpPr>
        <p:spPr>
          <a:xfrm>
            <a:off x="377679" y="2872853"/>
            <a:ext cx="11442845" cy="27931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Pie 4"/>
          <p:cNvSpPr/>
          <p:nvPr/>
        </p:nvSpPr>
        <p:spPr>
          <a:xfrm>
            <a:off x="745996" y="2095151"/>
            <a:ext cx="1513303" cy="1513303"/>
          </a:xfrm>
          <a:prstGeom prst="pie">
            <a:avLst>
              <a:gd name="adj1" fmla="val 5423875"/>
              <a:gd name="adj2" fmla="val 1620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4" name="Pie 49"/>
          <p:cNvSpPr/>
          <p:nvPr/>
        </p:nvSpPr>
        <p:spPr>
          <a:xfrm>
            <a:off x="3005103" y="2095151"/>
            <a:ext cx="1513303" cy="1513303"/>
          </a:xfrm>
          <a:prstGeom prst="pie">
            <a:avLst>
              <a:gd name="adj1" fmla="val 5423875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25" name="Pie 52"/>
          <p:cNvSpPr/>
          <p:nvPr/>
        </p:nvSpPr>
        <p:spPr>
          <a:xfrm>
            <a:off x="5249708" y="2095151"/>
            <a:ext cx="1513303" cy="1513303"/>
          </a:xfrm>
          <a:prstGeom prst="pie">
            <a:avLst>
              <a:gd name="adj1" fmla="val 5423875"/>
              <a:gd name="adj2" fmla="val 1620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6" name="Pie 57"/>
          <p:cNvSpPr/>
          <p:nvPr/>
        </p:nvSpPr>
        <p:spPr>
          <a:xfrm>
            <a:off x="7537861" y="2095151"/>
            <a:ext cx="1513303" cy="1513303"/>
          </a:xfrm>
          <a:prstGeom prst="pie">
            <a:avLst>
              <a:gd name="adj1" fmla="val 5423875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7" name="Isosceles Triangle 9"/>
          <p:cNvSpPr/>
          <p:nvPr/>
        </p:nvSpPr>
        <p:spPr>
          <a:xfrm flipV="1">
            <a:off x="1325530" y="5666017"/>
            <a:ext cx="354235" cy="21353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Isosceles Triangle 67"/>
          <p:cNvSpPr/>
          <p:nvPr/>
        </p:nvSpPr>
        <p:spPr>
          <a:xfrm flipV="1">
            <a:off x="3584636" y="5666017"/>
            <a:ext cx="354235" cy="21353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Isosceles Triangle 68"/>
          <p:cNvSpPr/>
          <p:nvPr/>
        </p:nvSpPr>
        <p:spPr>
          <a:xfrm flipV="1">
            <a:off x="5829240" y="5666017"/>
            <a:ext cx="354235" cy="21353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Isosceles Triangle 71"/>
          <p:cNvSpPr/>
          <p:nvPr/>
        </p:nvSpPr>
        <p:spPr>
          <a:xfrm flipV="1">
            <a:off x="8117395" y="5666017"/>
            <a:ext cx="354235" cy="21353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TextBox 72"/>
          <p:cNvSpPr txBox="1"/>
          <p:nvPr/>
        </p:nvSpPr>
        <p:spPr>
          <a:xfrm>
            <a:off x="1619923" y="3182048"/>
            <a:ext cx="1369977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/>
            <a:r>
              <a:rPr lang="zh-TW" altLang="en-US" sz="1400" b="1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緒論</a:t>
            </a:r>
          </a:p>
        </p:txBody>
      </p:sp>
      <p:sp>
        <p:nvSpPr>
          <p:cNvPr id="132" name="TextBox 92"/>
          <p:cNvSpPr txBox="1"/>
          <p:nvPr/>
        </p:nvSpPr>
        <p:spPr>
          <a:xfrm>
            <a:off x="3875701" y="3182048"/>
            <a:ext cx="1369977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/>
            <a:r>
              <a:rPr lang="zh-TW" altLang="en-US" sz="1400" b="1" dirty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文獻探討</a:t>
            </a:r>
            <a:endParaRPr lang="en-US" altLang="zh-TW" sz="1400" b="1" dirty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3" name="TextBox 93"/>
          <p:cNvSpPr txBox="1"/>
          <p:nvPr/>
        </p:nvSpPr>
        <p:spPr>
          <a:xfrm>
            <a:off x="6116977" y="3182048"/>
            <a:ext cx="1369977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/>
            <a:r>
              <a:rPr lang="zh-TW" altLang="en-US" sz="14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研究方法</a:t>
            </a:r>
            <a:endParaRPr lang="en-US" altLang="zh-TW" sz="1400" b="1" dirty="0"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4" name="TextBox 94"/>
          <p:cNvSpPr txBox="1"/>
          <p:nvPr/>
        </p:nvSpPr>
        <p:spPr>
          <a:xfrm>
            <a:off x="8401800" y="3182048"/>
            <a:ext cx="1369977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/>
            <a:r>
              <a:rPr lang="zh-TW" altLang="en-US" sz="14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結果與討論</a:t>
            </a:r>
          </a:p>
        </p:txBody>
      </p:sp>
      <p:sp>
        <p:nvSpPr>
          <p:cNvPr id="143" name="Freeform 776"/>
          <p:cNvSpPr>
            <a:spLocks/>
          </p:cNvSpPr>
          <p:nvPr/>
        </p:nvSpPr>
        <p:spPr bwMode="auto">
          <a:xfrm>
            <a:off x="5392333" y="2642588"/>
            <a:ext cx="482938" cy="482938"/>
          </a:xfrm>
          <a:custGeom>
            <a:avLst/>
            <a:gdLst>
              <a:gd name="T0" fmla="*/ 748 w 903"/>
              <a:gd name="T1" fmla="*/ 5 h 903"/>
              <a:gd name="T2" fmla="*/ 707 w 903"/>
              <a:gd name="T3" fmla="*/ 28 h 903"/>
              <a:gd name="T4" fmla="*/ 677 w 903"/>
              <a:gd name="T5" fmla="*/ 63 h 903"/>
              <a:gd name="T6" fmla="*/ 663 w 903"/>
              <a:gd name="T7" fmla="*/ 108 h 903"/>
              <a:gd name="T8" fmla="*/ 665 w 903"/>
              <a:gd name="T9" fmla="*/ 146 h 903"/>
              <a:gd name="T10" fmla="*/ 678 w 903"/>
              <a:gd name="T11" fmla="*/ 178 h 903"/>
              <a:gd name="T12" fmla="*/ 697 w 903"/>
              <a:gd name="T13" fmla="*/ 205 h 903"/>
              <a:gd name="T14" fmla="*/ 724 w 903"/>
              <a:gd name="T15" fmla="*/ 225 h 903"/>
              <a:gd name="T16" fmla="*/ 633 w 903"/>
              <a:gd name="T17" fmla="*/ 451 h 903"/>
              <a:gd name="T18" fmla="*/ 584 w 903"/>
              <a:gd name="T19" fmla="*/ 462 h 903"/>
              <a:gd name="T20" fmla="*/ 544 w 903"/>
              <a:gd name="T21" fmla="*/ 491 h 903"/>
              <a:gd name="T22" fmla="*/ 451 w 903"/>
              <a:gd name="T23" fmla="*/ 376 h 903"/>
              <a:gd name="T24" fmla="*/ 446 w 903"/>
              <a:gd name="T25" fmla="*/ 325 h 903"/>
              <a:gd name="T26" fmla="*/ 425 w 903"/>
              <a:gd name="T27" fmla="*/ 284 h 903"/>
              <a:gd name="T28" fmla="*/ 388 w 903"/>
              <a:gd name="T29" fmla="*/ 255 h 903"/>
              <a:gd name="T30" fmla="*/ 343 w 903"/>
              <a:gd name="T31" fmla="*/ 241 h 903"/>
              <a:gd name="T32" fmla="*/ 296 w 903"/>
              <a:gd name="T33" fmla="*/ 247 h 903"/>
              <a:gd name="T34" fmla="*/ 255 w 903"/>
              <a:gd name="T35" fmla="*/ 268 h 903"/>
              <a:gd name="T36" fmla="*/ 225 w 903"/>
              <a:gd name="T37" fmla="*/ 303 h 903"/>
              <a:gd name="T38" fmla="*/ 211 w 903"/>
              <a:gd name="T39" fmla="*/ 348 h 903"/>
              <a:gd name="T40" fmla="*/ 220 w 903"/>
              <a:gd name="T41" fmla="*/ 405 h 903"/>
              <a:gd name="T42" fmla="*/ 253 w 903"/>
              <a:gd name="T43" fmla="*/ 453 h 903"/>
              <a:gd name="T44" fmla="*/ 142 w 903"/>
              <a:gd name="T45" fmla="*/ 664 h 903"/>
              <a:gd name="T46" fmla="*/ 97 w 903"/>
              <a:gd name="T47" fmla="*/ 665 h 903"/>
              <a:gd name="T48" fmla="*/ 54 w 903"/>
              <a:gd name="T49" fmla="*/ 683 h 903"/>
              <a:gd name="T50" fmla="*/ 20 w 903"/>
              <a:gd name="T51" fmla="*/ 715 h 903"/>
              <a:gd name="T52" fmla="*/ 2 w 903"/>
              <a:gd name="T53" fmla="*/ 758 h 903"/>
              <a:gd name="T54" fmla="*/ 2 w 903"/>
              <a:gd name="T55" fmla="*/ 806 h 903"/>
              <a:gd name="T56" fmla="*/ 20 w 903"/>
              <a:gd name="T57" fmla="*/ 849 h 903"/>
              <a:gd name="T58" fmla="*/ 54 w 903"/>
              <a:gd name="T59" fmla="*/ 883 h 903"/>
              <a:gd name="T60" fmla="*/ 97 w 903"/>
              <a:gd name="T61" fmla="*/ 901 h 903"/>
              <a:gd name="T62" fmla="*/ 145 w 903"/>
              <a:gd name="T63" fmla="*/ 901 h 903"/>
              <a:gd name="T64" fmla="*/ 188 w 903"/>
              <a:gd name="T65" fmla="*/ 883 h 903"/>
              <a:gd name="T66" fmla="*/ 221 w 903"/>
              <a:gd name="T67" fmla="*/ 849 h 903"/>
              <a:gd name="T68" fmla="*/ 238 w 903"/>
              <a:gd name="T69" fmla="*/ 806 h 903"/>
              <a:gd name="T70" fmla="*/ 237 w 903"/>
              <a:gd name="T71" fmla="*/ 753 h 903"/>
              <a:gd name="T72" fmla="*/ 209 w 903"/>
              <a:gd name="T73" fmla="*/ 701 h 903"/>
              <a:gd name="T74" fmla="*/ 301 w 903"/>
              <a:gd name="T75" fmla="*/ 477 h 903"/>
              <a:gd name="T76" fmla="*/ 344 w 903"/>
              <a:gd name="T77" fmla="*/ 480 h 903"/>
              <a:gd name="T78" fmla="*/ 392 w 903"/>
              <a:gd name="T79" fmla="*/ 465 h 903"/>
              <a:gd name="T80" fmla="*/ 526 w 903"/>
              <a:gd name="T81" fmla="*/ 516 h 903"/>
              <a:gd name="T82" fmla="*/ 512 w 903"/>
              <a:gd name="T83" fmla="*/ 572 h 903"/>
              <a:gd name="T84" fmla="*/ 521 w 903"/>
              <a:gd name="T85" fmla="*/ 619 h 903"/>
              <a:gd name="T86" fmla="*/ 547 w 903"/>
              <a:gd name="T87" fmla="*/ 657 h 903"/>
              <a:gd name="T88" fmla="*/ 586 w 903"/>
              <a:gd name="T89" fmla="*/ 683 h 903"/>
              <a:gd name="T90" fmla="*/ 633 w 903"/>
              <a:gd name="T91" fmla="*/ 693 h 903"/>
              <a:gd name="T92" fmla="*/ 679 w 903"/>
              <a:gd name="T93" fmla="*/ 683 h 903"/>
              <a:gd name="T94" fmla="*/ 718 w 903"/>
              <a:gd name="T95" fmla="*/ 657 h 903"/>
              <a:gd name="T96" fmla="*/ 743 w 903"/>
              <a:gd name="T97" fmla="*/ 619 h 903"/>
              <a:gd name="T98" fmla="*/ 753 w 903"/>
              <a:gd name="T99" fmla="*/ 572 h 903"/>
              <a:gd name="T100" fmla="*/ 748 w 903"/>
              <a:gd name="T101" fmla="*/ 537 h 903"/>
              <a:gd name="T102" fmla="*/ 734 w 903"/>
              <a:gd name="T103" fmla="*/ 507 h 903"/>
              <a:gd name="T104" fmla="*/ 712 w 903"/>
              <a:gd name="T105" fmla="*/ 481 h 903"/>
              <a:gd name="T106" fmla="*/ 684 w 903"/>
              <a:gd name="T107" fmla="*/ 463 h 903"/>
              <a:gd name="T108" fmla="*/ 795 w 903"/>
              <a:gd name="T109" fmla="*/ 240 h 903"/>
              <a:gd name="T110" fmla="*/ 841 w 903"/>
              <a:gd name="T111" fmla="*/ 226 h 903"/>
              <a:gd name="T112" fmla="*/ 876 w 903"/>
              <a:gd name="T113" fmla="*/ 197 h 903"/>
              <a:gd name="T114" fmla="*/ 898 w 903"/>
              <a:gd name="T115" fmla="*/ 156 h 903"/>
              <a:gd name="T116" fmla="*/ 903 w 903"/>
              <a:gd name="T117" fmla="*/ 108 h 903"/>
              <a:gd name="T118" fmla="*/ 889 w 903"/>
              <a:gd name="T119" fmla="*/ 63 h 903"/>
              <a:gd name="T120" fmla="*/ 859 w 903"/>
              <a:gd name="T121" fmla="*/ 28 h 903"/>
              <a:gd name="T122" fmla="*/ 818 w 903"/>
              <a:gd name="T123" fmla="*/ 5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03" h="903">
                <a:moveTo>
                  <a:pt x="783" y="0"/>
                </a:moveTo>
                <a:lnTo>
                  <a:pt x="771" y="0"/>
                </a:lnTo>
                <a:lnTo>
                  <a:pt x="758" y="2"/>
                </a:lnTo>
                <a:lnTo>
                  <a:pt x="748" y="5"/>
                </a:lnTo>
                <a:lnTo>
                  <a:pt x="736" y="10"/>
                </a:lnTo>
                <a:lnTo>
                  <a:pt x="726" y="14"/>
                </a:lnTo>
                <a:lnTo>
                  <a:pt x="715" y="20"/>
                </a:lnTo>
                <a:lnTo>
                  <a:pt x="707" y="28"/>
                </a:lnTo>
                <a:lnTo>
                  <a:pt x="698" y="35"/>
                </a:lnTo>
                <a:lnTo>
                  <a:pt x="690" y="44"/>
                </a:lnTo>
                <a:lnTo>
                  <a:pt x="683" y="52"/>
                </a:lnTo>
                <a:lnTo>
                  <a:pt x="677" y="63"/>
                </a:lnTo>
                <a:lnTo>
                  <a:pt x="673" y="74"/>
                </a:lnTo>
                <a:lnTo>
                  <a:pt x="668" y="85"/>
                </a:lnTo>
                <a:lnTo>
                  <a:pt x="665" y="96"/>
                </a:lnTo>
                <a:lnTo>
                  <a:pt x="663" y="108"/>
                </a:lnTo>
                <a:lnTo>
                  <a:pt x="663" y="120"/>
                </a:lnTo>
                <a:lnTo>
                  <a:pt x="663" y="129"/>
                </a:lnTo>
                <a:lnTo>
                  <a:pt x="664" y="138"/>
                </a:lnTo>
                <a:lnTo>
                  <a:pt x="665" y="146"/>
                </a:lnTo>
                <a:lnTo>
                  <a:pt x="667" y="154"/>
                </a:lnTo>
                <a:lnTo>
                  <a:pt x="670" y="163"/>
                </a:lnTo>
                <a:lnTo>
                  <a:pt x="674" y="170"/>
                </a:lnTo>
                <a:lnTo>
                  <a:pt x="678" y="178"/>
                </a:lnTo>
                <a:lnTo>
                  <a:pt x="682" y="185"/>
                </a:lnTo>
                <a:lnTo>
                  <a:pt x="686" y="192"/>
                </a:lnTo>
                <a:lnTo>
                  <a:pt x="692" y="198"/>
                </a:lnTo>
                <a:lnTo>
                  <a:pt x="697" y="205"/>
                </a:lnTo>
                <a:lnTo>
                  <a:pt x="704" y="210"/>
                </a:lnTo>
                <a:lnTo>
                  <a:pt x="710" y="215"/>
                </a:lnTo>
                <a:lnTo>
                  <a:pt x="717" y="221"/>
                </a:lnTo>
                <a:lnTo>
                  <a:pt x="724" y="225"/>
                </a:lnTo>
                <a:lnTo>
                  <a:pt x="730" y="228"/>
                </a:lnTo>
                <a:lnTo>
                  <a:pt x="656" y="454"/>
                </a:lnTo>
                <a:lnTo>
                  <a:pt x="645" y="451"/>
                </a:lnTo>
                <a:lnTo>
                  <a:pt x="633" y="451"/>
                </a:lnTo>
                <a:lnTo>
                  <a:pt x="619" y="453"/>
                </a:lnTo>
                <a:lnTo>
                  <a:pt x="607" y="455"/>
                </a:lnTo>
                <a:lnTo>
                  <a:pt x="594" y="458"/>
                </a:lnTo>
                <a:lnTo>
                  <a:pt x="584" y="462"/>
                </a:lnTo>
                <a:lnTo>
                  <a:pt x="572" y="468"/>
                </a:lnTo>
                <a:lnTo>
                  <a:pt x="562" y="475"/>
                </a:lnTo>
                <a:lnTo>
                  <a:pt x="552" y="483"/>
                </a:lnTo>
                <a:lnTo>
                  <a:pt x="544" y="491"/>
                </a:lnTo>
                <a:lnTo>
                  <a:pt x="438" y="417"/>
                </a:lnTo>
                <a:lnTo>
                  <a:pt x="444" y="404"/>
                </a:lnTo>
                <a:lnTo>
                  <a:pt x="448" y="390"/>
                </a:lnTo>
                <a:lnTo>
                  <a:pt x="451" y="376"/>
                </a:lnTo>
                <a:lnTo>
                  <a:pt x="452" y="361"/>
                </a:lnTo>
                <a:lnTo>
                  <a:pt x="452" y="348"/>
                </a:lnTo>
                <a:lnTo>
                  <a:pt x="449" y="337"/>
                </a:lnTo>
                <a:lnTo>
                  <a:pt x="446" y="325"/>
                </a:lnTo>
                <a:lnTo>
                  <a:pt x="442" y="314"/>
                </a:lnTo>
                <a:lnTo>
                  <a:pt x="438" y="303"/>
                </a:lnTo>
                <a:lnTo>
                  <a:pt x="431" y="294"/>
                </a:lnTo>
                <a:lnTo>
                  <a:pt x="425" y="284"/>
                </a:lnTo>
                <a:lnTo>
                  <a:pt x="416" y="276"/>
                </a:lnTo>
                <a:lnTo>
                  <a:pt x="408" y="268"/>
                </a:lnTo>
                <a:lnTo>
                  <a:pt x="399" y="262"/>
                </a:lnTo>
                <a:lnTo>
                  <a:pt x="388" y="255"/>
                </a:lnTo>
                <a:lnTo>
                  <a:pt x="379" y="250"/>
                </a:lnTo>
                <a:lnTo>
                  <a:pt x="367" y="247"/>
                </a:lnTo>
                <a:lnTo>
                  <a:pt x="356" y="243"/>
                </a:lnTo>
                <a:lnTo>
                  <a:pt x="343" y="241"/>
                </a:lnTo>
                <a:lnTo>
                  <a:pt x="331" y="240"/>
                </a:lnTo>
                <a:lnTo>
                  <a:pt x="320" y="241"/>
                </a:lnTo>
                <a:lnTo>
                  <a:pt x="307" y="243"/>
                </a:lnTo>
                <a:lnTo>
                  <a:pt x="296" y="247"/>
                </a:lnTo>
                <a:lnTo>
                  <a:pt x="284" y="250"/>
                </a:lnTo>
                <a:lnTo>
                  <a:pt x="275" y="255"/>
                </a:lnTo>
                <a:lnTo>
                  <a:pt x="264" y="262"/>
                </a:lnTo>
                <a:lnTo>
                  <a:pt x="255" y="268"/>
                </a:lnTo>
                <a:lnTo>
                  <a:pt x="247" y="276"/>
                </a:lnTo>
                <a:lnTo>
                  <a:pt x="238" y="284"/>
                </a:lnTo>
                <a:lnTo>
                  <a:pt x="232" y="294"/>
                </a:lnTo>
                <a:lnTo>
                  <a:pt x="225" y="303"/>
                </a:lnTo>
                <a:lnTo>
                  <a:pt x="221" y="314"/>
                </a:lnTo>
                <a:lnTo>
                  <a:pt x="217" y="325"/>
                </a:lnTo>
                <a:lnTo>
                  <a:pt x="214" y="337"/>
                </a:lnTo>
                <a:lnTo>
                  <a:pt x="211" y="348"/>
                </a:lnTo>
                <a:lnTo>
                  <a:pt x="211" y="361"/>
                </a:lnTo>
                <a:lnTo>
                  <a:pt x="212" y="376"/>
                </a:lnTo>
                <a:lnTo>
                  <a:pt x="215" y="391"/>
                </a:lnTo>
                <a:lnTo>
                  <a:pt x="220" y="405"/>
                </a:lnTo>
                <a:lnTo>
                  <a:pt x="225" y="418"/>
                </a:lnTo>
                <a:lnTo>
                  <a:pt x="234" y="431"/>
                </a:lnTo>
                <a:lnTo>
                  <a:pt x="242" y="442"/>
                </a:lnTo>
                <a:lnTo>
                  <a:pt x="253" y="453"/>
                </a:lnTo>
                <a:lnTo>
                  <a:pt x="265" y="461"/>
                </a:lnTo>
                <a:lnTo>
                  <a:pt x="161" y="669"/>
                </a:lnTo>
                <a:lnTo>
                  <a:pt x="151" y="666"/>
                </a:lnTo>
                <a:lnTo>
                  <a:pt x="142" y="664"/>
                </a:lnTo>
                <a:lnTo>
                  <a:pt x="131" y="663"/>
                </a:lnTo>
                <a:lnTo>
                  <a:pt x="120" y="662"/>
                </a:lnTo>
                <a:lnTo>
                  <a:pt x="108" y="663"/>
                </a:lnTo>
                <a:lnTo>
                  <a:pt x="97" y="665"/>
                </a:lnTo>
                <a:lnTo>
                  <a:pt x="85" y="667"/>
                </a:lnTo>
                <a:lnTo>
                  <a:pt x="74" y="671"/>
                </a:lnTo>
                <a:lnTo>
                  <a:pt x="63" y="677"/>
                </a:lnTo>
                <a:lnTo>
                  <a:pt x="54" y="683"/>
                </a:lnTo>
                <a:lnTo>
                  <a:pt x="44" y="690"/>
                </a:lnTo>
                <a:lnTo>
                  <a:pt x="35" y="697"/>
                </a:lnTo>
                <a:lnTo>
                  <a:pt x="28" y="706"/>
                </a:lnTo>
                <a:lnTo>
                  <a:pt x="20" y="715"/>
                </a:lnTo>
                <a:lnTo>
                  <a:pt x="15" y="725"/>
                </a:lnTo>
                <a:lnTo>
                  <a:pt x="10" y="736"/>
                </a:lnTo>
                <a:lnTo>
                  <a:pt x="5" y="746"/>
                </a:lnTo>
                <a:lnTo>
                  <a:pt x="2" y="758"/>
                </a:lnTo>
                <a:lnTo>
                  <a:pt x="1" y="770"/>
                </a:lnTo>
                <a:lnTo>
                  <a:pt x="0" y="783"/>
                </a:lnTo>
                <a:lnTo>
                  <a:pt x="1" y="795"/>
                </a:lnTo>
                <a:lnTo>
                  <a:pt x="2" y="806"/>
                </a:lnTo>
                <a:lnTo>
                  <a:pt x="5" y="818"/>
                </a:lnTo>
                <a:lnTo>
                  <a:pt x="10" y="829"/>
                </a:lnTo>
                <a:lnTo>
                  <a:pt x="15" y="840"/>
                </a:lnTo>
                <a:lnTo>
                  <a:pt x="20" y="849"/>
                </a:lnTo>
                <a:lnTo>
                  <a:pt x="28" y="859"/>
                </a:lnTo>
                <a:lnTo>
                  <a:pt x="35" y="868"/>
                </a:lnTo>
                <a:lnTo>
                  <a:pt x="44" y="875"/>
                </a:lnTo>
                <a:lnTo>
                  <a:pt x="54" y="883"/>
                </a:lnTo>
                <a:lnTo>
                  <a:pt x="63" y="888"/>
                </a:lnTo>
                <a:lnTo>
                  <a:pt x="74" y="893"/>
                </a:lnTo>
                <a:lnTo>
                  <a:pt x="85" y="898"/>
                </a:lnTo>
                <a:lnTo>
                  <a:pt x="97" y="901"/>
                </a:lnTo>
                <a:lnTo>
                  <a:pt x="108" y="902"/>
                </a:lnTo>
                <a:lnTo>
                  <a:pt x="120" y="903"/>
                </a:lnTo>
                <a:lnTo>
                  <a:pt x="133" y="902"/>
                </a:lnTo>
                <a:lnTo>
                  <a:pt x="145" y="901"/>
                </a:lnTo>
                <a:lnTo>
                  <a:pt x="157" y="898"/>
                </a:lnTo>
                <a:lnTo>
                  <a:pt x="167" y="893"/>
                </a:lnTo>
                <a:lnTo>
                  <a:pt x="178" y="888"/>
                </a:lnTo>
                <a:lnTo>
                  <a:pt x="188" y="883"/>
                </a:lnTo>
                <a:lnTo>
                  <a:pt x="197" y="875"/>
                </a:lnTo>
                <a:lnTo>
                  <a:pt x="206" y="868"/>
                </a:lnTo>
                <a:lnTo>
                  <a:pt x="214" y="859"/>
                </a:lnTo>
                <a:lnTo>
                  <a:pt x="221" y="849"/>
                </a:lnTo>
                <a:lnTo>
                  <a:pt x="226" y="840"/>
                </a:lnTo>
                <a:lnTo>
                  <a:pt x="232" y="829"/>
                </a:lnTo>
                <a:lnTo>
                  <a:pt x="236" y="818"/>
                </a:lnTo>
                <a:lnTo>
                  <a:pt x="238" y="806"/>
                </a:lnTo>
                <a:lnTo>
                  <a:pt x="240" y="795"/>
                </a:lnTo>
                <a:lnTo>
                  <a:pt x="241" y="783"/>
                </a:lnTo>
                <a:lnTo>
                  <a:pt x="240" y="767"/>
                </a:lnTo>
                <a:lnTo>
                  <a:pt x="237" y="753"/>
                </a:lnTo>
                <a:lnTo>
                  <a:pt x="233" y="738"/>
                </a:lnTo>
                <a:lnTo>
                  <a:pt x="226" y="725"/>
                </a:lnTo>
                <a:lnTo>
                  <a:pt x="219" y="713"/>
                </a:lnTo>
                <a:lnTo>
                  <a:pt x="209" y="701"/>
                </a:lnTo>
                <a:lnTo>
                  <a:pt x="200" y="692"/>
                </a:lnTo>
                <a:lnTo>
                  <a:pt x="188" y="682"/>
                </a:lnTo>
                <a:lnTo>
                  <a:pt x="292" y="475"/>
                </a:lnTo>
                <a:lnTo>
                  <a:pt x="301" y="477"/>
                </a:lnTo>
                <a:lnTo>
                  <a:pt x="311" y="479"/>
                </a:lnTo>
                <a:lnTo>
                  <a:pt x="321" y="481"/>
                </a:lnTo>
                <a:lnTo>
                  <a:pt x="331" y="481"/>
                </a:lnTo>
                <a:lnTo>
                  <a:pt x="344" y="480"/>
                </a:lnTo>
                <a:lnTo>
                  <a:pt x="357" y="478"/>
                </a:lnTo>
                <a:lnTo>
                  <a:pt x="369" y="475"/>
                </a:lnTo>
                <a:lnTo>
                  <a:pt x="381" y="471"/>
                </a:lnTo>
                <a:lnTo>
                  <a:pt x="392" y="465"/>
                </a:lnTo>
                <a:lnTo>
                  <a:pt x="402" y="458"/>
                </a:lnTo>
                <a:lnTo>
                  <a:pt x="412" y="450"/>
                </a:lnTo>
                <a:lnTo>
                  <a:pt x="421" y="442"/>
                </a:lnTo>
                <a:lnTo>
                  <a:pt x="526" y="516"/>
                </a:lnTo>
                <a:lnTo>
                  <a:pt x="520" y="529"/>
                </a:lnTo>
                <a:lnTo>
                  <a:pt x="516" y="543"/>
                </a:lnTo>
                <a:lnTo>
                  <a:pt x="513" y="557"/>
                </a:lnTo>
                <a:lnTo>
                  <a:pt x="512" y="572"/>
                </a:lnTo>
                <a:lnTo>
                  <a:pt x="513" y="584"/>
                </a:lnTo>
                <a:lnTo>
                  <a:pt x="515" y="596"/>
                </a:lnTo>
                <a:lnTo>
                  <a:pt x="517" y="608"/>
                </a:lnTo>
                <a:lnTo>
                  <a:pt x="521" y="619"/>
                </a:lnTo>
                <a:lnTo>
                  <a:pt x="527" y="629"/>
                </a:lnTo>
                <a:lnTo>
                  <a:pt x="533" y="639"/>
                </a:lnTo>
                <a:lnTo>
                  <a:pt x="540" y="649"/>
                </a:lnTo>
                <a:lnTo>
                  <a:pt x="547" y="657"/>
                </a:lnTo>
                <a:lnTo>
                  <a:pt x="556" y="665"/>
                </a:lnTo>
                <a:lnTo>
                  <a:pt x="565" y="671"/>
                </a:lnTo>
                <a:lnTo>
                  <a:pt x="575" y="678"/>
                </a:lnTo>
                <a:lnTo>
                  <a:pt x="586" y="683"/>
                </a:lnTo>
                <a:lnTo>
                  <a:pt x="596" y="686"/>
                </a:lnTo>
                <a:lnTo>
                  <a:pt x="608" y="690"/>
                </a:lnTo>
                <a:lnTo>
                  <a:pt x="620" y="692"/>
                </a:lnTo>
                <a:lnTo>
                  <a:pt x="633" y="693"/>
                </a:lnTo>
                <a:lnTo>
                  <a:pt x="645" y="692"/>
                </a:lnTo>
                <a:lnTo>
                  <a:pt x="656" y="690"/>
                </a:lnTo>
                <a:lnTo>
                  <a:pt x="668" y="686"/>
                </a:lnTo>
                <a:lnTo>
                  <a:pt x="679" y="683"/>
                </a:lnTo>
                <a:lnTo>
                  <a:pt x="690" y="678"/>
                </a:lnTo>
                <a:lnTo>
                  <a:pt x="699" y="671"/>
                </a:lnTo>
                <a:lnTo>
                  <a:pt x="709" y="665"/>
                </a:lnTo>
                <a:lnTo>
                  <a:pt x="718" y="657"/>
                </a:lnTo>
                <a:lnTo>
                  <a:pt x="725" y="649"/>
                </a:lnTo>
                <a:lnTo>
                  <a:pt x="733" y="639"/>
                </a:lnTo>
                <a:lnTo>
                  <a:pt x="738" y="629"/>
                </a:lnTo>
                <a:lnTo>
                  <a:pt x="743" y="619"/>
                </a:lnTo>
                <a:lnTo>
                  <a:pt x="748" y="608"/>
                </a:lnTo>
                <a:lnTo>
                  <a:pt x="751" y="596"/>
                </a:lnTo>
                <a:lnTo>
                  <a:pt x="752" y="584"/>
                </a:lnTo>
                <a:lnTo>
                  <a:pt x="753" y="572"/>
                </a:lnTo>
                <a:lnTo>
                  <a:pt x="753" y="563"/>
                </a:lnTo>
                <a:lnTo>
                  <a:pt x="752" y="554"/>
                </a:lnTo>
                <a:lnTo>
                  <a:pt x="750" y="546"/>
                </a:lnTo>
                <a:lnTo>
                  <a:pt x="748" y="537"/>
                </a:lnTo>
                <a:lnTo>
                  <a:pt x="745" y="530"/>
                </a:lnTo>
                <a:lnTo>
                  <a:pt x="742" y="521"/>
                </a:lnTo>
                <a:lnTo>
                  <a:pt x="738" y="514"/>
                </a:lnTo>
                <a:lnTo>
                  <a:pt x="734" y="507"/>
                </a:lnTo>
                <a:lnTo>
                  <a:pt x="729" y="500"/>
                </a:lnTo>
                <a:lnTo>
                  <a:pt x="724" y="493"/>
                </a:lnTo>
                <a:lnTo>
                  <a:pt x="719" y="488"/>
                </a:lnTo>
                <a:lnTo>
                  <a:pt x="712" y="481"/>
                </a:lnTo>
                <a:lnTo>
                  <a:pt x="706" y="476"/>
                </a:lnTo>
                <a:lnTo>
                  <a:pt x="699" y="472"/>
                </a:lnTo>
                <a:lnTo>
                  <a:pt x="692" y="468"/>
                </a:lnTo>
                <a:lnTo>
                  <a:pt x="684" y="463"/>
                </a:lnTo>
                <a:lnTo>
                  <a:pt x="759" y="238"/>
                </a:lnTo>
                <a:lnTo>
                  <a:pt x="771" y="240"/>
                </a:lnTo>
                <a:lnTo>
                  <a:pt x="783" y="240"/>
                </a:lnTo>
                <a:lnTo>
                  <a:pt x="795" y="240"/>
                </a:lnTo>
                <a:lnTo>
                  <a:pt x="808" y="238"/>
                </a:lnTo>
                <a:lnTo>
                  <a:pt x="818" y="235"/>
                </a:lnTo>
                <a:lnTo>
                  <a:pt x="830" y="232"/>
                </a:lnTo>
                <a:lnTo>
                  <a:pt x="841" y="226"/>
                </a:lnTo>
                <a:lnTo>
                  <a:pt x="851" y="220"/>
                </a:lnTo>
                <a:lnTo>
                  <a:pt x="859" y="213"/>
                </a:lnTo>
                <a:lnTo>
                  <a:pt x="868" y="206"/>
                </a:lnTo>
                <a:lnTo>
                  <a:pt x="876" y="197"/>
                </a:lnTo>
                <a:lnTo>
                  <a:pt x="883" y="188"/>
                </a:lnTo>
                <a:lnTo>
                  <a:pt x="889" y="178"/>
                </a:lnTo>
                <a:lnTo>
                  <a:pt x="893" y="167"/>
                </a:lnTo>
                <a:lnTo>
                  <a:pt x="898" y="156"/>
                </a:lnTo>
                <a:lnTo>
                  <a:pt x="901" y="145"/>
                </a:lnTo>
                <a:lnTo>
                  <a:pt x="903" y="133"/>
                </a:lnTo>
                <a:lnTo>
                  <a:pt x="903" y="120"/>
                </a:lnTo>
                <a:lnTo>
                  <a:pt x="903" y="108"/>
                </a:lnTo>
                <a:lnTo>
                  <a:pt x="901" y="96"/>
                </a:lnTo>
                <a:lnTo>
                  <a:pt x="898" y="85"/>
                </a:lnTo>
                <a:lnTo>
                  <a:pt x="893" y="74"/>
                </a:lnTo>
                <a:lnTo>
                  <a:pt x="889" y="63"/>
                </a:lnTo>
                <a:lnTo>
                  <a:pt x="883" y="52"/>
                </a:lnTo>
                <a:lnTo>
                  <a:pt x="876" y="44"/>
                </a:lnTo>
                <a:lnTo>
                  <a:pt x="868" y="35"/>
                </a:lnTo>
                <a:lnTo>
                  <a:pt x="859" y="28"/>
                </a:lnTo>
                <a:lnTo>
                  <a:pt x="851" y="20"/>
                </a:lnTo>
                <a:lnTo>
                  <a:pt x="841" y="14"/>
                </a:lnTo>
                <a:lnTo>
                  <a:pt x="830" y="10"/>
                </a:lnTo>
                <a:lnTo>
                  <a:pt x="818" y="5"/>
                </a:lnTo>
                <a:lnTo>
                  <a:pt x="808" y="2"/>
                </a:lnTo>
                <a:lnTo>
                  <a:pt x="795" y="0"/>
                </a:lnTo>
                <a:lnTo>
                  <a:pt x="78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49" name="Group 13"/>
          <p:cNvGrpSpPr/>
          <p:nvPr/>
        </p:nvGrpSpPr>
        <p:grpSpPr>
          <a:xfrm>
            <a:off x="1456212" y="5855737"/>
            <a:ext cx="92869" cy="436350"/>
            <a:chOff x="2138370" y="4112662"/>
            <a:chExt cx="92869" cy="436350"/>
          </a:xfrm>
        </p:grpSpPr>
        <p:cxnSp>
          <p:nvCxnSpPr>
            <p:cNvPr id="150" name="Straight Connector 11"/>
            <p:cNvCxnSpPr/>
            <p:nvPr/>
          </p:nvCxnSpPr>
          <p:spPr>
            <a:xfrm>
              <a:off x="2184805" y="4112662"/>
              <a:ext cx="0" cy="3483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Oval 12"/>
            <p:cNvSpPr/>
            <p:nvPr/>
          </p:nvSpPr>
          <p:spPr>
            <a:xfrm>
              <a:off x="2138370" y="4456143"/>
              <a:ext cx="92869" cy="92869"/>
            </a:xfrm>
            <a:prstGeom prst="ellipse">
              <a:avLst/>
            </a:prstGeom>
            <a:noFill/>
            <a:ln>
              <a:solidFill>
                <a:srgbClr val="F77A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2" name="Group 110"/>
          <p:cNvGrpSpPr/>
          <p:nvPr/>
        </p:nvGrpSpPr>
        <p:grpSpPr>
          <a:xfrm>
            <a:off x="3715318" y="5855737"/>
            <a:ext cx="92869" cy="436350"/>
            <a:chOff x="2138370" y="4112662"/>
            <a:chExt cx="92869" cy="436350"/>
          </a:xfrm>
        </p:grpSpPr>
        <p:cxnSp>
          <p:nvCxnSpPr>
            <p:cNvPr id="153" name="Straight Connector 111"/>
            <p:cNvCxnSpPr/>
            <p:nvPr/>
          </p:nvCxnSpPr>
          <p:spPr>
            <a:xfrm>
              <a:off x="2184805" y="4112662"/>
              <a:ext cx="0" cy="3483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Oval 112"/>
            <p:cNvSpPr/>
            <p:nvPr/>
          </p:nvSpPr>
          <p:spPr>
            <a:xfrm>
              <a:off x="2138370" y="4456143"/>
              <a:ext cx="92869" cy="92869"/>
            </a:xfrm>
            <a:prstGeom prst="ellipse">
              <a:avLst/>
            </a:prstGeom>
            <a:noFill/>
            <a:ln>
              <a:solidFill>
                <a:srgbClr val="8C60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5" name="Group 117"/>
          <p:cNvGrpSpPr/>
          <p:nvPr/>
        </p:nvGrpSpPr>
        <p:grpSpPr>
          <a:xfrm>
            <a:off x="5959922" y="5855737"/>
            <a:ext cx="92869" cy="436350"/>
            <a:chOff x="2138370" y="4112662"/>
            <a:chExt cx="92869" cy="436350"/>
          </a:xfrm>
        </p:grpSpPr>
        <p:cxnSp>
          <p:nvCxnSpPr>
            <p:cNvPr id="156" name="Straight Connector 118"/>
            <p:cNvCxnSpPr/>
            <p:nvPr/>
          </p:nvCxnSpPr>
          <p:spPr>
            <a:xfrm>
              <a:off x="2184805" y="4112662"/>
              <a:ext cx="0" cy="3483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Oval 119"/>
            <p:cNvSpPr/>
            <p:nvPr/>
          </p:nvSpPr>
          <p:spPr>
            <a:xfrm>
              <a:off x="2138370" y="4456143"/>
              <a:ext cx="92869" cy="92869"/>
            </a:xfrm>
            <a:prstGeom prst="ellipse">
              <a:avLst/>
            </a:prstGeom>
            <a:noFill/>
            <a:ln>
              <a:solidFill>
                <a:srgbClr val="F77A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8" name="Group 120"/>
          <p:cNvGrpSpPr/>
          <p:nvPr/>
        </p:nvGrpSpPr>
        <p:grpSpPr>
          <a:xfrm>
            <a:off x="8248078" y="5855737"/>
            <a:ext cx="92869" cy="436350"/>
            <a:chOff x="2138370" y="4112662"/>
            <a:chExt cx="92869" cy="436350"/>
          </a:xfrm>
        </p:grpSpPr>
        <p:cxnSp>
          <p:nvCxnSpPr>
            <p:cNvPr id="159" name="Straight Connector 121"/>
            <p:cNvCxnSpPr/>
            <p:nvPr/>
          </p:nvCxnSpPr>
          <p:spPr>
            <a:xfrm>
              <a:off x="2184805" y="4112662"/>
              <a:ext cx="0" cy="3483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Oval 122"/>
            <p:cNvSpPr/>
            <p:nvPr/>
          </p:nvSpPr>
          <p:spPr>
            <a:xfrm>
              <a:off x="2138370" y="4456143"/>
              <a:ext cx="92869" cy="92869"/>
            </a:xfrm>
            <a:prstGeom prst="ellipse">
              <a:avLst/>
            </a:prstGeom>
            <a:noFill/>
            <a:ln>
              <a:solidFill>
                <a:srgbClr val="8C60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4" name="Pie 4"/>
          <p:cNvSpPr/>
          <p:nvPr/>
        </p:nvSpPr>
        <p:spPr>
          <a:xfrm>
            <a:off x="9782529" y="2047525"/>
            <a:ext cx="1513303" cy="1513303"/>
          </a:xfrm>
          <a:prstGeom prst="pie">
            <a:avLst>
              <a:gd name="adj1" fmla="val 5423875"/>
              <a:gd name="adj2" fmla="val 1620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5" name="Isosceles Triangle 9"/>
          <p:cNvSpPr/>
          <p:nvPr/>
        </p:nvSpPr>
        <p:spPr>
          <a:xfrm flipV="1">
            <a:off x="10362063" y="5618391"/>
            <a:ext cx="354235" cy="21353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TextBox 72"/>
          <p:cNvSpPr txBox="1"/>
          <p:nvPr/>
        </p:nvSpPr>
        <p:spPr>
          <a:xfrm>
            <a:off x="10656456" y="3134422"/>
            <a:ext cx="1369977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/>
            <a:r>
              <a:rPr lang="zh-TW" altLang="en-US" sz="14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結論</a:t>
            </a:r>
            <a:endParaRPr lang="en-US" altLang="zh-TW" sz="1400" b="1" dirty="0">
              <a:solidFill>
                <a:srgbClr val="7030A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74" name="Group 13"/>
          <p:cNvGrpSpPr/>
          <p:nvPr/>
        </p:nvGrpSpPr>
        <p:grpSpPr>
          <a:xfrm>
            <a:off x="10492745" y="5808111"/>
            <a:ext cx="92869" cy="436350"/>
            <a:chOff x="2138370" y="4112662"/>
            <a:chExt cx="92869" cy="436350"/>
          </a:xfrm>
        </p:grpSpPr>
        <p:cxnSp>
          <p:nvCxnSpPr>
            <p:cNvPr id="175" name="Straight Connector 11"/>
            <p:cNvCxnSpPr/>
            <p:nvPr/>
          </p:nvCxnSpPr>
          <p:spPr>
            <a:xfrm>
              <a:off x="2184805" y="4112662"/>
              <a:ext cx="0" cy="3483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Oval 12"/>
            <p:cNvSpPr/>
            <p:nvPr/>
          </p:nvSpPr>
          <p:spPr>
            <a:xfrm>
              <a:off x="2138370" y="4456143"/>
              <a:ext cx="92869" cy="92869"/>
            </a:xfrm>
            <a:prstGeom prst="ellipse">
              <a:avLst/>
            </a:prstGeom>
            <a:noFill/>
            <a:ln>
              <a:solidFill>
                <a:srgbClr val="F77A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4414" y1="10938" x2="33398" y2="11914"/>
                        <a14:foregroundMark x1="27734" y1="19531" x2="35742" y2="19922"/>
                        <a14:foregroundMark x1="10938" y1="21289" x2="13477" y2="20898"/>
                        <a14:foregroundMark x1="64453" y1="28906" x2="69531" y2="28320"/>
                        <a14:foregroundMark x1="23633" y1="28125" x2="40625" y2="27344"/>
                        <a14:foregroundMark x1="36914" y1="36328" x2="60156" y2="36914"/>
                        <a14:foregroundMark x1="12109" y1="35938" x2="20117" y2="36523"/>
                        <a14:foregroundMark x1="11133" y1="44141" x2="28516" y2="44922"/>
                        <a14:foregroundMark x1="43164" y1="45508" x2="46875" y2="45508"/>
                        <a14:foregroundMark x1="20313" y1="53125" x2="32227" y2="52930"/>
                        <a14:foregroundMark x1="55664" y1="59180" x2="58984" y2="56836"/>
                        <a14:foregroundMark x1="50781" y1="72656" x2="51758" y2="71680"/>
                        <a14:foregroundMark x1="69531" y1="58008" x2="69336" y2="65430"/>
                        <a14:foregroundMark x1="69141" y1="86133" x2="68359" y2="87305"/>
                        <a14:backgroundMark x1="72070" y1="85938" x2="72070" y2="88086"/>
                        <a14:backgroundMark x1="586" y1="1563" x2="1953" y2="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59" y="2642588"/>
            <a:ext cx="561067" cy="56106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95" r="98438">
                        <a14:foregroundMark x1="16602" y1="12500" x2="21680" y2="7617"/>
                        <a14:foregroundMark x1="35938" y1="14844" x2="42578" y2="14844"/>
                        <a14:foregroundMark x1="35156" y1="6836" x2="65820" y2="6641"/>
                        <a14:foregroundMark x1="69141" y1="7617" x2="69531" y2="92773"/>
                        <a14:foregroundMark x1="2148" y1="27930" x2="13477" y2="14844"/>
                        <a14:foregroundMark x1="2734" y1="28711" x2="21875" y2="26172"/>
                        <a14:foregroundMark x1="2344" y1="30078" x2="2344" y2="92383"/>
                        <a14:foregroundMark x1="2344" y1="93945" x2="67383" y2="93555"/>
                        <a14:foregroundMark x1="34180" y1="42383" x2="35352" y2="61914"/>
                        <a14:foregroundMark x1="24414" y1="42773" x2="19141" y2="47070"/>
                        <a14:foregroundMark x1="14063" y1="55664" x2="12500" y2="65430"/>
                        <a14:foregroundMark x1="31055" y1="41211" x2="40625" y2="39258"/>
                        <a14:foregroundMark x1="43359" y1="41211" x2="53320" y2="47656"/>
                        <a14:foregroundMark x1="35547" y1="62305" x2="51758" y2="48047"/>
                        <a14:foregroundMark x1="35742" y1="63477" x2="43164" y2="83398"/>
                        <a14:foregroundMark x1="13086" y1="68555" x2="18164" y2="78125"/>
                        <a14:foregroundMark x1="25977" y1="83008" x2="36719" y2="85352"/>
                        <a14:foregroundMark x1="48438" y1="82422" x2="55078" y2="72852"/>
                        <a14:foregroundMark x1="58789" y1="65234" x2="56055" y2="52930"/>
                        <a14:foregroundMark x1="35938" y1="23047" x2="57422" y2="22656"/>
                        <a14:foregroundMark x1="60547" y1="16406" x2="60742" y2="22461"/>
                        <a14:foregroundMark x1="46289" y1="15039" x2="60156" y2="15039"/>
                        <a14:foregroundMark x1="33008" y1="32227" x2="39063" y2="32227"/>
                        <a14:foregroundMark x1="47656" y1="31641" x2="56250" y2="31445"/>
                        <a14:foregroundMark x1="80469" y1="7422" x2="83203" y2="7422"/>
                        <a14:foregroundMark x1="75781" y1="6055" x2="81836" y2="7227"/>
                        <a14:foregroundMark x1="83008" y1="8789" x2="82813" y2="93359"/>
                        <a14:foregroundMark x1="90820" y1="5273" x2="97070" y2="6641"/>
                        <a14:foregroundMark x1="90430" y1="94336" x2="97070" y2="93945"/>
                        <a14:foregroundMark x1="97461" y1="92578" x2="98242" y2="7031"/>
                        <a14:backgroundMark x1="4688" y1="11328" x2="18164" y2="5469"/>
                        <a14:backgroundMark x1="74023" y1="18750" x2="79883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645" y="2612764"/>
            <a:ext cx="556693" cy="556693"/>
          </a:xfrm>
          <a:prstGeom prst="rect">
            <a:avLst/>
          </a:prstGeom>
        </p:spPr>
      </p:pic>
      <p:pic>
        <p:nvPicPr>
          <p:cNvPr id="79" name="圖片 78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09" l="0" r="99219">
                        <a14:foregroundMark x1="40039" y1="9961" x2="44336" y2="9961"/>
                        <a14:foregroundMark x1="61328" y1="8594" x2="63477" y2="8594"/>
                        <a14:foregroundMark x1="61133" y1="17188" x2="61914" y2="15625"/>
                        <a14:foregroundMark x1="61914" y1="15234" x2="61914" y2="15234"/>
                        <a14:foregroundMark x1="61328" y1="22070" x2="65039" y2="22070"/>
                        <a14:foregroundMark x1="61133" y1="28320" x2="67578" y2="28320"/>
                        <a14:foregroundMark x1="61914" y1="34766" x2="67969" y2="34766"/>
                        <a14:foregroundMark x1="81836" y1="21094" x2="86914" y2="22461"/>
                        <a14:foregroundMark x1="80664" y1="32227" x2="85156" y2="34180"/>
                        <a14:foregroundMark x1="80078" y1="38867" x2="86133" y2="41016"/>
                        <a14:foregroundMark x1="68750" y1="63672" x2="73828" y2="66797"/>
                        <a14:foregroundMark x1="64063" y1="84766" x2="65820" y2="84180"/>
                        <a14:foregroundMark x1="76953" y1="61914" x2="81836" y2="72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92399" y="2607900"/>
            <a:ext cx="630442" cy="63044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91" y1="1953" x2="1563" y2="32617"/>
                        <a14:foregroundMark x1="5273" y1="1172" x2="97266" y2="1953"/>
                        <a14:foregroundMark x1="97852" y1="41992" x2="98047" y2="977"/>
                        <a14:foregroundMark x1="38867" y1="41797" x2="96875" y2="41016"/>
                        <a14:foregroundMark x1="18164" y1="11719" x2="19922" y2="20508"/>
                        <a14:foregroundMark x1="30469" y1="10938" x2="30469" y2="21094"/>
                        <a14:foregroundMark x1="14453" y1="22852" x2="29492" y2="21680"/>
                        <a14:foregroundMark x1="35352" y1="18945" x2="47656" y2="13281"/>
                        <a14:foregroundMark x1="49805" y1="13281" x2="52344" y2="17969"/>
                        <a14:foregroundMark x1="32813" y1="29102" x2="49805" y2="19531"/>
                        <a14:foregroundMark x1="33008" y1="29883" x2="33594" y2="64844"/>
                        <a14:foregroundMark x1="13867" y1="23047" x2="9766" y2="26367"/>
                        <a14:foregroundMark x1="8984" y1="28906" x2="5273" y2="42383"/>
                        <a14:foregroundMark x1="4102" y1="45508" x2="6836" y2="47656"/>
                        <a14:foregroundMark x1="8594" y1="48633" x2="11523" y2="44727"/>
                        <a14:foregroundMark x1="13477" y1="38086" x2="17578" y2="28906"/>
                        <a14:foregroundMark x1="16992" y1="43164" x2="16406" y2="69727"/>
                        <a14:foregroundMark x1="7031" y1="65625" x2="11914" y2="65430"/>
                        <a14:foregroundMark x1="16797" y1="72656" x2="12500" y2="76953"/>
                        <a14:foregroundMark x1="4492" y1="69141" x2="3516" y2="73438"/>
                        <a14:foregroundMark x1="4688" y1="76367" x2="12500" y2="78711"/>
                        <a14:foregroundMark x1="15234" y1="76172" x2="32422" y2="76758"/>
                        <a14:foregroundMark x1="24805" y1="76367" x2="25391" y2="47852"/>
                        <a14:foregroundMark x1="586" y1="83008" x2="7813" y2="77344"/>
                        <a14:foregroundMark x1="977" y1="83008" x2="977" y2="98047"/>
                        <a14:foregroundMark x1="1367" y1="98047" x2="16406" y2="97656"/>
                        <a14:foregroundMark x1="16797" y1="80859" x2="18750" y2="87695"/>
                        <a14:foregroundMark x1="17188" y1="98633" x2="18555" y2="87109"/>
                        <a14:foregroundMark x1="35938" y1="64648" x2="40039" y2="66211"/>
                        <a14:foregroundMark x1="40625" y1="80273" x2="42969" y2="71289"/>
                        <a14:foregroundMark x1="28711" y1="80859" x2="27930" y2="97266"/>
                        <a14:foregroundMark x1="43750" y1="81055" x2="44922" y2="98438"/>
                        <a14:foregroundMark x1="57422" y1="68359" x2="58008" y2="77344"/>
                        <a14:foregroundMark x1="68555" y1="68750" x2="69727" y2="75781"/>
                        <a14:foregroundMark x1="59570" y1="78711" x2="67383" y2="78320"/>
                        <a14:foregroundMark x1="54688" y1="98828" x2="55859" y2="80859"/>
                        <a14:foregroundMark x1="69922" y1="79883" x2="72070" y2="97461"/>
                        <a14:foregroundMark x1="83789" y1="70508" x2="87305" y2="78320"/>
                        <a14:foregroundMark x1="90234" y1="65039" x2="96289" y2="67188"/>
                        <a14:foregroundMark x1="96875" y1="70898" x2="92578" y2="78320"/>
                        <a14:foregroundMark x1="83398" y1="80859" x2="81445" y2="96289"/>
                        <a14:foregroundMark x1="96484" y1="81641" x2="99414" y2="96289"/>
                        <a14:foregroundMark x1="58789" y1="10156" x2="78711" y2="9180"/>
                        <a14:foregroundMark x1="62305" y1="20313" x2="92188" y2="19922"/>
                        <a14:foregroundMark x1="56250" y1="29883" x2="83594" y2="29688"/>
                        <a14:foregroundMark x1="80664" y1="10352" x2="86914" y2="9766"/>
                        <a14:foregroundMark x1="54297" y1="30664" x2="57227" y2="30664"/>
                        <a14:foregroundMark x1="60938" y1="31250" x2="53711" y2="31250"/>
                        <a14:backgroundMark x1="12695" y1="6055" x2="60938" y2="4883"/>
                        <a14:backgroundMark x1="49023" y1="55078" x2="86523" y2="53711"/>
                        <a14:backgroundMark x1="70117" y1="6055" x2="84375" y2="6055"/>
                        <a14:backgroundMark x1="57617" y1="15625" x2="86719" y2="13672"/>
                        <a14:backgroundMark x1="41406" y1="29492" x2="84766" y2="353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598" y="2578550"/>
            <a:ext cx="538186" cy="538186"/>
          </a:xfrm>
          <a:prstGeom prst="rect">
            <a:avLst/>
          </a:prstGeom>
        </p:spPr>
      </p:pic>
      <p:sp>
        <p:nvSpPr>
          <p:cNvPr id="81" name="矩形 80"/>
          <p:cNvSpPr/>
          <p:nvPr/>
        </p:nvSpPr>
        <p:spPr>
          <a:xfrm>
            <a:off x="673399" y="3710745"/>
            <a:ext cx="16340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研究背景</a:t>
            </a:r>
            <a:endParaRPr lang="en-US" altLang="zh-TW" sz="1600" dirty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1"/>
            <a:endParaRPr lang="zh-TW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研究動機</a:t>
            </a:r>
            <a:endParaRPr lang="en-US" altLang="zh-TW" sz="1600" dirty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1"/>
            <a:endParaRPr lang="zh-TW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1"/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研究目的</a:t>
            </a: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2" name="文字方塊 81"/>
          <p:cNvSpPr txBox="1"/>
          <p:nvPr/>
        </p:nvSpPr>
        <p:spPr>
          <a:xfrm>
            <a:off x="3415904" y="3676992"/>
            <a:ext cx="1429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品牌形象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3" name="文字方塊 82"/>
          <p:cNvSpPr txBox="1"/>
          <p:nvPr/>
        </p:nvSpPr>
        <p:spPr>
          <a:xfrm>
            <a:off x="3424295" y="417448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知覺價值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4" name="文字方塊 83"/>
          <p:cNvSpPr txBox="1"/>
          <p:nvPr/>
        </p:nvSpPr>
        <p:spPr>
          <a:xfrm>
            <a:off x="3415904" y="4685389"/>
            <a:ext cx="12635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購買意願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5" name="文字方塊 84"/>
          <p:cNvSpPr txBox="1"/>
          <p:nvPr/>
        </p:nvSpPr>
        <p:spPr>
          <a:xfrm>
            <a:off x="6082494" y="3673889"/>
            <a:ext cx="15378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研究假設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6095998" y="4645778"/>
            <a:ext cx="1845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量表建制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7" name="文字方塊 86"/>
          <p:cNvSpPr txBox="1"/>
          <p:nvPr/>
        </p:nvSpPr>
        <p:spPr>
          <a:xfrm>
            <a:off x="6078159" y="4174489"/>
            <a:ext cx="2086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問卷發放</a:t>
            </a:r>
          </a:p>
        </p:txBody>
      </p:sp>
      <p:sp>
        <p:nvSpPr>
          <p:cNvPr id="107" name="文字方塊 106"/>
          <p:cNvSpPr txBox="1"/>
          <p:nvPr/>
        </p:nvSpPr>
        <p:spPr>
          <a:xfrm>
            <a:off x="8218604" y="4041239"/>
            <a:ext cx="1768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獨立樣本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檢定</a:t>
            </a:r>
            <a:endParaRPr lang="zh-TW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8" name="文字方塊 107"/>
          <p:cNvSpPr txBox="1"/>
          <p:nvPr/>
        </p:nvSpPr>
        <p:spPr>
          <a:xfrm>
            <a:off x="8218604" y="3637204"/>
            <a:ext cx="16892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因素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信度</a:t>
            </a:r>
            <a:r>
              <a:rPr lang="zh-TW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9" name="文字方塊 108"/>
          <p:cNvSpPr txBox="1"/>
          <p:nvPr/>
        </p:nvSpPr>
        <p:spPr>
          <a:xfrm>
            <a:off x="8221444" y="4866567"/>
            <a:ext cx="2274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相關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性</a:t>
            </a:r>
            <a:r>
              <a:rPr lang="zh-TW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</a:t>
            </a:r>
            <a:endParaRPr lang="zh-TW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0" name="文字方塊 109"/>
          <p:cNvSpPr txBox="1"/>
          <p:nvPr/>
        </p:nvSpPr>
        <p:spPr>
          <a:xfrm>
            <a:off x="8218604" y="4463413"/>
            <a:ext cx="2259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單因子變異數分析</a:t>
            </a:r>
            <a:endParaRPr lang="zh-TW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304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8704"/>
            <a:ext cx="12192000" cy="5766540"/>
          </a:xfrm>
          <a:prstGeom prst="rect">
            <a:avLst/>
          </a:prstGeom>
        </p:spPr>
      </p:pic>
      <p:sp>
        <p:nvSpPr>
          <p:cNvPr id="45" name="圓角矩形 44"/>
          <p:cNvSpPr/>
          <p:nvPr/>
        </p:nvSpPr>
        <p:spPr>
          <a:xfrm>
            <a:off x="9599144" y="4560325"/>
            <a:ext cx="1590675" cy="3693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圓角矩形 43"/>
          <p:cNvSpPr/>
          <p:nvPr/>
        </p:nvSpPr>
        <p:spPr>
          <a:xfrm>
            <a:off x="6747493" y="4570925"/>
            <a:ext cx="1590675" cy="3693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9" name="直線接點 28"/>
          <p:cNvCxnSpPr/>
          <p:nvPr/>
        </p:nvCxnSpPr>
        <p:spPr>
          <a:xfrm>
            <a:off x="333829" y="3270714"/>
            <a:ext cx="11713028" cy="0"/>
          </a:xfrm>
          <a:prstGeom prst="line">
            <a:avLst/>
          </a:prstGeom>
          <a:ln w="31750">
            <a:solidFill>
              <a:schemeClr val="bg1"/>
            </a:solidFill>
            <a:prstDash val="lg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圖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512" y="1983707"/>
            <a:ext cx="2642663" cy="264266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" y="2236062"/>
            <a:ext cx="3814238" cy="2012042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965" y="2111436"/>
            <a:ext cx="2412592" cy="2412592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830" y="2051011"/>
            <a:ext cx="2439406" cy="2439406"/>
          </a:xfrm>
          <a:prstGeom prst="rect">
            <a:avLst/>
          </a:prstGeom>
        </p:spPr>
      </p:pic>
      <p:grpSp>
        <p:nvGrpSpPr>
          <p:cNvPr id="39" name="群組 38"/>
          <p:cNvGrpSpPr/>
          <p:nvPr/>
        </p:nvGrpSpPr>
        <p:grpSpPr>
          <a:xfrm>
            <a:off x="1139959" y="4557111"/>
            <a:ext cx="1648180" cy="377194"/>
            <a:chOff x="1139959" y="4557111"/>
            <a:chExt cx="1648180" cy="377194"/>
          </a:xfrm>
        </p:grpSpPr>
        <p:sp>
          <p:nvSpPr>
            <p:cNvPr id="32" name="圓角矩形 31"/>
            <p:cNvSpPr/>
            <p:nvPr/>
          </p:nvSpPr>
          <p:spPr>
            <a:xfrm>
              <a:off x="1139959" y="4564973"/>
              <a:ext cx="1590675" cy="36933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文字方塊 19"/>
            <p:cNvSpPr txBox="1"/>
            <p:nvPr/>
          </p:nvSpPr>
          <p:spPr>
            <a:xfrm>
              <a:off x="1139959" y="4557111"/>
              <a:ext cx="1648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高中籃球聯賽</a:t>
              </a:r>
            </a:p>
          </p:txBody>
        </p:sp>
      </p:grpSp>
      <p:sp>
        <p:nvSpPr>
          <p:cNvPr id="37" name="圓角矩形 36"/>
          <p:cNvSpPr/>
          <p:nvPr/>
        </p:nvSpPr>
        <p:spPr>
          <a:xfrm>
            <a:off x="3873417" y="4562649"/>
            <a:ext cx="1590675" cy="3693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文字方塊 20"/>
          <p:cNvSpPr txBox="1"/>
          <p:nvPr/>
        </p:nvSpPr>
        <p:spPr>
          <a:xfrm>
            <a:off x="3875913" y="4557111"/>
            <a:ext cx="1640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大專籃球聯賽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6747493" y="4557111"/>
            <a:ext cx="1623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職業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籃球聯賽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9806407" y="4570925"/>
            <a:ext cx="1166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中華職棒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1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研究背景</a:t>
            </a:r>
          </a:p>
        </p:txBody>
      </p:sp>
      <p:sp>
        <p:nvSpPr>
          <p:cNvPr id="52" name="圓角矩形 51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5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36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6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00AF4F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00AF4F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49" name="資料庫圖表 48"/>
          <p:cNvGraphicFramePr/>
          <p:nvPr>
            <p:extLst>
              <p:ext uri="{D42A27DB-BD31-4B8C-83A1-F6EECF244321}">
                <p14:modId xmlns:p14="http://schemas.microsoft.com/office/powerpoint/2010/main" val="585110295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97071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4" grpId="0" animBg="1"/>
      <p:bldP spid="37" grpId="0" animBg="1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defRPr/>
            </a:pPr>
            <a:r>
              <a:rPr lang="zh-TW" altLang="en-US" sz="2800" b="1" kern="0" dirty="0" smtClean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研究動機</a:t>
            </a:r>
            <a:endParaRPr lang="en-US" altLang="ko-KR" sz="2800" b="1" kern="0" dirty="0">
              <a:solidFill>
                <a:srgbClr val="4472C4">
                  <a:lumMod val="50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5" name="圓角矩形 64"/>
          <p:cNvSpPr/>
          <p:nvPr/>
        </p:nvSpPr>
        <p:spPr>
          <a:xfrm>
            <a:off x="1665189" y="1703726"/>
            <a:ext cx="2257425" cy="369332"/>
          </a:xfrm>
          <a:prstGeom prst="roundRect">
            <a:avLst/>
          </a:prstGeom>
          <a:solidFill>
            <a:srgbClr val="B6D3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823">
                        <a14:foregroundMark x1="31028" y1="13830" x2="48404" y2="9929"/>
                        <a14:foregroundMark x1="42021" y1="9574" x2="46454" y2="9929"/>
                        <a14:foregroundMark x1="46809" y1="9043" x2="56206" y2="9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23637">
            <a:off x="4277072" y="1485877"/>
            <a:ext cx="4133630" cy="4133630"/>
          </a:xfrm>
          <a:prstGeom prst="rect">
            <a:avLst/>
          </a:prstGeom>
        </p:spPr>
      </p:pic>
      <p:grpSp>
        <p:nvGrpSpPr>
          <p:cNvPr id="90" name="群組 89"/>
          <p:cNvGrpSpPr/>
          <p:nvPr/>
        </p:nvGrpSpPr>
        <p:grpSpPr>
          <a:xfrm>
            <a:off x="8686555" y="3299652"/>
            <a:ext cx="4911868" cy="594036"/>
            <a:chOff x="8643488" y="4076701"/>
            <a:chExt cx="4911868" cy="594036"/>
          </a:xfrm>
        </p:grpSpPr>
        <p:sp>
          <p:nvSpPr>
            <p:cNvPr id="89" name="圓角矩形 88"/>
            <p:cNvSpPr/>
            <p:nvPr/>
          </p:nvSpPr>
          <p:spPr>
            <a:xfrm>
              <a:off x="8643488" y="4076701"/>
              <a:ext cx="3065477" cy="594036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9" name="文字方塊 18"/>
            <p:cNvSpPr txBox="1"/>
            <p:nvPr/>
          </p:nvSpPr>
          <p:spPr>
            <a:xfrm>
              <a:off x="8799567" y="4137991"/>
              <a:ext cx="47557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dirty="0">
                  <a:ln>
                    <a:solidFill>
                      <a:schemeClr val="tx1"/>
                    </a:solidFill>
                  </a:ln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約</a:t>
              </a:r>
              <a:r>
                <a:rPr lang="en-US" altLang="zh-TW" sz="2800" b="1" dirty="0">
                  <a:ln>
                    <a:solidFill>
                      <a:schemeClr val="tx1"/>
                    </a:solidFill>
                  </a:ln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$</a:t>
              </a:r>
              <a:r>
                <a:rPr lang="en-US" altLang="zh-TW" sz="2800" dirty="0">
                  <a:ln>
                    <a:solidFill>
                      <a:schemeClr val="tx1"/>
                    </a:solidFill>
                  </a:ln>
                  <a:solidFill>
                    <a:srgbClr val="C00000"/>
                  </a:solidFill>
                  <a:latin typeface="Arial Black" panose="020B0A04020102020204" pitchFamily="34" charset="0"/>
                </a:rPr>
                <a:t>1200</a:t>
              </a:r>
              <a:r>
                <a:rPr lang="zh-TW" altLang="en-US" sz="2800" b="1" dirty="0">
                  <a:ln>
                    <a:solidFill>
                      <a:schemeClr val="tx1"/>
                    </a:solidFill>
                  </a:ln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億以上 </a:t>
              </a:r>
            </a:p>
          </p:txBody>
        </p:sp>
      </p:grpSp>
      <p:pic>
        <p:nvPicPr>
          <p:cNvPr id="20" name="圖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715" y="3456511"/>
            <a:ext cx="2976317" cy="2758206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6141562" y="3966488"/>
            <a:ext cx="2179444" cy="1588677"/>
            <a:chOff x="6390167" y="1759462"/>
            <a:chExt cx="2179444" cy="1588677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0" r="9976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76" t="20486" r="1276" b="20078"/>
            <a:stretch/>
          </p:blipFill>
          <p:spPr>
            <a:xfrm rot="20991194">
              <a:off x="6787222" y="1759462"/>
              <a:ext cx="1782242" cy="1160179"/>
            </a:xfrm>
            <a:prstGeom prst="rect">
              <a:avLst/>
            </a:prstGeom>
          </p:spPr>
        </p:pic>
        <p:pic>
          <p:nvPicPr>
            <p:cNvPr id="16" name="圖片 15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0" r="9976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76" t="20486" r="1276" b="20078"/>
            <a:stretch/>
          </p:blipFill>
          <p:spPr>
            <a:xfrm rot="608806" flipH="1">
              <a:off x="6390167" y="1929395"/>
              <a:ext cx="2179444" cy="1418744"/>
            </a:xfrm>
            <a:prstGeom prst="rect">
              <a:avLst/>
            </a:prstGeom>
          </p:spPr>
        </p:pic>
      </p:grpSp>
      <p:graphicFrame>
        <p:nvGraphicFramePr>
          <p:cNvPr id="61" name="圖表 60"/>
          <p:cNvGraphicFramePr/>
          <p:nvPr>
            <p:extLst>
              <p:ext uri="{D42A27DB-BD31-4B8C-83A1-F6EECF244321}">
                <p14:modId xmlns:p14="http://schemas.microsoft.com/office/powerpoint/2010/main" val="1450665596"/>
              </p:ext>
            </p:extLst>
          </p:nvPr>
        </p:nvGraphicFramePr>
        <p:xfrm>
          <a:off x="499843" y="2047273"/>
          <a:ext cx="3597733" cy="3227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3" name="文字方塊 62"/>
          <p:cNvSpPr txBox="1"/>
          <p:nvPr/>
        </p:nvSpPr>
        <p:spPr>
          <a:xfrm>
            <a:off x="1811576" y="1719115"/>
            <a:ext cx="22955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運動用品消費購買率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4" name="文字方塊 63"/>
          <p:cNvSpPr txBox="1"/>
          <p:nvPr/>
        </p:nvSpPr>
        <p:spPr>
          <a:xfrm>
            <a:off x="392351" y="5305362"/>
            <a:ext cx="37052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 </a:t>
            </a:r>
            <a:r>
              <a:rPr lang="en-US" altLang="zh-TW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 </a:t>
            </a:r>
            <a:r>
              <a:rPr lang="zh-TW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信達證卷研發中心整理</a:t>
            </a:r>
            <a:endParaRPr lang="zh-TW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87" name="群組 86"/>
          <p:cNvGrpSpPr/>
          <p:nvPr/>
        </p:nvGrpSpPr>
        <p:grpSpPr>
          <a:xfrm>
            <a:off x="6820721" y="2848071"/>
            <a:ext cx="1219200" cy="727669"/>
            <a:chOff x="6906217" y="2825226"/>
            <a:chExt cx="1219200" cy="727669"/>
          </a:xfrm>
        </p:grpSpPr>
        <p:sp>
          <p:nvSpPr>
            <p:cNvPr id="67" name="圓角矩形 66"/>
            <p:cNvSpPr/>
            <p:nvPr/>
          </p:nvSpPr>
          <p:spPr>
            <a:xfrm>
              <a:off x="6906217" y="2825411"/>
              <a:ext cx="1219200" cy="727484"/>
            </a:xfrm>
            <a:prstGeom prst="roundRect">
              <a:avLst/>
            </a:prstGeom>
            <a:noFill/>
            <a:ln w="222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5" name="文字方塊 44"/>
            <p:cNvSpPr txBox="1"/>
            <p:nvPr/>
          </p:nvSpPr>
          <p:spPr>
            <a:xfrm>
              <a:off x="6988153" y="2825226"/>
              <a:ext cx="11271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4000" b="1" dirty="0">
                  <a:ln w="12700">
                    <a:solidFill>
                      <a:schemeClr val="tx1"/>
                    </a:solidFill>
                  </a:ln>
                  <a:solidFill>
                    <a:srgbClr val="C00000"/>
                  </a:solidFill>
                </a:rPr>
                <a:t>25%</a:t>
              </a:r>
              <a:endParaRPr lang="zh-TW" altLang="en-US" sz="4000" b="1" dirty="0">
                <a:ln w="12700">
                  <a:solidFill>
                    <a:schemeClr val="tx1"/>
                  </a:solidFill>
                </a:ln>
                <a:solidFill>
                  <a:srgbClr val="C00000"/>
                </a:solidFill>
              </a:endParaRPr>
            </a:p>
          </p:txBody>
        </p:sp>
      </p:grpSp>
      <p:sp>
        <p:nvSpPr>
          <p:cNvPr id="105" name="圓角矩形 104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2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33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9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00AF4F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0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00AF4F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9" name="직사각형 10"/>
          <p:cNvSpPr/>
          <p:nvPr/>
        </p:nvSpPr>
        <p:spPr>
          <a:xfrm>
            <a:off x="655550" y="1644083"/>
            <a:ext cx="641163" cy="3163513"/>
          </a:xfrm>
          <a:prstGeom prst="rect">
            <a:avLst/>
          </a:prstGeom>
          <a:noFill/>
          <a:ln w="53975">
            <a:solidFill>
              <a:srgbClr val="FFFF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defRPr/>
            </a:pPr>
            <a:endParaRPr lang="ko-KR" altLang="en-US" sz="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70" name="꺾인 연결선 12"/>
          <p:cNvCxnSpPr/>
          <p:nvPr/>
        </p:nvCxnSpPr>
        <p:spPr>
          <a:xfrm rot="10800000" flipV="1">
            <a:off x="976131" y="1166431"/>
            <a:ext cx="1492519" cy="838434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직사각형 18"/>
          <p:cNvSpPr/>
          <p:nvPr/>
        </p:nvSpPr>
        <p:spPr>
          <a:xfrm>
            <a:off x="665075" y="1626521"/>
            <a:ext cx="631638" cy="239533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292100" dist="38100" algn="l" rotWithShape="0">
              <a:srgbClr val="1A73DE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88%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72" name="직사각형 19"/>
          <p:cNvSpPr/>
          <p:nvPr/>
        </p:nvSpPr>
        <p:spPr>
          <a:xfrm>
            <a:off x="2458532" y="977641"/>
            <a:ext cx="3439407" cy="39672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TW" altLang="en-US" sz="1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1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運動鞋</a:t>
            </a:r>
            <a:r>
              <a:rPr lang="zh-TW" altLang="zh-TW" sz="1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類佔了</a:t>
            </a:r>
            <a:r>
              <a:rPr lang="zh-TW" altLang="zh-TW" sz="1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</a:t>
            </a:r>
            <a:r>
              <a:rPr lang="zh-TW" altLang="en-US" sz="1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用品</a:t>
            </a:r>
            <a:r>
              <a:rPr lang="zh-TW" altLang="zh-TW" sz="1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消費裡最高的</a:t>
            </a:r>
            <a:r>
              <a:rPr lang="zh-TW" altLang="zh-TW" sz="1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比率</a:t>
            </a:r>
            <a:endParaRPr lang="en-US" altLang="ko-KR" sz="9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2" name="資料庫圖表 41"/>
          <p:cNvGraphicFramePr/>
          <p:nvPr>
            <p:extLst>
              <p:ext uri="{D42A27DB-BD31-4B8C-83A1-F6EECF244321}">
                <p14:modId xmlns:p14="http://schemas.microsoft.com/office/powerpoint/2010/main" val="585110295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72205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圓角矩形 18"/>
          <p:cNvSpPr/>
          <p:nvPr/>
        </p:nvSpPr>
        <p:spPr>
          <a:xfrm>
            <a:off x="7466144" y="2300110"/>
            <a:ext cx="1713619" cy="40452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圓角矩形 17"/>
          <p:cNvSpPr/>
          <p:nvPr/>
        </p:nvSpPr>
        <p:spPr>
          <a:xfrm>
            <a:off x="3315582" y="2285028"/>
            <a:ext cx="1713619" cy="40452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6" t="33761"/>
          <a:stretch/>
        </p:blipFill>
        <p:spPr>
          <a:xfrm>
            <a:off x="1939735" y="2804912"/>
            <a:ext cx="4283724" cy="2870564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4" t="39749" r="862" b="3956"/>
          <a:stretch/>
        </p:blipFill>
        <p:spPr>
          <a:xfrm>
            <a:off x="6109445" y="3080085"/>
            <a:ext cx="4283724" cy="2439638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6" name="文字方塊 5"/>
          <p:cNvSpPr txBox="1"/>
          <p:nvPr/>
        </p:nvSpPr>
        <p:spPr>
          <a:xfrm>
            <a:off x="2558928" y="3305772"/>
            <a:ext cx="1062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solidFill>
                  <a:srgbClr val="FF0000"/>
                </a:solidFill>
              </a:rPr>
              <a:t>2.7%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7032454" y="3331345"/>
            <a:ext cx="1062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solidFill>
                  <a:srgbClr val="FF0000"/>
                </a:solidFill>
              </a:rPr>
              <a:t>5%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25" b="89950" l="5684" r="939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631" y="4523413"/>
            <a:ext cx="1843767" cy="1303409"/>
          </a:xfrm>
          <a:prstGeom prst="rect">
            <a:avLst/>
          </a:prstGeom>
        </p:spPr>
      </p:pic>
      <p:sp>
        <p:nvSpPr>
          <p:cNvPr id="16" name="文字方塊 15"/>
          <p:cNvSpPr txBox="1"/>
          <p:nvPr/>
        </p:nvSpPr>
        <p:spPr>
          <a:xfrm>
            <a:off x="3394535" y="2304746"/>
            <a:ext cx="163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整體鞋類市場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7541463" y="2320365"/>
            <a:ext cx="163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運動鞋類市場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0" r="99524">
                        <a14:foregroundMark x1="39048" y1="45435" x2="34524" y2="56087"/>
                        <a14:foregroundMark x1="7857" y1="59565" x2="71905" y2="62826"/>
                        <a14:foregroundMark x1="8571" y1="65000" x2="66667" y2="68261"/>
                        <a14:foregroundMark x1="5952" y1="63696" x2="69286" y2="64783"/>
                        <a14:foregroundMark x1="83333" y1="54565" x2="90000" y2="56957"/>
                        <a14:foregroundMark x1="51905" y1="47826" x2="59524" y2="44348"/>
                        <a14:foregroundMark x1="45476" y1="46522" x2="53571" y2="40435"/>
                        <a14:foregroundMark x1="57619" y1="50870" x2="63810" y2="45217"/>
                        <a14:foregroundMark x1="64286" y1="53043" x2="69286" y2="484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48874" y="3861528"/>
            <a:ext cx="2113521" cy="2314808"/>
          </a:xfrm>
          <a:prstGeom prst="rect">
            <a:avLst/>
          </a:prstGeom>
        </p:spPr>
      </p:pic>
      <p:sp>
        <p:nvSpPr>
          <p:cNvPr id="22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研究動機</a:t>
            </a:r>
          </a:p>
        </p:txBody>
      </p:sp>
      <p:sp>
        <p:nvSpPr>
          <p:cNvPr id="23" name="圓角矩形 22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2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33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9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00AF4F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0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00AF4F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25" name="資料庫圖表 24"/>
          <p:cNvGraphicFramePr/>
          <p:nvPr>
            <p:extLst>
              <p:ext uri="{D42A27DB-BD31-4B8C-83A1-F6EECF244321}">
                <p14:modId xmlns:p14="http://schemas.microsoft.com/office/powerpoint/2010/main" val="585110295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7" name="圓角矩形 26"/>
          <p:cNvSpPr/>
          <p:nvPr/>
        </p:nvSpPr>
        <p:spPr>
          <a:xfrm>
            <a:off x="5477342" y="1318379"/>
            <a:ext cx="1620575" cy="40452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文字方塊 27"/>
          <p:cNvSpPr txBox="1"/>
          <p:nvPr/>
        </p:nvSpPr>
        <p:spPr>
          <a:xfrm>
            <a:off x="5585334" y="1296219"/>
            <a:ext cx="1657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成長率</a:t>
            </a:r>
            <a:endParaRPr lang="en-US" altLang="zh-TW" sz="2400" b="1" dirty="0" smtClean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6463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圓角矩形 14"/>
          <p:cNvSpPr/>
          <p:nvPr/>
        </p:nvSpPr>
        <p:spPr>
          <a:xfrm>
            <a:off x="1616154" y="1260312"/>
            <a:ext cx="9172333" cy="46491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向右箭號圖說文字 15"/>
          <p:cNvSpPr/>
          <p:nvPr/>
        </p:nvSpPr>
        <p:spPr>
          <a:xfrm>
            <a:off x="2666235" y="2472806"/>
            <a:ext cx="2972262" cy="2046716"/>
          </a:xfrm>
          <a:prstGeom prst="rightArrowCallout">
            <a:avLst/>
          </a:prstGeom>
          <a:solidFill>
            <a:schemeClr val="tx2">
              <a:lumMod val="75000"/>
            </a:schemeClr>
          </a:solidFill>
          <a:ln w="28575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 rot="21248414">
            <a:off x="2898190" y="3109301"/>
            <a:ext cx="214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商品生產方向</a:t>
            </a:r>
            <a:endParaRPr lang="zh-TW" altLang="en-US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 rot="21258824">
            <a:off x="3071875" y="356578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b="1" kern="1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行銷策略</a:t>
            </a:r>
            <a:endParaRPr lang="zh-TW" altLang="en-US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5947472" y="2556731"/>
            <a:ext cx="3761890" cy="3740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5896362" y="2595573"/>
            <a:ext cx="4214552" cy="374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  <a:spcAft>
                <a:spcPts val="600"/>
              </a:spcAft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了解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運動鞋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類的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購買意願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之因素</a:t>
            </a:r>
            <a:endParaRPr lang="zh-TW" altLang="zh-TW" sz="2000" b="1" spc="2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5967030" y="3093254"/>
            <a:ext cx="3785985" cy="3740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5923723" y="3093912"/>
            <a:ext cx="42145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精準掌握</a:t>
            </a:r>
            <a:r>
              <a:rPr lang="zh-TW" altLang="en-US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運動鞋類市場</a:t>
            </a:r>
            <a:endParaRPr lang="zh-TW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圓角矩形 21"/>
          <p:cNvSpPr/>
          <p:nvPr/>
        </p:nvSpPr>
        <p:spPr>
          <a:xfrm>
            <a:off x="5967030" y="4113403"/>
            <a:ext cx="3785985" cy="3740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 </a:t>
            </a:r>
          </a:p>
        </p:txBody>
      </p:sp>
      <p:sp>
        <p:nvSpPr>
          <p:cNvPr id="24" name="矩形 23"/>
          <p:cNvSpPr/>
          <p:nvPr/>
        </p:nvSpPr>
        <p:spPr>
          <a:xfrm>
            <a:off x="5923723" y="4138617"/>
            <a:ext cx="4572000" cy="37446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ts val="2200"/>
              </a:lnSpc>
              <a:spcAft>
                <a:spcPts val="600"/>
              </a:spcAft>
            </a:pPr>
            <a:r>
              <a:rPr lang="zh-TW" altLang="zh-TW" sz="2000" b="1" spc="2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運動</a:t>
            </a:r>
            <a:r>
              <a:rPr lang="zh-TW" altLang="en-US" sz="2000" b="1" spc="2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項目對運動鞋類</a:t>
            </a:r>
            <a:r>
              <a:rPr lang="zh-TW" altLang="zh-TW" sz="2000" b="1" spc="2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的</a:t>
            </a:r>
            <a:r>
              <a:rPr lang="zh-TW" altLang="en-US" sz="2000" b="1" spc="2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影響</a:t>
            </a:r>
            <a:endParaRPr lang="zh-TW" altLang="zh-TW" sz="2000" b="1" spc="2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5" name="圓角矩形 24"/>
          <p:cNvSpPr/>
          <p:nvPr/>
        </p:nvSpPr>
        <p:spPr>
          <a:xfrm>
            <a:off x="5953331" y="3603740"/>
            <a:ext cx="3785985" cy="3740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矩形 26"/>
          <p:cNvSpPr/>
          <p:nvPr/>
        </p:nvSpPr>
        <p:spPr>
          <a:xfrm>
            <a:off x="5947472" y="3602917"/>
            <a:ext cx="3518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如何從運動鞋</a:t>
            </a:r>
            <a:r>
              <a:rPr lang="zh-TW" altLang="en-US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類市場</a:t>
            </a:r>
            <a:r>
              <a:rPr lang="zh-TW" altLang="en-US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脫穎而出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橢圓 27"/>
          <p:cNvSpPr/>
          <p:nvPr/>
        </p:nvSpPr>
        <p:spPr>
          <a:xfrm>
            <a:off x="5608340" y="2641050"/>
            <a:ext cx="274320" cy="27432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文字方塊 28"/>
          <p:cNvSpPr txBox="1"/>
          <p:nvPr/>
        </p:nvSpPr>
        <p:spPr>
          <a:xfrm>
            <a:off x="5604480" y="2603646"/>
            <a:ext cx="300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1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30" name="橢圓 29"/>
          <p:cNvSpPr/>
          <p:nvPr/>
        </p:nvSpPr>
        <p:spPr>
          <a:xfrm>
            <a:off x="5608340" y="3145104"/>
            <a:ext cx="274320" cy="27432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文字方塊 30"/>
          <p:cNvSpPr txBox="1"/>
          <p:nvPr/>
        </p:nvSpPr>
        <p:spPr>
          <a:xfrm>
            <a:off x="5604481" y="3106455"/>
            <a:ext cx="300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32" name="橢圓 31"/>
          <p:cNvSpPr/>
          <p:nvPr/>
        </p:nvSpPr>
        <p:spPr>
          <a:xfrm>
            <a:off x="5608340" y="3634161"/>
            <a:ext cx="274320" cy="27432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文字方塊 32"/>
          <p:cNvSpPr txBox="1"/>
          <p:nvPr/>
        </p:nvSpPr>
        <p:spPr>
          <a:xfrm>
            <a:off x="5602188" y="3598105"/>
            <a:ext cx="300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3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34" name="橢圓 33"/>
          <p:cNvSpPr/>
          <p:nvPr/>
        </p:nvSpPr>
        <p:spPr>
          <a:xfrm>
            <a:off x="5608340" y="4155335"/>
            <a:ext cx="274320" cy="27432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文字方塊 34"/>
          <p:cNvSpPr txBox="1"/>
          <p:nvPr/>
        </p:nvSpPr>
        <p:spPr>
          <a:xfrm>
            <a:off x="5596073" y="4123218"/>
            <a:ext cx="300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4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48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研究目的</a:t>
            </a:r>
          </a:p>
        </p:txBody>
      </p:sp>
      <p:sp>
        <p:nvSpPr>
          <p:cNvPr id="49" name="圓角矩形 48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6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47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5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00AF4F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6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00AF4F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00B05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36" name="資料庫圖表 35"/>
          <p:cNvGraphicFramePr/>
          <p:nvPr>
            <p:extLst>
              <p:ext uri="{D42A27DB-BD31-4B8C-83A1-F6EECF244321}">
                <p14:modId xmlns:p14="http://schemas.microsoft.com/office/powerpoint/2010/main" val="1673068186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520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1486742840"/>
              </p:ext>
            </p:extLst>
          </p:nvPr>
        </p:nvGraphicFramePr>
        <p:xfrm>
          <a:off x="-1" y="4760827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圓角矩形 2"/>
          <p:cNvSpPr/>
          <p:nvPr/>
        </p:nvSpPr>
        <p:spPr>
          <a:xfrm>
            <a:off x="3991635" y="5382159"/>
            <a:ext cx="4088027" cy="570881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6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Park,Jaworski</a:t>
            </a:r>
            <a:r>
              <a:rPr lang="en-US" altLang="zh-TW" sz="1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and MacInnis,1986</a:t>
            </a:r>
            <a:endParaRPr lang="zh-TW" altLang="en-US" sz="16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30" y="921077"/>
            <a:ext cx="4293124" cy="2863516"/>
          </a:xfrm>
          <a:prstGeom prst="rect">
            <a:avLst/>
          </a:prstGeom>
        </p:spPr>
      </p:pic>
      <p:sp>
        <p:nvSpPr>
          <p:cNvPr id="5" name="타원 16"/>
          <p:cNvSpPr/>
          <p:nvPr/>
        </p:nvSpPr>
        <p:spPr>
          <a:xfrm>
            <a:off x="4799866" y="2413667"/>
            <a:ext cx="2325687" cy="2325687"/>
          </a:xfrm>
          <a:prstGeom prst="ellips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800" dirty="0">
              <a:solidFill>
                <a:prstClr val="white"/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</p:txBody>
      </p:sp>
      <p:sp>
        <p:nvSpPr>
          <p:cNvPr id="6" name="타원 5"/>
          <p:cNvSpPr/>
          <p:nvPr/>
        </p:nvSpPr>
        <p:spPr>
          <a:xfrm>
            <a:off x="5353112" y="2961722"/>
            <a:ext cx="1229579" cy="1229579"/>
          </a:xfrm>
          <a:prstGeom prst="ellipse">
            <a:avLst/>
          </a:prstGeom>
          <a:solidFill>
            <a:srgbClr val="002060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品牌形象</a:t>
            </a:r>
          </a:p>
        </p:txBody>
      </p:sp>
      <p:sp>
        <p:nvSpPr>
          <p:cNvPr id="7" name="타원 6"/>
          <p:cNvSpPr/>
          <p:nvPr/>
        </p:nvSpPr>
        <p:spPr>
          <a:xfrm>
            <a:off x="4585250" y="2199050"/>
            <a:ext cx="2754922" cy="2754922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800" dirty="0">
              <a:solidFill>
                <a:prstClr val="white"/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</p:txBody>
      </p:sp>
      <p:grpSp>
        <p:nvGrpSpPr>
          <p:cNvPr id="8" name="그룹 9"/>
          <p:cNvGrpSpPr/>
          <p:nvPr/>
        </p:nvGrpSpPr>
        <p:grpSpPr>
          <a:xfrm>
            <a:off x="6588986" y="4191301"/>
            <a:ext cx="948227" cy="948227"/>
            <a:chOff x="6777281" y="4096543"/>
            <a:chExt cx="1154723" cy="1154723"/>
          </a:xfrm>
        </p:grpSpPr>
        <p:sp>
          <p:nvSpPr>
            <p:cNvPr id="9" name="타원 7"/>
            <p:cNvSpPr/>
            <p:nvPr/>
          </p:nvSpPr>
          <p:spPr>
            <a:xfrm>
              <a:off x="6777281" y="4096543"/>
              <a:ext cx="1154723" cy="11547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  <p:sp>
          <p:nvSpPr>
            <p:cNvPr id="10" name="타원 8"/>
            <p:cNvSpPr/>
            <p:nvPr/>
          </p:nvSpPr>
          <p:spPr>
            <a:xfrm>
              <a:off x="6853480" y="4172742"/>
              <a:ext cx="1002323" cy="10023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4402164" y="4191301"/>
            <a:ext cx="948227" cy="948227"/>
            <a:chOff x="6777281" y="4096543"/>
            <a:chExt cx="1154723" cy="1154723"/>
          </a:xfrm>
        </p:grpSpPr>
        <p:sp>
          <p:nvSpPr>
            <p:cNvPr id="12" name="타원 11"/>
            <p:cNvSpPr/>
            <p:nvPr/>
          </p:nvSpPr>
          <p:spPr>
            <a:xfrm>
              <a:off x="6777281" y="4096543"/>
              <a:ext cx="1154723" cy="11547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  <p:sp>
          <p:nvSpPr>
            <p:cNvPr id="13" name="타원 12"/>
            <p:cNvSpPr/>
            <p:nvPr/>
          </p:nvSpPr>
          <p:spPr>
            <a:xfrm>
              <a:off x="6853480" y="4172742"/>
              <a:ext cx="1002323" cy="10023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5488597" y="1724936"/>
            <a:ext cx="948227" cy="948227"/>
            <a:chOff x="6777281" y="4096543"/>
            <a:chExt cx="1154723" cy="1154723"/>
          </a:xfrm>
        </p:grpSpPr>
        <p:sp>
          <p:nvSpPr>
            <p:cNvPr id="15" name="타원 14"/>
            <p:cNvSpPr/>
            <p:nvPr/>
          </p:nvSpPr>
          <p:spPr>
            <a:xfrm>
              <a:off x="6777281" y="4096543"/>
              <a:ext cx="1154723" cy="11547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  <p:sp>
          <p:nvSpPr>
            <p:cNvPr id="16" name="타원 15"/>
            <p:cNvSpPr/>
            <p:nvPr/>
          </p:nvSpPr>
          <p:spPr>
            <a:xfrm>
              <a:off x="6853480" y="4172742"/>
              <a:ext cx="1002323" cy="10023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</p:grpSp>
      <p:cxnSp>
        <p:nvCxnSpPr>
          <p:cNvPr id="17" name="직선 연결선 17"/>
          <p:cNvCxnSpPr>
            <a:stCxn id="6" idx="0"/>
            <a:endCxn id="15" idx="4"/>
          </p:cNvCxnSpPr>
          <p:nvPr/>
        </p:nvCxnSpPr>
        <p:spPr>
          <a:xfrm flipH="1" flipV="1">
            <a:off x="5962711" y="2673163"/>
            <a:ext cx="5191" cy="288559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21"/>
          <p:cNvCxnSpPr>
            <a:stCxn id="12" idx="7"/>
            <a:endCxn id="6" idx="3"/>
          </p:cNvCxnSpPr>
          <p:nvPr/>
        </p:nvCxnSpPr>
        <p:spPr>
          <a:xfrm flipV="1">
            <a:off x="5211526" y="4011233"/>
            <a:ext cx="321654" cy="318933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24"/>
          <p:cNvCxnSpPr>
            <a:stCxn id="9" idx="1"/>
            <a:endCxn id="6" idx="5"/>
          </p:cNvCxnSpPr>
          <p:nvPr/>
        </p:nvCxnSpPr>
        <p:spPr>
          <a:xfrm flipH="1" flipV="1">
            <a:off x="6402623" y="4011233"/>
            <a:ext cx="325228" cy="318933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42"/>
          <p:cNvGrpSpPr>
            <a:grpSpLocks noChangeAspect="1"/>
          </p:cNvGrpSpPr>
          <p:nvPr/>
        </p:nvGrpSpPr>
        <p:grpSpPr bwMode="auto">
          <a:xfrm>
            <a:off x="6928168" y="4510033"/>
            <a:ext cx="327684" cy="378212"/>
            <a:chOff x="1967" y="0"/>
            <a:chExt cx="3742" cy="4319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1" name="Freeform 43"/>
            <p:cNvSpPr>
              <a:spLocks noEditPoints="1"/>
            </p:cNvSpPr>
            <p:nvPr/>
          </p:nvSpPr>
          <p:spPr bwMode="auto">
            <a:xfrm>
              <a:off x="1967" y="0"/>
              <a:ext cx="3742" cy="3167"/>
            </a:xfrm>
            <a:custGeom>
              <a:avLst/>
              <a:gdLst>
                <a:gd name="T0" fmla="*/ 3737 w 11227"/>
                <a:gd name="T1" fmla="*/ 9069 h 9501"/>
                <a:gd name="T2" fmla="*/ 7988 w 11227"/>
                <a:gd name="T3" fmla="*/ 9501 h 9501"/>
                <a:gd name="T4" fmla="*/ 7004 w 11227"/>
                <a:gd name="T5" fmla="*/ 7773 h 9501"/>
                <a:gd name="T6" fmla="*/ 10495 w 11227"/>
                <a:gd name="T7" fmla="*/ 7763 h 9501"/>
                <a:gd name="T8" fmla="*/ 10738 w 11227"/>
                <a:gd name="T9" fmla="*/ 7688 h 9501"/>
                <a:gd name="T10" fmla="*/ 10944 w 11227"/>
                <a:gd name="T11" fmla="*/ 7549 h 9501"/>
                <a:gd name="T12" fmla="*/ 11103 w 11227"/>
                <a:gd name="T13" fmla="*/ 7357 h 9501"/>
                <a:gd name="T14" fmla="*/ 11200 w 11227"/>
                <a:gd name="T15" fmla="*/ 7125 h 9501"/>
                <a:gd name="T16" fmla="*/ 11227 w 11227"/>
                <a:gd name="T17" fmla="*/ 6909 h 9501"/>
                <a:gd name="T18" fmla="*/ 11218 w 11227"/>
                <a:gd name="T19" fmla="*/ 733 h 9501"/>
                <a:gd name="T20" fmla="*/ 11143 w 11227"/>
                <a:gd name="T21" fmla="*/ 489 h 9501"/>
                <a:gd name="T22" fmla="*/ 11003 w 11227"/>
                <a:gd name="T23" fmla="*/ 283 h 9501"/>
                <a:gd name="T24" fmla="*/ 10812 w 11227"/>
                <a:gd name="T25" fmla="*/ 124 h 9501"/>
                <a:gd name="T26" fmla="*/ 10579 w 11227"/>
                <a:gd name="T27" fmla="*/ 27 h 9501"/>
                <a:gd name="T28" fmla="*/ 10364 w 11227"/>
                <a:gd name="T29" fmla="*/ 0 h 9501"/>
                <a:gd name="T30" fmla="*/ 733 w 11227"/>
                <a:gd name="T31" fmla="*/ 10 h 9501"/>
                <a:gd name="T32" fmla="*/ 490 w 11227"/>
                <a:gd name="T33" fmla="*/ 85 h 9501"/>
                <a:gd name="T34" fmla="*/ 283 w 11227"/>
                <a:gd name="T35" fmla="*/ 224 h 9501"/>
                <a:gd name="T36" fmla="*/ 125 w 11227"/>
                <a:gd name="T37" fmla="*/ 416 h 9501"/>
                <a:gd name="T38" fmla="*/ 28 w 11227"/>
                <a:gd name="T39" fmla="*/ 648 h 9501"/>
                <a:gd name="T40" fmla="*/ 0 w 11227"/>
                <a:gd name="T41" fmla="*/ 864 h 9501"/>
                <a:gd name="T42" fmla="*/ 10 w 11227"/>
                <a:gd name="T43" fmla="*/ 7042 h 9501"/>
                <a:gd name="T44" fmla="*/ 85 w 11227"/>
                <a:gd name="T45" fmla="*/ 7284 h 9501"/>
                <a:gd name="T46" fmla="*/ 225 w 11227"/>
                <a:gd name="T47" fmla="*/ 7490 h 9501"/>
                <a:gd name="T48" fmla="*/ 416 w 11227"/>
                <a:gd name="T49" fmla="*/ 7649 h 9501"/>
                <a:gd name="T50" fmla="*/ 648 w 11227"/>
                <a:gd name="T51" fmla="*/ 7747 h 9501"/>
                <a:gd name="T52" fmla="*/ 864 w 11227"/>
                <a:gd name="T53" fmla="*/ 7773 h 9501"/>
                <a:gd name="T54" fmla="*/ 4684 w 11227"/>
                <a:gd name="T55" fmla="*/ 7773 h 9501"/>
                <a:gd name="T56" fmla="*/ 10795 w 11227"/>
                <a:gd name="T57" fmla="*/ 6909 h 9501"/>
                <a:gd name="T58" fmla="*/ 10743 w 11227"/>
                <a:gd name="T59" fmla="*/ 7116 h 9501"/>
                <a:gd name="T60" fmla="*/ 10570 w 11227"/>
                <a:gd name="T61" fmla="*/ 7289 h 9501"/>
                <a:gd name="T62" fmla="*/ 10364 w 11227"/>
                <a:gd name="T63" fmla="*/ 7341 h 9501"/>
                <a:gd name="T64" fmla="*/ 736 w 11227"/>
                <a:gd name="T65" fmla="*/ 7322 h 9501"/>
                <a:gd name="T66" fmla="*/ 531 w 11227"/>
                <a:gd name="T67" fmla="*/ 7185 h 9501"/>
                <a:gd name="T68" fmla="*/ 434 w 11227"/>
                <a:gd name="T69" fmla="*/ 6954 h 9501"/>
                <a:gd name="T70" fmla="*/ 10795 w 11227"/>
                <a:gd name="T71" fmla="*/ 6477 h 9501"/>
                <a:gd name="T72" fmla="*/ 434 w 11227"/>
                <a:gd name="T73" fmla="*/ 819 h 9501"/>
                <a:gd name="T74" fmla="*/ 531 w 11227"/>
                <a:gd name="T75" fmla="*/ 589 h 9501"/>
                <a:gd name="T76" fmla="*/ 736 w 11227"/>
                <a:gd name="T77" fmla="*/ 451 h 9501"/>
                <a:gd name="T78" fmla="*/ 10364 w 11227"/>
                <a:gd name="T79" fmla="*/ 432 h 9501"/>
                <a:gd name="T80" fmla="*/ 10570 w 11227"/>
                <a:gd name="T81" fmla="*/ 484 h 9501"/>
                <a:gd name="T82" fmla="*/ 10743 w 11227"/>
                <a:gd name="T83" fmla="*/ 657 h 9501"/>
                <a:gd name="T84" fmla="*/ 10795 w 11227"/>
                <a:gd name="T85" fmla="*/ 864 h 9501"/>
                <a:gd name="T86" fmla="*/ 432 w 11227"/>
                <a:gd name="T87" fmla="*/ 864 h 9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227" h="9501">
                  <a:moveTo>
                    <a:pt x="864" y="7773"/>
                  </a:moveTo>
                  <a:lnTo>
                    <a:pt x="4223" y="7773"/>
                  </a:lnTo>
                  <a:lnTo>
                    <a:pt x="3737" y="9069"/>
                  </a:lnTo>
                  <a:lnTo>
                    <a:pt x="3239" y="9069"/>
                  </a:lnTo>
                  <a:lnTo>
                    <a:pt x="3239" y="9501"/>
                  </a:lnTo>
                  <a:lnTo>
                    <a:pt x="7988" y="9501"/>
                  </a:lnTo>
                  <a:lnTo>
                    <a:pt x="7988" y="9069"/>
                  </a:lnTo>
                  <a:lnTo>
                    <a:pt x="7491" y="9069"/>
                  </a:lnTo>
                  <a:lnTo>
                    <a:pt x="7004" y="7773"/>
                  </a:lnTo>
                  <a:lnTo>
                    <a:pt x="10364" y="7773"/>
                  </a:lnTo>
                  <a:lnTo>
                    <a:pt x="10409" y="7773"/>
                  </a:lnTo>
                  <a:lnTo>
                    <a:pt x="10495" y="7763"/>
                  </a:lnTo>
                  <a:lnTo>
                    <a:pt x="10579" y="7746"/>
                  </a:lnTo>
                  <a:lnTo>
                    <a:pt x="10660" y="7721"/>
                  </a:lnTo>
                  <a:lnTo>
                    <a:pt x="10738" y="7688"/>
                  </a:lnTo>
                  <a:lnTo>
                    <a:pt x="10812" y="7649"/>
                  </a:lnTo>
                  <a:lnTo>
                    <a:pt x="10880" y="7602"/>
                  </a:lnTo>
                  <a:lnTo>
                    <a:pt x="10944" y="7549"/>
                  </a:lnTo>
                  <a:lnTo>
                    <a:pt x="11003" y="7490"/>
                  </a:lnTo>
                  <a:lnTo>
                    <a:pt x="11056" y="7426"/>
                  </a:lnTo>
                  <a:lnTo>
                    <a:pt x="11103" y="7357"/>
                  </a:lnTo>
                  <a:lnTo>
                    <a:pt x="11143" y="7284"/>
                  </a:lnTo>
                  <a:lnTo>
                    <a:pt x="11175" y="7207"/>
                  </a:lnTo>
                  <a:lnTo>
                    <a:pt x="11200" y="7125"/>
                  </a:lnTo>
                  <a:lnTo>
                    <a:pt x="11218" y="7042"/>
                  </a:lnTo>
                  <a:lnTo>
                    <a:pt x="11226" y="6954"/>
                  </a:lnTo>
                  <a:lnTo>
                    <a:pt x="11227" y="6909"/>
                  </a:lnTo>
                  <a:lnTo>
                    <a:pt x="11227" y="864"/>
                  </a:lnTo>
                  <a:lnTo>
                    <a:pt x="11226" y="819"/>
                  </a:lnTo>
                  <a:lnTo>
                    <a:pt x="11218" y="733"/>
                  </a:lnTo>
                  <a:lnTo>
                    <a:pt x="11200" y="648"/>
                  </a:lnTo>
                  <a:lnTo>
                    <a:pt x="11175" y="567"/>
                  </a:lnTo>
                  <a:lnTo>
                    <a:pt x="11143" y="489"/>
                  </a:lnTo>
                  <a:lnTo>
                    <a:pt x="11103" y="416"/>
                  </a:lnTo>
                  <a:lnTo>
                    <a:pt x="11056" y="347"/>
                  </a:lnTo>
                  <a:lnTo>
                    <a:pt x="11003" y="283"/>
                  </a:lnTo>
                  <a:lnTo>
                    <a:pt x="10944" y="224"/>
                  </a:lnTo>
                  <a:lnTo>
                    <a:pt x="10880" y="171"/>
                  </a:lnTo>
                  <a:lnTo>
                    <a:pt x="10812" y="124"/>
                  </a:lnTo>
                  <a:lnTo>
                    <a:pt x="10738" y="85"/>
                  </a:lnTo>
                  <a:lnTo>
                    <a:pt x="10660" y="52"/>
                  </a:lnTo>
                  <a:lnTo>
                    <a:pt x="10579" y="27"/>
                  </a:lnTo>
                  <a:lnTo>
                    <a:pt x="10495" y="10"/>
                  </a:lnTo>
                  <a:lnTo>
                    <a:pt x="10409" y="1"/>
                  </a:lnTo>
                  <a:lnTo>
                    <a:pt x="10364" y="0"/>
                  </a:lnTo>
                  <a:lnTo>
                    <a:pt x="864" y="0"/>
                  </a:lnTo>
                  <a:lnTo>
                    <a:pt x="819" y="1"/>
                  </a:lnTo>
                  <a:lnTo>
                    <a:pt x="733" y="10"/>
                  </a:lnTo>
                  <a:lnTo>
                    <a:pt x="648" y="27"/>
                  </a:lnTo>
                  <a:lnTo>
                    <a:pt x="568" y="52"/>
                  </a:lnTo>
                  <a:lnTo>
                    <a:pt x="490" y="85"/>
                  </a:lnTo>
                  <a:lnTo>
                    <a:pt x="416" y="124"/>
                  </a:lnTo>
                  <a:lnTo>
                    <a:pt x="348" y="171"/>
                  </a:lnTo>
                  <a:lnTo>
                    <a:pt x="283" y="224"/>
                  </a:lnTo>
                  <a:lnTo>
                    <a:pt x="225" y="283"/>
                  </a:lnTo>
                  <a:lnTo>
                    <a:pt x="173" y="347"/>
                  </a:lnTo>
                  <a:lnTo>
                    <a:pt x="125" y="416"/>
                  </a:lnTo>
                  <a:lnTo>
                    <a:pt x="85" y="489"/>
                  </a:lnTo>
                  <a:lnTo>
                    <a:pt x="52" y="567"/>
                  </a:lnTo>
                  <a:lnTo>
                    <a:pt x="28" y="648"/>
                  </a:lnTo>
                  <a:lnTo>
                    <a:pt x="10" y="733"/>
                  </a:lnTo>
                  <a:lnTo>
                    <a:pt x="2" y="819"/>
                  </a:lnTo>
                  <a:lnTo>
                    <a:pt x="0" y="864"/>
                  </a:lnTo>
                  <a:lnTo>
                    <a:pt x="0" y="6909"/>
                  </a:lnTo>
                  <a:lnTo>
                    <a:pt x="2" y="6954"/>
                  </a:lnTo>
                  <a:lnTo>
                    <a:pt x="10" y="7042"/>
                  </a:lnTo>
                  <a:lnTo>
                    <a:pt x="28" y="7125"/>
                  </a:lnTo>
                  <a:lnTo>
                    <a:pt x="52" y="7207"/>
                  </a:lnTo>
                  <a:lnTo>
                    <a:pt x="85" y="7284"/>
                  </a:lnTo>
                  <a:lnTo>
                    <a:pt x="125" y="7357"/>
                  </a:lnTo>
                  <a:lnTo>
                    <a:pt x="173" y="7426"/>
                  </a:lnTo>
                  <a:lnTo>
                    <a:pt x="225" y="7490"/>
                  </a:lnTo>
                  <a:lnTo>
                    <a:pt x="283" y="7549"/>
                  </a:lnTo>
                  <a:lnTo>
                    <a:pt x="348" y="7602"/>
                  </a:lnTo>
                  <a:lnTo>
                    <a:pt x="416" y="7649"/>
                  </a:lnTo>
                  <a:lnTo>
                    <a:pt x="490" y="7688"/>
                  </a:lnTo>
                  <a:lnTo>
                    <a:pt x="568" y="7721"/>
                  </a:lnTo>
                  <a:lnTo>
                    <a:pt x="648" y="7747"/>
                  </a:lnTo>
                  <a:lnTo>
                    <a:pt x="733" y="7763"/>
                  </a:lnTo>
                  <a:lnTo>
                    <a:pt x="819" y="7773"/>
                  </a:lnTo>
                  <a:lnTo>
                    <a:pt x="864" y="7773"/>
                  </a:lnTo>
                  <a:close/>
                  <a:moveTo>
                    <a:pt x="7029" y="9069"/>
                  </a:moveTo>
                  <a:lnTo>
                    <a:pt x="4199" y="9069"/>
                  </a:lnTo>
                  <a:lnTo>
                    <a:pt x="4684" y="7773"/>
                  </a:lnTo>
                  <a:lnTo>
                    <a:pt x="6544" y="7773"/>
                  </a:lnTo>
                  <a:lnTo>
                    <a:pt x="7029" y="9069"/>
                  </a:lnTo>
                  <a:close/>
                  <a:moveTo>
                    <a:pt x="10795" y="6909"/>
                  </a:moveTo>
                  <a:lnTo>
                    <a:pt x="10794" y="6954"/>
                  </a:lnTo>
                  <a:lnTo>
                    <a:pt x="10776" y="7038"/>
                  </a:lnTo>
                  <a:lnTo>
                    <a:pt x="10743" y="7116"/>
                  </a:lnTo>
                  <a:lnTo>
                    <a:pt x="10697" y="7185"/>
                  </a:lnTo>
                  <a:lnTo>
                    <a:pt x="10638" y="7243"/>
                  </a:lnTo>
                  <a:lnTo>
                    <a:pt x="10570" y="7289"/>
                  </a:lnTo>
                  <a:lnTo>
                    <a:pt x="10492" y="7322"/>
                  </a:lnTo>
                  <a:lnTo>
                    <a:pt x="10407" y="7340"/>
                  </a:lnTo>
                  <a:lnTo>
                    <a:pt x="10364" y="7341"/>
                  </a:lnTo>
                  <a:lnTo>
                    <a:pt x="864" y="7341"/>
                  </a:lnTo>
                  <a:lnTo>
                    <a:pt x="820" y="7340"/>
                  </a:lnTo>
                  <a:lnTo>
                    <a:pt x="736" y="7322"/>
                  </a:lnTo>
                  <a:lnTo>
                    <a:pt x="658" y="7289"/>
                  </a:lnTo>
                  <a:lnTo>
                    <a:pt x="589" y="7243"/>
                  </a:lnTo>
                  <a:lnTo>
                    <a:pt x="531" y="7185"/>
                  </a:lnTo>
                  <a:lnTo>
                    <a:pt x="484" y="7116"/>
                  </a:lnTo>
                  <a:lnTo>
                    <a:pt x="451" y="7038"/>
                  </a:lnTo>
                  <a:lnTo>
                    <a:pt x="434" y="6954"/>
                  </a:lnTo>
                  <a:lnTo>
                    <a:pt x="432" y="6909"/>
                  </a:lnTo>
                  <a:lnTo>
                    <a:pt x="432" y="6477"/>
                  </a:lnTo>
                  <a:lnTo>
                    <a:pt x="10795" y="6477"/>
                  </a:lnTo>
                  <a:lnTo>
                    <a:pt x="10795" y="6909"/>
                  </a:lnTo>
                  <a:close/>
                  <a:moveTo>
                    <a:pt x="432" y="864"/>
                  </a:moveTo>
                  <a:lnTo>
                    <a:pt x="434" y="819"/>
                  </a:lnTo>
                  <a:lnTo>
                    <a:pt x="451" y="735"/>
                  </a:lnTo>
                  <a:lnTo>
                    <a:pt x="484" y="657"/>
                  </a:lnTo>
                  <a:lnTo>
                    <a:pt x="531" y="589"/>
                  </a:lnTo>
                  <a:lnTo>
                    <a:pt x="589" y="530"/>
                  </a:lnTo>
                  <a:lnTo>
                    <a:pt x="658" y="484"/>
                  </a:lnTo>
                  <a:lnTo>
                    <a:pt x="736" y="451"/>
                  </a:lnTo>
                  <a:lnTo>
                    <a:pt x="820" y="433"/>
                  </a:lnTo>
                  <a:lnTo>
                    <a:pt x="864" y="432"/>
                  </a:lnTo>
                  <a:lnTo>
                    <a:pt x="10364" y="432"/>
                  </a:lnTo>
                  <a:lnTo>
                    <a:pt x="10407" y="433"/>
                  </a:lnTo>
                  <a:lnTo>
                    <a:pt x="10492" y="451"/>
                  </a:lnTo>
                  <a:lnTo>
                    <a:pt x="10570" y="484"/>
                  </a:lnTo>
                  <a:lnTo>
                    <a:pt x="10638" y="530"/>
                  </a:lnTo>
                  <a:lnTo>
                    <a:pt x="10697" y="589"/>
                  </a:lnTo>
                  <a:lnTo>
                    <a:pt x="10743" y="657"/>
                  </a:lnTo>
                  <a:lnTo>
                    <a:pt x="10776" y="735"/>
                  </a:lnTo>
                  <a:lnTo>
                    <a:pt x="10794" y="819"/>
                  </a:lnTo>
                  <a:lnTo>
                    <a:pt x="10795" y="864"/>
                  </a:lnTo>
                  <a:lnTo>
                    <a:pt x="10795" y="6045"/>
                  </a:lnTo>
                  <a:lnTo>
                    <a:pt x="432" y="6045"/>
                  </a:lnTo>
                  <a:lnTo>
                    <a:pt x="432" y="8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44"/>
            <p:cNvSpPr>
              <a:spLocks noEditPoints="1"/>
            </p:cNvSpPr>
            <p:nvPr/>
          </p:nvSpPr>
          <p:spPr bwMode="auto">
            <a:xfrm>
              <a:off x="2255" y="3311"/>
              <a:ext cx="2159" cy="1008"/>
            </a:xfrm>
            <a:custGeom>
              <a:avLst/>
              <a:gdLst>
                <a:gd name="T0" fmla="*/ 216 w 6477"/>
                <a:gd name="T1" fmla="*/ 0 h 3023"/>
                <a:gd name="T2" fmla="*/ 194 w 6477"/>
                <a:gd name="T3" fmla="*/ 0 h 3023"/>
                <a:gd name="T4" fmla="*/ 152 w 6477"/>
                <a:gd name="T5" fmla="*/ 9 h 3023"/>
                <a:gd name="T6" fmla="*/ 114 w 6477"/>
                <a:gd name="T7" fmla="*/ 26 h 3023"/>
                <a:gd name="T8" fmla="*/ 78 w 6477"/>
                <a:gd name="T9" fmla="*/ 49 h 3023"/>
                <a:gd name="T10" fmla="*/ 49 w 6477"/>
                <a:gd name="T11" fmla="*/ 77 h 3023"/>
                <a:gd name="T12" fmla="*/ 26 w 6477"/>
                <a:gd name="T13" fmla="*/ 112 h 3023"/>
                <a:gd name="T14" fmla="*/ 10 w 6477"/>
                <a:gd name="T15" fmla="*/ 151 h 3023"/>
                <a:gd name="T16" fmla="*/ 2 w 6477"/>
                <a:gd name="T17" fmla="*/ 194 h 3023"/>
                <a:gd name="T18" fmla="*/ 0 w 6477"/>
                <a:gd name="T19" fmla="*/ 215 h 3023"/>
                <a:gd name="T20" fmla="*/ 0 w 6477"/>
                <a:gd name="T21" fmla="*/ 2807 h 3023"/>
                <a:gd name="T22" fmla="*/ 2 w 6477"/>
                <a:gd name="T23" fmla="*/ 2829 h 3023"/>
                <a:gd name="T24" fmla="*/ 10 w 6477"/>
                <a:gd name="T25" fmla="*/ 2871 h 3023"/>
                <a:gd name="T26" fmla="*/ 26 w 6477"/>
                <a:gd name="T27" fmla="*/ 2909 h 3023"/>
                <a:gd name="T28" fmla="*/ 49 w 6477"/>
                <a:gd name="T29" fmla="*/ 2944 h 3023"/>
                <a:gd name="T30" fmla="*/ 78 w 6477"/>
                <a:gd name="T31" fmla="*/ 2974 h 3023"/>
                <a:gd name="T32" fmla="*/ 114 w 6477"/>
                <a:gd name="T33" fmla="*/ 2997 h 3023"/>
                <a:gd name="T34" fmla="*/ 152 w 6477"/>
                <a:gd name="T35" fmla="*/ 3013 h 3023"/>
                <a:gd name="T36" fmla="*/ 194 w 6477"/>
                <a:gd name="T37" fmla="*/ 3022 h 3023"/>
                <a:gd name="T38" fmla="*/ 216 w 6477"/>
                <a:gd name="T39" fmla="*/ 3023 h 3023"/>
                <a:gd name="T40" fmla="*/ 6261 w 6477"/>
                <a:gd name="T41" fmla="*/ 3023 h 3023"/>
                <a:gd name="T42" fmla="*/ 6284 w 6477"/>
                <a:gd name="T43" fmla="*/ 3022 h 3023"/>
                <a:gd name="T44" fmla="*/ 6325 w 6477"/>
                <a:gd name="T45" fmla="*/ 3013 h 3023"/>
                <a:gd name="T46" fmla="*/ 6365 w 6477"/>
                <a:gd name="T47" fmla="*/ 2997 h 3023"/>
                <a:gd name="T48" fmla="*/ 6399 w 6477"/>
                <a:gd name="T49" fmla="*/ 2974 h 3023"/>
                <a:gd name="T50" fmla="*/ 6427 w 6477"/>
                <a:gd name="T51" fmla="*/ 2944 h 3023"/>
                <a:gd name="T52" fmla="*/ 6451 w 6477"/>
                <a:gd name="T53" fmla="*/ 2909 h 3023"/>
                <a:gd name="T54" fmla="*/ 6467 w 6477"/>
                <a:gd name="T55" fmla="*/ 2871 h 3023"/>
                <a:gd name="T56" fmla="*/ 6477 w 6477"/>
                <a:gd name="T57" fmla="*/ 2829 h 3023"/>
                <a:gd name="T58" fmla="*/ 6477 w 6477"/>
                <a:gd name="T59" fmla="*/ 2807 h 3023"/>
                <a:gd name="T60" fmla="*/ 6477 w 6477"/>
                <a:gd name="T61" fmla="*/ 215 h 3023"/>
                <a:gd name="T62" fmla="*/ 6477 w 6477"/>
                <a:gd name="T63" fmla="*/ 194 h 3023"/>
                <a:gd name="T64" fmla="*/ 6467 w 6477"/>
                <a:gd name="T65" fmla="*/ 151 h 3023"/>
                <a:gd name="T66" fmla="*/ 6451 w 6477"/>
                <a:gd name="T67" fmla="*/ 112 h 3023"/>
                <a:gd name="T68" fmla="*/ 6427 w 6477"/>
                <a:gd name="T69" fmla="*/ 77 h 3023"/>
                <a:gd name="T70" fmla="*/ 6399 w 6477"/>
                <a:gd name="T71" fmla="*/ 49 h 3023"/>
                <a:gd name="T72" fmla="*/ 6365 w 6477"/>
                <a:gd name="T73" fmla="*/ 26 h 3023"/>
                <a:gd name="T74" fmla="*/ 6325 w 6477"/>
                <a:gd name="T75" fmla="*/ 9 h 3023"/>
                <a:gd name="T76" fmla="*/ 6284 w 6477"/>
                <a:gd name="T77" fmla="*/ 0 h 3023"/>
                <a:gd name="T78" fmla="*/ 6261 w 6477"/>
                <a:gd name="T79" fmla="*/ 0 h 3023"/>
                <a:gd name="T80" fmla="*/ 216 w 6477"/>
                <a:gd name="T81" fmla="*/ 0 h 3023"/>
                <a:gd name="T82" fmla="*/ 6045 w 6477"/>
                <a:gd name="T83" fmla="*/ 2591 h 3023"/>
                <a:gd name="T84" fmla="*/ 432 w 6477"/>
                <a:gd name="T85" fmla="*/ 2591 h 3023"/>
                <a:gd name="T86" fmla="*/ 432 w 6477"/>
                <a:gd name="T87" fmla="*/ 431 h 3023"/>
                <a:gd name="T88" fmla="*/ 6045 w 6477"/>
                <a:gd name="T89" fmla="*/ 431 h 3023"/>
                <a:gd name="T90" fmla="*/ 6045 w 6477"/>
                <a:gd name="T91" fmla="*/ 2591 h 3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77" h="3023">
                  <a:moveTo>
                    <a:pt x="216" y="0"/>
                  </a:moveTo>
                  <a:lnTo>
                    <a:pt x="194" y="0"/>
                  </a:lnTo>
                  <a:lnTo>
                    <a:pt x="152" y="9"/>
                  </a:lnTo>
                  <a:lnTo>
                    <a:pt x="114" y="26"/>
                  </a:lnTo>
                  <a:lnTo>
                    <a:pt x="78" y="49"/>
                  </a:lnTo>
                  <a:lnTo>
                    <a:pt x="49" y="77"/>
                  </a:lnTo>
                  <a:lnTo>
                    <a:pt x="26" y="112"/>
                  </a:lnTo>
                  <a:lnTo>
                    <a:pt x="10" y="151"/>
                  </a:lnTo>
                  <a:lnTo>
                    <a:pt x="2" y="194"/>
                  </a:lnTo>
                  <a:lnTo>
                    <a:pt x="0" y="215"/>
                  </a:lnTo>
                  <a:lnTo>
                    <a:pt x="0" y="2807"/>
                  </a:lnTo>
                  <a:lnTo>
                    <a:pt x="2" y="2829"/>
                  </a:lnTo>
                  <a:lnTo>
                    <a:pt x="10" y="2871"/>
                  </a:lnTo>
                  <a:lnTo>
                    <a:pt x="26" y="2909"/>
                  </a:lnTo>
                  <a:lnTo>
                    <a:pt x="49" y="2944"/>
                  </a:lnTo>
                  <a:lnTo>
                    <a:pt x="78" y="2974"/>
                  </a:lnTo>
                  <a:lnTo>
                    <a:pt x="114" y="2997"/>
                  </a:lnTo>
                  <a:lnTo>
                    <a:pt x="152" y="3013"/>
                  </a:lnTo>
                  <a:lnTo>
                    <a:pt x="194" y="3022"/>
                  </a:lnTo>
                  <a:lnTo>
                    <a:pt x="216" y="3023"/>
                  </a:lnTo>
                  <a:lnTo>
                    <a:pt x="6261" y="3023"/>
                  </a:lnTo>
                  <a:lnTo>
                    <a:pt x="6284" y="3022"/>
                  </a:lnTo>
                  <a:lnTo>
                    <a:pt x="6325" y="3013"/>
                  </a:lnTo>
                  <a:lnTo>
                    <a:pt x="6365" y="2997"/>
                  </a:lnTo>
                  <a:lnTo>
                    <a:pt x="6399" y="2974"/>
                  </a:lnTo>
                  <a:lnTo>
                    <a:pt x="6427" y="2944"/>
                  </a:lnTo>
                  <a:lnTo>
                    <a:pt x="6451" y="2909"/>
                  </a:lnTo>
                  <a:lnTo>
                    <a:pt x="6467" y="2871"/>
                  </a:lnTo>
                  <a:lnTo>
                    <a:pt x="6477" y="2829"/>
                  </a:lnTo>
                  <a:lnTo>
                    <a:pt x="6477" y="2807"/>
                  </a:lnTo>
                  <a:lnTo>
                    <a:pt x="6477" y="215"/>
                  </a:lnTo>
                  <a:lnTo>
                    <a:pt x="6477" y="194"/>
                  </a:lnTo>
                  <a:lnTo>
                    <a:pt x="6467" y="151"/>
                  </a:lnTo>
                  <a:lnTo>
                    <a:pt x="6451" y="112"/>
                  </a:lnTo>
                  <a:lnTo>
                    <a:pt x="6427" y="77"/>
                  </a:lnTo>
                  <a:lnTo>
                    <a:pt x="6399" y="49"/>
                  </a:lnTo>
                  <a:lnTo>
                    <a:pt x="6365" y="26"/>
                  </a:lnTo>
                  <a:lnTo>
                    <a:pt x="6325" y="9"/>
                  </a:lnTo>
                  <a:lnTo>
                    <a:pt x="6284" y="0"/>
                  </a:lnTo>
                  <a:lnTo>
                    <a:pt x="6261" y="0"/>
                  </a:lnTo>
                  <a:lnTo>
                    <a:pt x="216" y="0"/>
                  </a:lnTo>
                  <a:close/>
                  <a:moveTo>
                    <a:pt x="6045" y="2591"/>
                  </a:moveTo>
                  <a:lnTo>
                    <a:pt x="432" y="2591"/>
                  </a:lnTo>
                  <a:lnTo>
                    <a:pt x="432" y="431"/>
                  </a:lnTo>
                  <a:lnTo>
                    <a:pt x="6045" y="431"/>
                  </a:lnTo>
                  <a:lnTo>
                    <a:pt x="6045" y="25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Rectangle 45"/>
            <p:cNvSpPr>
              <a:spLocks noChangeArrowheads="1"/>
            </p:cNvSpPr>
            <p:nvPr/>
          </p:nvSpPr>
          <p:spPr bwMode="auto">
            <a:xfrm>
              <a:off x="2543" y="3887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46"/>
            <p:cNvSpPr>
              <a:spLocks noChangeArrowheads="1"/>
            </p:cNvSpPr>
            <p:nvPr/>
          </p:nvSpPr>
          <p:spPr bwMode="auto">
            <a:xfrm>
              <a:off x="3982" y="3887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47"/>
            <p:cNvSpPr>
              <a:spLocks noChangeArrowheads="1"/>
            </p:cNvSpPr>
            <p:nvPr/>
          </p:nvSpPr>
          <p:spPr bwMode="auto">
            <a:xfrm>
              <a:off x="2543" y="3599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48"/>
            <p:cNvSpPr>
              <a:spLocks noChangeArrowheads="1"/>
            </p:cNvSpPr>
            <p:nvPr/>
          </p:nvSpPr>
          <p:spPr bwMode="auto">
            <a:xfrm>
              <a:off x="2831" y="3599"/>
              <a:ext cx="143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49"/>
            <p:cNvSpPr>
              <a:spLocks noChangeArrowheads="1"/>
            </p:cNvSpPr>
            <p:nvPr/>
          </p:nvSpPr>
          <p:spPr bwMode="auto">
            <a:xfrm>
              <a:off x="3118" y="3599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50"/>
            <p:cNvSpPr>
              <a:spLocks noChangeArrowheads="1"/>
            </p:cNvSpPr>
            <p:nvPr/>
          </p:nvSpPr>
          <p:spPr bwMode="auto">
            <a:xfrm>
              <a:off x="3406" y="3599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Rectangle 51"/>
            <p:cNvSpPr>
              <a:spLocks noChangeArrowheads="1"/>
            </p:cNvSpPr>
            <p:nvPr/>
          </p:nvSpPr>
          <p:spPr bwMode="auto">
            <a:xfrm>
              <a:off x="3694" y="3599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52"/>
            <p:cNvSpPr>
              <a:spLocks noChangeArrowheads="1"/>
            </p:cNvSpPr>
            <p:nvPr/>
          </p:nvSpPr>
          <p:spPr bwMode="auto">
            <a:xfrm>
              <a:off x="3982" y="3599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53"/>
            <p:cNvSpPr>
              <a:spLocks noChangeArrowheads="1"/>
            </p:cNvSpPr>
            <p:nvPr/>
          </p:nvSpPr>
          <p:spPr bwMode="auto">
            <a:xfrm>
              <a:off x="2831" y="3887"/>
              <a:ext cx="1007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54"/>
            <p:cNvSpPr>
              <a:spLocks noEditPoints="1"/>
            </p:cNvSpPr>
            <p:nvPr/>
          </p:nvSpPr>
          <p:spPr bwMode="auto">
            <a:xfrm>
              <a:off x="4701" y="3311"/>
              <a:ext cx="720" cy="1008"/>
            </a:xfrm>
            <a:custGeom>
              <a:avLst/>
              <a:gdLst>
                <a:gd name="T0" fmla="*/ 0 w 2160"/>
                <a:gd name="T1" fmla="*/ 1943 h 3023"/>
                <a:gd name="T2" fmla="*/ 13 w 2160"/>
                <a:gd name="T3" fmla="*/ 2107 h 3023"/>
                <a:gd name="T4" fmla="*/ 66 w 2160"/>
                <a:gd name="T5" fmla="*/ 2314 h 3023"/>
                <a:gd name="T6" fmla="*/ 156 w 2160"/>
                <a:gd name="T7" fmla="*/ 2502 h 3023"/>
                <a:gd name="T8" fmla="*/ 280 w 2160"/>
                <a:gd name="T9" fmla="*/ 2669 h 3023"/>
                <a:gd name="T10" fmla="*/ 433 w 2160"/>
                <a:gd name="T11" fmla="*/ 2808 h 3023"/>
                <a:gd name="T12" fmla="*/ 611 w 2160"/>
                <a:gd name="T13" fmla="*/ 2916 h 3023"/>
                <a:gd name="T14" fmla="*/ 811 w 2160"/>
                <a:gd name="T15" fmla="*/ 2989 h 3023"/>
                <a:gd name="T16" fmla="*/ 1024 w 2160"/>
                <a:gd name="T17" fmla="*/ 3022 h 3023"/>
                <a:gd name="T18" fmla="*/ 1136 w 2160"/>
                <a:gd name="T19" fmla="*/ 3022 h 3023"/>
                <a:gd name="T20" fmla="*/ 1350 w 2160"/>
                <a:gd name="T21" fmla="*/ 2989 h 3023"/>
                <a:gd name="T22" fmla="*/ 1549 w 2160"/>
                <a:gd name="T23" fmla="*/ 2916 h 3023"/>
                <a:gd name="T24" fmla="*/ 1726 w 2160"/>
                <a:gd name="T25" fmla="*/ 2808 h 3023"/>
                <a:gd name="T26" fmla="*/ 1879 w 2160"/>
                <a:gd name="T27" fmla="*/ 2669 h 3023"/>
                <a:gd name="T28" fmla="*/ 2004 w 2160"/>
                <a:gd name="T29" fmla="*/ 2502 h 3023"/>
                <a:gd name="T30" fmla="*/ 2094 w 2160"/>
                <a:gd name="T31" fmla="*/ 2314 h 3023"/>
                <a:gd name="T32" fmla="*/ 2147 w 2160"/>
                <a:gd name="T33" fmla="*/ 2107 h 3023"/>
                <a:gd name="T34" fmla="*/ 2160 w 2160"/>
                <a:gd name="T35" fmla="*/ 1943 h 3023"/>
                <a:gd name="T36" fmla="*/ 2158 w 2160"/>
                <a:gd name="T37" fmla="*/ 1023 h 3023"/>
                <a:gd name="T38" fmla="*/ 2125 w 2160"/>
                <a:gd name="T39" fmla="*/ 809 h 3023"/>
                <a:gd name="T40" fmla="*/ 2053 w 2160"/>
                <a:gd name="T41" fmla="*/ 610 h 3023"/>
                <a:gd name="T42" fmla="*/ 1945 w 2160"/>
                <a:gd name="T43" fmla="*/ 433 h 3023"/>
                <a:gd name="T44" fmla="*/ 1806 w 2160"/>
                <a:gd name="T45" fmla="*/ 280 h 3023"/>
                <a:gd name="T46" fmla="*/ 1640 w 2160"/>
                <a:gd name="T47" fmla="*/ 155 h 3023"/>
                <a:gd name="T48" fmla="*/ 1452 w 2160"/>
                <a:gd name="T49" fmla="*/ 65 h 3023"/>
                <a:gd name="T50" fmla="*/ 1244 w 2160"/>
                <a:gd name="T51" fmla="*/ 12 h 3023"/>
                <a:gd name="T52" fmla="*/ 1080 w 2160"/>
                <a:gd name="T53" fmla="*/ 0 h 3023"/>
                <a:gd name="T54" fmla="*/ 916 w 2160"/>
                <a:gd name="T55" fmla="*/ 12 h 3023"/>
                <a:gd name="T56" fmla="*/ 708 w 2160"/>
                <a:gd name="T57" fmla="*/ 65 h 3023"/>
                <a:gd name="T58" fmla="*/ 520 w 2160"/>
                <a:gd name="T59" fmla="*/ 155 h 3023"/>
                <a:gd name="T60" fmla="*/ 354 w 2160"/>
                <a:gd name="T61" fmla="*/ 280 h 3023"/>
                <a:gd name="T62" fmla="*/ 215 w 2160"/>
                <a:gd name="T63" fmla="*/ 433 h 3023"/>
                <a:gd name="T64" fmla="*/ 107 w 2160"/>
                <a:gd name="T65" fmla="*/ 610 h 3023"/>
                <a:gd name="T66" fmla="*/ 34 w 2160"/>
                <a:gd name="T67" fmla="*/ 809 h 3023"/>
                <a:gd name="T68" fmla="*/ 2 w 2160"/>
                <a:gd name="T69" fmla="*/ 1023 h 3023"/>
                <a:gd name="T70" fmla="*/ 1728 w 2160"/>
                <a:gd name="T71" fmla="*/ 1079 h 3023"/>
                <a:gd name="T72" fmla="*/ 1728 w 2160"/>
                <a:gd name="T73" fmla="*/ 1976 h 3023"/>
                <a:gd name="T74" fmla="*/ 1699 w 2160"/>
                <a:gd name="T75" fmla="*/ 2136 h 3023"/>
                <a:gd name="T76" fmla="*/ 1580 w 2160"/>
                <a:gd name="T77" fmla="*/ 2356 h 3023"/>
                <a:gd name="T78" fmla="*/ 1389 w 2160"/>
                <a:gd name="T79" fmla="*/ 2513 h 3023"/>
                <a:gd name="T80" fmla="*/ 1178 w 2160"/>
                <a:gd name="T81" fmla="*/ 2583 h 3023"/>
                <a:gd name="T82" fmla="*/ 1080 w 2160"/>
                <a:gd name="T83" fmla="*/ 2591 h 3023"/>
                <a:gd name="T84" fmla="*/ 982 w 2160"/>
                <a:gd name="T85" fmla="*/ 2583 h 3023"/>
                <a:gd name="T86" fmla="*/ 771 w 2160"/>
                <a:gd name="T87" fmla="*/ 2513 h 3023"/>
                <a:gd name="T88" fmla="*/ 580 w 2160"/>
                <a:gd name="T89" fmla="*/ 2356 h 3023"/>
                <a:gd name="T90" fmla="*/ 461 w 2160"/>
                <a:gd name="T91" fmla="*/ 2136 h 3023"/>
                <a:gd name="T92" fmla="*/ 433 w 2160"/>
                <a:gd name="T93" fmla="*/ 1976 h 3023"/>
                <a:gd name="T94" fmla="*/ 432 w 2160"/>
                <a:gd name="T95" fmla="*/ 1079 h 3023"/>
                <a:gd name="T96" fmla="*/ 450 w 2160"/>
                <a:gd name="T97" fmla="*/ 929 h 3023"/>
                <a:gd name="T98" fmla="*/ 525 w 2160"/>
                <a:gd name="T99" fmla="*/ 747 h 3023"/>
                <a:gd name="T100" fmla="*/ 649 w 2160"/>
                <a:gd name="T101" fmla="*/ 597 h 3023"/>
                <a:gd name="T102" fmla="*/ 816 w 2160"/>
                <a:gd name="T103" fmla="*/ 489 h 3023"/>
                <a:gd name="T104" fmla="*/ 864 w 2160"/>
                <a:gd name="T105" fmla="*/ 1079 h 3023"/>
                <a:gd name="T106" fmla="*/ 1296 w 2160"/>
                <a:gd name="T107" fmla="*/ 471 h 3023"/>
                <a:gd name="T108" fmla="*/ 1432 w 2160"/>
                <a:gd name="T109" fmla="*/ 537 h 3023"/>
                <a:gd name="T110" fmla="*/ 1579 w 2160"/>
                <a:gd name="T111" fmla="*/ 668 h 3023"/>
                <a:gd name="T112" fmla="*/ 1680 w 2160"/>
                <a:gd name="T113" fmla="*/ 835 h 3023"/>
                <a:gd name="T114" fmla="*/ 1726 w 2160"/>
                <a:gd name="T115" fmla="*/ 1027 h 3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60" h="3023">
                  <a:moveTo>
                    <a:pt x="0" y="1079"/>
                  </a:moveTo>
                  <a:lnTo>
                    <a:pt x="0" y="1943"/>
                  </a:lnTo>
                  <a:lnTo>
                    <a:pt x="2" y="1998"/>
                  </a:lnTo>
                  <a:lnTo>
                    <a:pt x="13" y="2107"/>
                  </a:lnTo>
                  <a:lnTo>
                    <a:pt x="34" y="2212"/>
                  </a:lnTo>
                  <a:lnTo>
                    <a:pt x="66" y="2314"/>
                  </a:lnTo>
                  <a:lnTo>
                    <a:pt x="107" y="2411"/>
                  </a:lnTo>
                  <a:lnTo>
                    <a:pt x="156" y="2502"/>
                  </a:lnTo>
                  <a:lnTo>
                    <a:pt x="215" y="2588"/>
                  </a:lnTo>
                  <a:lnTo>
                    <a:pt x="280" y="2669"/>
                  </a:lnTo>
                  <a:lnTo>
                    <a:pt x="354" y="2743"/>
                  </a:lnTo>
                  <a:lnTo>
                    <a:pt x="433" y="2808"/>
                  </a:lnTo>
                  <a:lnTo>
                    <a:pt x="520" y="2866"/>
                  </a:lnTo>
                  <a:lnTo>
                    <a:pt x="611" y="2916"/>
                  </a:lnTo>
                  <a:lnTo>
                    <a:pt x="708" y="2957"/>
                  </a:lnTo>
                  <a:lnTo>
                    <a:pt x="811" y="2989"/>
                  </a:lnTo>
                  <a:lnTo>
                    <a:pt x="916" y="3011"/>
                  </a:lnTo>
                  <a:lnTo>
                    <a:pt x="1024" y="3022"/>
                  </a:lnTo>
                  <a:lnTo>
                    <a:pt x="1080" y="3023"/>
                  </a:lnTo>
                  <a:lnTo>
                    <a:pt x="1136" y="3022"/>
                  </a:lnTo>
                  <a:lnTo>
                    <a:pt x="1244" y="3011"/>
                  </a:lnTo>
                  <a:lnTo>
                    <a:pt x="1350" y="2989"/>
                  </a:lnTo>
                  <a:lnTo>
                    <a:pt x="1452" y="2957"/>
                  </a:lnTo>
                  <a:lnTo>
                    <a:pt x="1549" y="2916"/>
                  </a:lnTo>
                  <a:lnTo>
                    <a:pt x="1640" y="2866"/>
                  </a:lnTo>
                  <a:lnTo>
                    <a:pt x="1726" y="2808"/>
                  </a:lnTo>
                  <a:lnTo>
                    <a:pt x="1806" y="2743"/>
                  </a:lnTo>
                  <a:lnTo>
                    <a:pt x="1879" y="2669"/>
                  </a:lnTo>
                  <a:lnTo>
                    <a:pt x="1945" y="2588"/>
                  </a:lnTo>
                  <a:lnTo>
                    <a:pt x="2004" y="2502"/>
                  </a:lnTo>
                  <a:lnTo>
                    <a:pt x="2053" y="2411"/>
                  </a:lnTo>
                  <a:lnTo>
                    <a:pt x="2094" y="2314"/>
                  </a:lnTo>
                  <a:lnTo>
                    <a:pt x="2125" y="2212"/>
                  </a:lnTo>
                  <a:lnTo>
                    <a:pt x="2147" y="2107"/>
                  </a:lnTo>
                  <a:lnTo>
                    <a:pt x="2158" y="1998"/>
                  </a:lnTo>
                  <a:lnTo>
                    <a:pt x="2160" y="1943"/>
                  </a:lnTo>
                  <a:lnTo>
                    <a:pt x="2160" y="1079"/>
                  </a:lnTo>
                  <a:lnTo>
                    <a:pt x="2158" y="1023"/>
                  </a:lnTo>
                  <a:lnTo>
                    <a:pt x="2147" y="914"/>
                  </a:lnTo>
                  <a:lnTo>
                    <a:pt x="2125" y="809"/>
                  </a:lnTo>
                  <a:lnTo>
                    <a:pt x="2094" y="708"/>
                  </a:lnTo>
                  <a:lnTo>
                    <a:pt x="2053" y="610"/>
                  </a:lnTo>
                  <a:lnTo>
                    <a:pt x="2004" y="519"/>
                  </a:lnTo>
                  <a:lnTo>
                    <a:pt x="1945" y="433"/>
                  </a:lnTo>
                  <a:lnTo>
                    <a:pt x="1879" y="352"/>
                  </a:lnTo>
                  <a:lnTo>
                    <a:pt x="1806" y="280"/>
                  </a:lnTo>
                  <a:lnTo>
                    <a:pt x="1726" y="214"/>
                  </a:lnTo>
                  <a:lnTo>
                    <a:pt x="1640" y="155"/>
                  </a:lnTo>
                  <a:lnTo>
                    <a:pt x="1549" y="106"/>
                  </a:lnTo>
                  <a:lnTo>
                    <a:pt x="1452" y="65"/>
                  </a:lnTo>
                  <a:lnTo>
                    <a:pt x="1350" y="32"/>
                  </a:lnTo>
                  <a:lnTo>
                    <a:pt x="1244" y="12"/>
                  </a:lnTo>
                  <a:lnTo>
                    <a:pt x="1136" y="1"/>
                  </a:lnTo>
                  <a:lnTo>
                    <a:pt x="1080" y="0"/>
                  </a:lnTo>
                  <a:lnTo>
                    <a:pt x="1024" y="1"/>
                  </a:lnTo>
                  <a:lnTo>
                    <a:pt x="916" y="12"/>
                  </a:lnTo>
                  <a:lnTo>
                    <a:pt x="811" y="32"/>
                  </a:lnTo>
                  <a:lnTo>
                    <a:pt x="708" y="65"/>
                  </a:lnTo>
                  <a:lnTo>
                    <a:pt x="611" y="106"/>
                  </a:lnTo>
                  <a:lnTo>
                    <a:pt x="520" y="155"/>
                  </a:lnTo>
                  <a:lnTo>
                    <a:pt x="433" y="214"/>
                  </a:lnTo>
                  <a:lnTo>
                    <a:pt x="354" y="280"/>
                  </a:lnTo>
                  <a:lnTo>
                    <a:pt x="280" y="352"/>
                  </a:lnTo>
                  <a:lnTo>
                    <a:pt x="215" y="433"/>
                  </a:lnTo>
                  <a:lnTo>
                    <a:pt x="156" y="519"/>
                  </a:lnTo>
                  <a:lnTo>
                    <a:pt x="107" y="610"/>
                  </a:lnTo>
                  <a:lnTo>
                    <a:pt x="66" y="708"/>
                  </a:lnTo>
                  <a:lnTo>
                    <a:pt x="34" y="809"/>
                  </a:lnTo>
                  <a:lnTo>
                    <a:pt x="13" y="914"/>
                  </a:lnTo>
                  <a:lnTo>
                    <a:pt x="2" y="1023"/>
                  </a:lnTo>
                  <a:lnTo>
                    <a:pt x="0" y="1079"/>
                  </a:lnTo>
                  <a:close/>
                  <a:moveTo>
                    <a:pt x="1728" y="1079"/>
                  </a:moveTo>
                  <a:lnTo>
                    <a:pt x="1728" y="1943"/>
                  </a:lnTo>
                  <a:lnTo>
                    <a:pt x="1728" y="1976"/>
                  </a:lnTo>
                  <a:lnTo>
                    <a:pt x="1721" y="2042"/>
                  </a:lnTo>
                  <a:lnTo>
                    <a:pt x="1699" y="2136"/>
                  </a:lnTo>
                  <a:lnTo>
                    <a:pt x="1651" y="2252"/>
                  </a:lnTo>
                  <a:lnTo>
                    <a:pt x="1580" y="2356"/>
                  </a:lnTo>
                  <a:lnTo>
                    <a:pt x="1493" y="2443"/>
                  </a:lnTo>
                  <a:lnTo>
                    <a:pt x="1389" y="2513"/>
                  </a:lnTo>
                  <a:lnTo>
                    <a:pt x="1273" y="2562"/>
                  </a:lnTo>
                  <a:lnTo>
                    <a:pt x="1178" y="2583"/>
                  </a:lnTo>
                  <a:lnTo>
                    <a:pt x="1114" y="2590"/>
                  </a:lnTo>
                  <a:lnTo>
                    <a:pt x="1080" y="2591"/>
                  </a:lnTo>
                  <a:lnTo>
                    <a:pt x="1047" y="2590"/>
                  </a:lnTo>
                  <a:lnTo>
                    <a:pt x="982" y="2583"/>
                  </a:lnTo>
                  <a:lnTo>
                    <a:pt x="887" y="2562"/>
                  </a:lnTo>
                  <a:lnTo>
                    <a:pt x="771" y="2513"/>
                  </a:lnTo>
                  <a:lnTo>
                    <a:pt x="667" y="2443"/>
                  </a:lnTo>
                  <a:lnTo>
                    <a:pt x="580" y="2356"/>
                  </a:lnTo>
                  <a:lnTo>
                    <a:pt x="510" y="2252"/>
                  </a:lnTo>
                  <a:lnTo>
                    <a:pt x="461" y="2136"/>
                  </a:lnTo>
                  <a:lnTo>
                    <a:pt x="439" y="2042"/>
                  </a:lnTo>
                  <a:lnTo>
                    <a:pt x="433" y="1976"/>
                  </a:lnTo>
                  <a:lnTo>
                    <a:pt x="432" y="1943"/>
                  </a:lnTo>
                  <a:lnTo>
                    <a:pt x="432" y="1079"/>
                  </a:lnTo>
                  <a:lnTo>
                    <a:pt x="433" y="1027"/>
                  </a:lnTo>
                  <a:lnTo>
                    <a:pt x="450" y="929"/>
                  </a:lnTo>
                  <a:lnTo>
                    <a:pt x="480" y="835"/>
                  </a:lnTo>
                  <a:lnTo>
                    <a:pt x="525" y="747"/>
                  </a:lnTo>
                  <a:lnTo>
                    <a:pt x="581" y="668"/>
                  </a:lnTo>
                  <a:lnTo>
                    <a:pt x="649" y="597"/>
                  </a:lnTo>
                  <a:lnTo>
                    <a:pt x="729" y="537"/>
                  </a:lnTo>
                  <a:lnTo>
                    <a:pt x="816" y="489"/>
                  </a:lnTo>
                  <a:lnTo>
                    <a:pt x="864" y="471"/>
                  </a:lnTo>
                  <a:lnTo>
                    <a:pt x="864" y="1079"/>
                  </a:lnTo>
                  <a:lnTo>
                    <a:pt x="1296" y="1079"/>
                  </a:lnTo>
                  <a:lnTo>
                    <a:pt x="1296" y="471"/>
                  </a:lnTo>
                  <a:lnTo>
                    <a:pt x="1344" y="489"/>
                  </a:lnTo>
                  <a:lnTo>
                    <a:pt x="1432" y="537"/>
                  </a:lnTo>
                  <a:lnTo>
                    <a:pt x="1510" y="597"/>
                  </a:lnTo>
                  <a:lnTo>
                    <a:pt x="1579" y="668"/>
                  </a:lnTo>
                  <a:lnTo>
                    <a:pt x="1636" y="747"/>
                  </a:lnTo>
                  <a:lnTo>
                    <a:pt x="1680" y="835"/>
                  </a:lnTo>
                  <a:lnTo>
                    <a:pt x="1710" y="929"/>
                  </a:lnTo>
                  <a:lnTo>
                    <a:pt x="1726" y="1027"/>
                  </a:lnTo>
                  <a:lnTo>
                    <a:pt x="1728" y="10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55"/>
            <p:cNvSpPr>
              <a:spLocks/>
            </p:cNvSpPr>
            <p:nvPr/>
          </p:nvSpPr>
          <p:spPr bwMode="auto">
            <a:xfrm>
              <a:off x="3427" y="741"/>
              <a:ext cx="822" cy="821"/>
            </a:xfrm>
            <a:custGeom>
              <a:avLst/>
              <a:gdLst>
                <a:gd name="T0" fmla="*/ 2464 w 2464"/>
                <a:gd name="T1" fmla="*/ 305 h 2465"/>
                <a:gd name="T2" fmla="*/ 305 w 2464"/>
                <a:gd name="T3" fmla="*/ 2465 h 2465"/>
                <a:gd name="T4" fmla="*/ 0 w 2464"/>
                <a:gd name="T5" fmla="*/ 2160 h 2465"/>
                <a:gd name="T6" fmla="*/ 2159 w 2464"/>
                <a:gd name="T7" fmla="*/ 0 h 2465"/>
                <a:gd name="T8" fmla="*/ 2464 w 2464"/>
                <a:gd name="T9" fmla="*/ 305 h 2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4" h="2465">
                  <a:moveTo>
                    <a:pt x="2464" y="305"/>
                  </a:moveTo>
                  <a:lnTo>
                    <a:pt x="305" y="2465"/>
                  </a:lnTo>
                  <a:lnTo>
                    <a:pt x="0" y="2160"/>
                  </a:lnTo>
                  <a:lnTo>
                    <a:pt x="2159" y="0"/>
                  </a:lnTo>
                  <a:lnTo>
                    <a:pt x="2464" y="3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56"/>
            <p:cNvSpPr>
              <a:spLocks/>
            </p:cNvSpPr>
            <p:nvPr/>
          </p:nvSpPr>
          <p:spPr bwMode="auto">
            <a:xfrm>
              <a:off x="3355" y="669"/>
              <a:ext cx="534" cy="533"/>
            </a:xfrm>
            <a:custGeom>
              <a:avLst/>
              <a:gdLst>
                <a:gd name="T0" fmla="*/ 1600 w 1600"/>
                <a:gd name="T1" fmla="*/ 305 h 1601"/>
                <a:gd name="T2" fmla="*/ 305 w 1600"/>
                <a:gd name="T3" fmla="*/ 1601 h 1601"/>
                <a:gd name="T4" fmla="*/ 0 w 1600"/>
                <a:gd name="T5" fmla="*/ 1296 h 1601"/>
                <a:gd name="T6" fmla="*/ 1295 w 1600"/>
                <a:gd name="T7" fmla="*/ 0 h 1601"/>
                <a:gd name="T8" fmla="*/ 1600 w 1600"/>
                <a:gd name="T9" fmla="*/ 30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0" h="1601">
                  <a:moveTo>
                    <a:pt x="1600" y="305"/>
                  </a:moveTo>
                  <a:lnTo>
                    <a:pt x="305" y="1601"/>
                  </a:lnTo>
                  <a:lnTo>
                    <a:pt x="0" y="1296"/>
                  </a:lnTo>
                  <a:lnTo>
                    <a:pt x="1295" y="0"/>
                  </a:lnTo>
                  <a:lnTo>
                    <a:pt x="1600" y="3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57"/>
            <p:cNvSpPr>
              <a:spLocks/>
            </p:cNvSpPr>
            <p:nvPr/>
          </p:nvSpPr>
          <p:spPr bwMode="auto">
            <a:xfrm>
              <a:off x="3787" y="1101"/>
              <a:ext cx="534" cy="533"/>
            </a:xfrm>
            <a:custGeom>
              <a:avLst/>
              <a:gdLst>
                <a:gd name="T0" fmla="*/ 1601 w 1601"/>
                <a:gd name="T1" fmla="*/ 305 h 1601"/>
                <a:gd name="T2" fmla="*/ 305 w 1601"/>
                <a:gd name="T3" fmla="*/ 1601 h 1601"/>
                <a:gd name="T4" fmla="*/ 0 w 1601"/>
                <a:gd name="T5" fmla="*/ 1296 h 1601"/>
                <a:gd name="T6" fmla="*/ 1296 w 1601"/>
                <a:gd name="T7" fmla="*/ 0 h 1601"/>
                <a:gd name="T8" fmla="*/ 1601 w 1601"/>
                <a:gd name="T9" fmla="*/ 30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1" h="1601">
                  <a:moveTo>
                    <a:pt x="1601" y="305"/>
                  </a:moveTo>
                  <a:lnTo>
                    <a:pt x="305" y="1601"/>
                  </a:lnTo>
                  <a:lnTo>
                    <a:pt x="0" y="1296"/>
                  </a:lnTo>
                  <a:lnTo>
                    <a:pt x="1296" y="0"/>
                  </a:lnTo>
                  <a:lnTo>
                    <a:pt x="1601" y="3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Group 60"/>
          <p:cNvGrpSpPr>
            <a:grpSpLocks noChangeAspect="1"/>
          </p:cNvGrpSpPr>
          <p:nvPr/>
        </p:nvGrpSpPr>
        <p:grpSpPr bwMode="auto">
          <a:xfrm>
            <a:off x="5780295" y="2009422"/>
            <a:ext cx="364828" cy="364743"/>
            <a:chOff x="1680" y="2"/>
            <a:chExt cx="4319" cy="431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7" name="Freeform 61"/>
            <p:cNvSpPr>
              <a:spLocks/>
            </p:cNvSpPr>
            <p:nvPr/>
          </p:nvSpPr>
          <p:spPr bwMode="auto">
            <a:xfrm>
              <a:off x="1680" y="2"/>
              <a:ext cx="3311" cy="3023"/>
            </a:xfrm>
            <a:custGeom>
              <a:avLst/>
              <a:gdLst>
                <a:gd name="T0" fmla="*/ 2375 w 9933"/>
                <a:gd name="T1" fmla="*/ 8853 h 9069"/>
                <a:gd name="T2" fmla="*/ 2401 w 9933"/>
                <a:gd name="T3" fmla="*/ 8955 h 9069"/>
                <a:gd name="T4" fmla="*/ 2488 w 9933"/>
                <a:gd name="T5" fmla="*/ 9043 h 9069"/>
                <a:gd name="T6" fmla="*/ 2591 w 9933"/>
                <a:gd name="T7" fmla="*/ 9069 h 9069"/>
                <a:gd name="T8" fmla="*/ 2693 w 9933"/>
                <a:gd name="T9" fmla="*/ 9043 h 9069"/>
                <a:gd name="T10" fmla="*/ 4408 w 9933"/>
                <a:gd name="T11" fmla="*/ 7341 h 9069"/>
                <a:gd name="T12" fmla="*/ 4319 w 9933"/>
                <a:gd name="T13" fmla="*/ 6909 h 9069"/>
                <a:gd name="T14" fmla="*/ 4217 w 9933"/>
                <a:gd name="T15" fmla="*/ 6934 h 9069"/>
                <a:gd name="T16" fmla="*/ 2807 w 9933"/>
                <a:gd name="T17" fmla="*/ 8330 h 9069"/>
                <a:gd name="T18" fmla="*/ 2798 w 9933"/>
                <a:gd name="T19" fmla="*/ 7061 h 9069"/>
                <a:gd name="T20" fmla="*/ 2728 w 9933"/>
                <a:gd name="T21" fmla="*/ 6958 h 9069"/>
                <a:gd name="T22" fmla="*/ 2613 w 9933"/>
                <a:gd name="T23" fmla="*/ 6910 h 9069"/>
                <a:gd name="T24" fmla="*/ 1456 w 9933"/>
                <a:gd name="T25" fmla="*/ 6908 h 9069"/>
                <a:gd name="T26" fmla="*/ 1140 w 9933"/>
                <a:gd name="T27" fmla="*/ 6843 h 9069"/>
                <a:gd name="T28" fmla="*/ 865 w 9933"/>
                <a:gd name="T29" fmla="*/ 6694 h 9069"/>
                <a:gd name="T30" fmla="*/ 646 w 9933"/>
                <a:gd name="T31" fmla="*/ 6476 h 9069"/>
                <a:gd name="T32" fmla="*/ 498 w 9933"/>
                <a:gd name="T33" fmla="*/ 6201 h 9069"/>
                <a:gd name="T34" fmla="*/ 433 w 9933"/>
                <a:gd name="T35" fmla="*/ 5885 h 9069"/>
                <a:gd name="T36" fmla="*/ 433 w 9933"/>
                <a:gd name="T37" fmla="*/ 1455 h 9069"/>
                <a:gd name="T38" fmla="*/ 498 w 9933"/>
                <a:gd name="T39" fmla="*/ 1140 h 9069"/>
                <a:gd name="T40" fmla="*/ 646 w 9933"/>
                <a:gd name="T41" fmla="*/ 865 h 9069"/>
                <a:gd name="T42" fmla="*/ 865 w 9933"/>
                <a:gd name="T43" fmla="*/ 646 h 9069"/>
                <a:gd name="T44" fmla="*/ 1140 w 9933"/>
                <a:gd name="T45" fmla="*/ 497 h 9069"/>
                <a:gd name="T46" fmla="*/ 1456 w 9933"/>
                <a:gd name="T47" fmla="*/ 432 h 9069"/>
                <a:gd name="T48" fmla="*/ 8477 w 9933"/>
                <a:gd name="T49" fmla="*/ 432 h 9069"/>
                <a:gd name="T50" fmla="*/ 8793 w 9933"/>
                <a:gd name="T51" fmla="*/ 497 h 9069"/>
                <a:gd name="T52" fmla="*/ 9067 w 9933"/>
                <a:gd name="T53" fmla="*/ 646 h 9069"/>
                <a:gd name="T54" fmla="*/ 9286 w 9933"/>
                <a:gd name="T55" fmla="*/ 865 h 9069"/>
                <a:gd name="T56" fmla="*/ 9435 w 9933"/>
                <a:gd name="T57" fmla="*/ 1140 h 9069"/>
                <a:gd name="T58" fmla="*/ 9499 w 9933"/>
                <a:gd name="T59" fmla="*/ 1455 h 9069"/>
                <a:gd name="T60" fmla="*/ 9933 w 9933"/>
                <a:gd name="T61" fmla="*/ 4749 h 9069"/>
                <a:gd name="T62" fmla="*/ 9915 w 9933"/>
                <a:gd name="T63" fmla="*/ 1281 h 9069"/>
                <a:gd name="T64" fmla="*/ 9784 w 9933"/>
                <a:gd name="T65" fmla="*/ 855 h 9069"/>
                <a:gd name="T66" fmla="*/ 9540 w 9933"/>
                <a:gd name="T67" fmla="*/ 495 h 9069"/>
                <a:gd name="T68" fmla="*/ 9204 w 9933"/>
                <a:gd name="T69" fmla="*/ 219 h 9069"/>
                <a:gd name="T70" fmla="*/ 8798 w 9933"/>
                <a:gd name="T71" fmla="*/ 46 h 9069"/>
                <a:gd name="T72" fmla="*/ 8421 w 9933"/>
                <a:gd name="T73" fmla="*/ 0 h 9069"/>
                <a:gd name="T74" fmla="*/ 1281 w 9933"/>
                <a:gd name="T75" fmla="*/ 16 h 9069"/>
                <a:gd name="T76" fmla="*/ 856 w 9933"/>
                <a:gd name="T77" fmla="*/ 149 h 9069"/>
                <a:gd name="T78" fmla="*/ 495 w 9933"/>
                <a:gd name="T79" fmla="*/ 392 h 9069"/>
                <a:gd name="T80" fmla="*/ 219 w 9933"/>
                <a:gd name="T81" fmla="*/ 727 h 9069"/>
                <a:gd name="T82" fmla="*/ 48 w 9933"/>
                <a:gd name="T83" fmla="*/ 1133 h 9069"/>
                <a:gd name="T84" fmla="*/ 0 w 9933"/>
                <a:gd name="T85" fmla="*/ 1512 h 9069"/>
                <a:gd name="T86" fmla="*/ 16 w 9933"/>
                <a:gd name="T87" fmla="*/ 6060 h 9069"/>
                <a:gd name="T88" fmla="*/ 149 w 9933"/>
                <a:gd name="T89" fmla="*/ 6485 h 9069"/>
                <a:gd name="T90" fmla="*/ 392 w 9933"/>
                <a:gd name="T91" fmla="*/ 6846 h 9069"/>
                <a:gd name="T92" fmla="*/ 727 w 9933"/>
                <a:gd name="T93" fmla="*/ 7122 h 9069"/>
                <a:gd name="T94" fmla="*/ 1133 w 9933"/>
                <a:gd name="T95" fmla="*/ 7293 h 9069"/>
                <a:gd name="T96" fmla="*/ 1512 w 9933"/>
                <a:gd name="T97" fmla="*/ 7341 h 9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933" h="9069">
                  <a:moveTo>
                    <a:pt x="1512" y="7341"/>
                  </a:moveTo>
                  <a:lnTo>
                    <a:pt x="2375" y="7341"/>
                  </a:lnTo>
                  <a:lnTo>
                    <a:pt x="2375" y="8853"/>
                  </a:lnTo>
                  <a:lnTo>
                    <a:pt x="2375" y="8874"/>
                  </a:lnTo>
                  <a:lnTo>
                    <a:pt x="2385" y="8917"/>
                  </a:lnTo>
                  <a:lnTo>
                    <a:pt x="2401" y="8955"/>
                  </a:lnTo>
                  <a:lnTo>
                    <a:pt x="2425" y="8989"/>
                  </a:lnTo>
                  <a:lnTo>
                    <a:pt x="2453" y="9019"/>
                  </a:lnTo>
                  <a:lnTo>
                    <a:pt x="2488" y="9043"/>
                  </a:lnTo>
                  <a:lnTo>
                    <a:pt x="2527" y="9059"/>
                  </a:lnTo>
                  <a:lnTo>
                    <a:pt x="2568" y="9067"/>
                  </a:lnTo>
                  <a:lnTo>
                    <a:pt x="2591" y="9069"/>
                  </a:lnTo>
                  <a:lnTo>
                    <a:pt x="2612" y="9067"/>
                  </a:lnTo>
                  <a:lnTo>
                    <a:pt x="2654" y="9059"/>
                  </a:lnTo>
                  <a:lnTo>
                    <a:pt x="2693" y="9043"/>
                  </a:lnTo>
                  <a:lnTo>
                    <a:pt x="2728" y="9019"/>
                  </a:lnTo>
                  <a:lnTo>
                    <a:pt x="2743" y="9004"/>
                  </a:lnTo>
                  <a:lnTo>
                    <a:pt x="4408" y="7341"/>
                  </a:lnTo>
                  <a:lnTo>
                    <a:pt x="4750" y="7341"/>
                  </a:lnTo>
                  <a:lnTo>
                    <a:pt x="4750" y="6909"/>
                  </a:lnTo>
                  <a:lnTo>
                    <a:pt x="4319" y="6909"/>
                  </a:lnTo>
                  <a:lnTo>
                    <a:pt x="4297" y="6910"/>
                  </a:lnTo>
                  <a:lnTo>
                    <a:pt x="4256" y="6919"/>
                  </a:lnTo>
                  <a:lnTo>
                    <a:pt x="4217" y="6934"/>
                  </a:lnTo>
                  <a:lnTo>
                    <a:pt x="4181" y="6958"/>
                  </a:lnTo>
                  <a:lnTo>
                    <a:pt x="4166" y="6972"/>
                  </a:lnTo>
                  <a:lnTo>
                    <a:pt x="2807" y="8330"/>
                  </a:lnTo>
                  <a:lnTo>
                    <a:pt x="2807" y="7125"/>
                  </a:lnTo>
                  <a:lnTo>
                    <a:pt x="2806" y="7103"/>
                  </a:lnTo>
                  <a:lnTo>
                    <a:pt x="2798" y="7061"/>
                  </a:lnTo>
                  <a:lnTo>
                    <a:pt x="2781" y="7022"/>
                  </a:lnTo>
                  <a:lnTo>
                    <a:pt x="2758" y="6987"/>
                  </a:lnTo>
                  <a:lnTo>
                    <a:pt x="2728" y="6958"/>
                  </a:lnTo>
                  <a:lnTo>
                    <a:pt x="2694" y="6935"/>
                  </a:lnTo>
                  <a:lnTo>
                    <a:pt x="2656" y="6919"/>
                  </a:lnTo>
                  <a:lnTo>
                    <a:pt x="2613" y="6910"/>
                  </a:lnTo>
                  <a:lnTo>
                    <a:pt x="2591" y="6909"/>
                  </a:lnTo>
                  <a:lnTo>
                    <a:pt x="1512" y="6909"/>
                  </a:lnTo>
                  <a:lnTo>
                    <a:pt x="1456" y="6908"/>
                  </a:lnTo>
                  <a:lnTo>
                    <a:pt x="1346" y="6897"/>
                  </a:lnTo>
                  <a:lnTo>
                    <a:pt x="1241" y="6875"/>
                  </a:lnTo>
                  <a:lnTo>
                    <a:pt x="1140" y="6843"/>
                  </a:lnTo>
                  <a:lnTo>
                    <a:pt x="1043" y="6802"/>
                  </a:lnTo>
                  <a:lnTo>
                    <a:pt x="951" y="6753"/>
                  </a:lnTo>
                  <a:lnTo>
                    <a:pt x="865" y="6694"/>
                  </a:lnTo>
                  <a:lnTo>
                    <a:pt x="786" y="6629"/>
                  </a:lnTo>
                  <a:lnTo>
                    <a:pt x="712" y="6555"/>
                  </a:lnTo>
                  <a:lnTo>
                    <a:pt x="646" y="6476"/>
                  </a:lnTo>
                  <a:lnTo>
                    <a:pt x="588" y="6390"/>
                  </a:lnTo>
                  <a:lnTo>
                    <a:pt x="539" y="6298"/>
                  </a:lnTo>
                  <a:lnTo>
                    <a:pt x="498" y="6201"/>
                  </a:lnTo>
                  <a:lnTo>
                    <a:pt x="466" y="6100"/>
                  </a:lnTo>
                  <a:lnTo>
                    <a:pt x="444" y="5993"/>
                  </a:lnTo>
                  <a:lnTo>
                    <a:pt x="433" y="5885"/>
                  </a:lnTo>
                  <a:lnTo>
                    <a:pt x="432" y="5829"/>
                  </a:lnTo>
                  <a:lnTo>
                    <a:pt x="432" y="1512"/>
                  </a:lnTo>
                  <a:lnTo>
                    <a:pt x="433" y="1455"/>
                  </a:lnTo>
                  <a:lnTo>
                    <a:pt x="444" y="1346"/>
                  </a:lnTo>
                  <a:lnTo>
                    <a:pt x="466" y="1241"/>
                  </a:lnTo>
                  <a:lnTo>
                    <a:pt x="498" y="1140"/>
                  </a:lnTo>
                  <a:lnTo>
                    <a:pt x="539" y="1043"/>
                  </a:lnTo>
                  <a:lnTo>
                    <a:pt x="588" y="951"/>
                  </a:lnTo>
                  <a:lnTo>
                    <a:pt x="646" y="865"/>
                  </a:lnTo>
                  <a:lnTo>
                    <a:pt x="712" y="786"/>
                  </a:lnTo>
                  <a:lnTo>
                    <a:pt x="786" y="712"/>
                  </a:lnTo>
                  <a:lnTo>
                    <a:pt x="865" y="646"/>
                  </a:lnTo>
                  <a:lnTo>
                    <a:pt x="951" y="588"/>
                  </a:lnTo>
                  <a:lnTo>
                    <a:pt x="1043" y="538"/>
                  </a:lnTo>
                  <a:lnTo>
                    <a:pt x="1140" y="497"/>
                  </a:lnTo>
                  <a:lnTo>
                    <a:pt x="1241" y="465"/>
                  </a:lnTo>
                  <a:lnTo>
                    <a:pt x="1346" y="444"/>
                  </a:lnTo>
                  <a:lnTo>
                    <a:pt x="1456" y="432"/>
                  </a:lnTo>
                  <a:lnTo>
                    <a:pt x="1512" y="432"/>
                  </a:lnTo>
                  <a:lnTo>
                    <a:pt x="8421" y="432"/>
                  </a:lnTo>
                  <a:lnTo>
                    <a:pt x="8477" y="432"/>
                  </a:lnTo>
                  <a:lnTo>
                    <a:pt x="8585" y="444"/>
                  </a:lnTo>
                  <a:lnTo>
                    <a:pt x="8690" y="465"/>
                  </a:lnTo>
                  <a:lnTo>
                    <a:pt x="8793" y="497"/>
                  </a:lnTo>
                  <a:lnTo>
                    <a:pt x="8888" y="538"/>
                  </a:lnTo>
                  <a:lnTo>
                    <a:pt x="8981" y="588"/>
                  </a:lnTo>
                  <a:lnTo>
                    <a:pt x="9067" y="646"/>
                  </a:lnTo>
                  <a:lnTo>
                    <a:pt x="9147" y="712"/>
                  </a:lnTo>
                  <a:lnTo>
                    <a:pt x="9220" y="786"/>
                  </a:lnTo>
                  <a:lnTo>
                    <a:pt x="9286" y="865"/>
                  </a:lnTo>
                  <a:lnTo>
                    <a:pt x="9345" y="951"/>
                  </a:lnTo>
                  <a:lnTo>
                    <a:pt x="9394" y="1043"/>
                  </a:lnTo>
                  <a:lnTo>
                    <a:pt x="9435" y="1140"/>
                  </a:lnTo>
                  <a:lnTo>
                    <a:pt x="9466" y="1241"/>
                  </a:lnTo>
                  <a:lnTo>
                    <a:pt x="9488" y="1346"/>
                  </a:lnTo>
                  <a:lnTo>
                    <a:pt x="9499" y="1455"/>
                  </a:lnTo>
                  <a:lnTo>
                    <a:pt x="9501" y="1512"/>
                  </a:lnTo>
                  <a:lnTo>
                    <a:pt x="9501" y="4749"/>
                  </a:lnTo>
                  <a:lnTo>
                    <a:pt x="9933" y="4749"/>
                  </a:lnTo>
                  <a:lnTo>
                    <a:pt x="9933" y="1512"/>
                  </a:lnTo>
                  <a:lnTo>
                    <a:pt x="9931" y="1434"/>
                  </a:lnTo>
                  <a:lnTo>
                    <a:pt x="9915" y="1281"/>
                  </a:lnTo>
                  <a:lnTo>
                    <a:pt x="9885" y="1133"/>
                  </a:lnTo>
                  <a:lnTo>
                    <a:pt x="9841" y="991"/>
                  </a:lnTo>
                  <a:lnTo>
                    <a:pt x="9784" y="855"/>
                  </a:lnTo>
                  <a:lnTo>
                    <a:pt x="9714" y="727"/>
                  </a:lnTo>
                  <a:lnTo>
                    <a:pt x="9632" y="607"/>
                  </a:lnTo>
                  <a:lnTo>
                    <a:pt x="9540" y="495"/>
                  </a:lnTo>
                  <a:lnTo>
                    <a:pt x="9438" y="392"/>
                  </a:lnTo>
                  <a:lnTo>
                    <a:pt x="9326" y="301"/>
                  </a:lnTo>
                  <a:lnTo>
                    <a:pt x="9204" y="219"/>
                  </a:lnTo>
                  <a:lnTo>
                    <a:pt x="9076" y="149"/>
                  </a:lnTo>
                  <a:lnTo>
                    <a:pt x="8940" y="91"/>
                  </a:lnTo>
                  <a:lnTo>
                    <a:pt x="8798" y="46"/>
                  </a:lnTo>
                  <a:lnTo>
                    <a:pt x="8650" y="16"/>
                  </a:lnTo>
                  <a:lnTo>
                    <a:pt x="8499" y="1"/>
                  </a:lnTo>
                  <a:lnTo>
                    <a:pt x="8421" y="0"/>
                  </a:lnTo>
                  <a:lnTo>
                    <a:pt x="1512" y="0"/>
                  </a:lnTo>
                  <a:lnTo>
                    <a:pt x="1434" y="1"/>
                  </a:lnTo>
                  <a:lnTo>
                    <a:pt x="1281" y="16"/>
                  </a:lnTo>
                  <a:lnTo>
                    <a:pt x="1133" y="46"/>
                  </a:lnTo>
                  <a:lnTo>
                    <a:pt x="992" y="91"/>
                  </a:lnTo>
                  <a:lnTo>
                    <a:pt x="856" y="149"/>
                  </a:lnTo>
                  <a:lnTo>
                    <a:pt x="727" y="219"/>
                  </a:lnTo>
                  <a:lnTo>
                    <a:pt x="607" y="301"/>
                  </a:lnTo>
                  <a:lnTo>
                    <a:pt x="495" y="392"/>
                  </a:lnTo>
                  <a:lnTo>
                    <a:pt x="392" y="495"/>
                  </a:lnTo>
                  <a:lnTo>
                    <a:pt x="301" y="607"/>
                  </a:lnTo>
                  <a:lnTo>
                    <a:pt x="219" y="727"/>
                  </a:lnTo>
                  <a:lnTo>
                    <a:pt x="149" y="855"/>
                  </a:lnTo>
                  <a:lnTo>
                    <a:pt x="92" y="991"/>
                  </a:lnTo>
                  <a:lnTo>
                    <a:pt x="48" y="1133"/>
                  </a:lnTo>
                  <a:lnTo>
                    <a:pt x="16" y="1281"/>
                  </a:lnTo>
                  <a:lnTo>
                    <a:pt x="1" y="1434"/>
                  </a:lnTo>
                  <a:lnTo>
                    <a:pt x="0" y="1512"/>
                  </a:lnTo>
                  <a:lnTo>
                    <a:pt x="0" y="5829"/>
                  </a:lnTo>
                  <a:lnTo>
                    <a:pt x="1" y="5907"/>
                  </a:lnTo>
                  <a:lnTo>
                    <a:pt x="16" y="6060"/>
                  </a:lnTo>
                  <a:lnTo>
                    <a:pt x="48" y="6208"/>
                  </a:lnTo>
                  <a:lnTo>
                    <a:pt x="92" y="6349"/>
                  </a:lnTo>
                  <a:lnTo>
                    <a:pt x="149" y="6485"/>
                  </a:lnTo>
                  <a:lnTo>
                    <a:pt x="219" y="6612"/>
                  </a:lnTo>
                  <a:lnTo>
                    <a:pt x="301" y="6734"/>
                  </a:lnTo>
                  <a:lnTo>
                    <a:pt x="392" y="6846"/>
                  </a:lnTo>
                  <a:lnTo>
                    <a:pt x="495" y="6949"/>
                  </a:lnTo>
                  <a:lnTo>
                    <a:pt x="607" y="7040"/>
                  </a:lnTo>
                  <a:lnTo>
                    <a:pt x="727" y="7122"/>
                  </a:lnTo>
                  <a:lnTo>
                    <a:pt x="856" y="7192"/>
                  </a:lnTo>
                  <a:lnTo>
                    <a:pt x="992" y="7249"/>
                  </a:lnTo>
                  <a:lnTo>
                    <a:pt x="1133" y="7293"/>
                  </a:lnTo>
                  <a:lnTo>
                    <a:pt x="1281" y="7323"/>
                  </a:lnTo>
                  <a:lnTo>
                    <a:pt x="1434" y="7340"/>
                  </a:lnTo>
                  <a:lnTo>
                    <a:pt x="1512" y="73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62"/>
            <p:cNvSpPr>
              <a:spLocks noEditPoints="1"/>
            </p:cNvSpPr>
            <p:nvPr/>
          </p:nvSpPr>
          <p:spPr bwMode="auto">
            <a:xfrm>
              <a:off x="3407" y="1729"/>
              <a:ext cx="2592" cy="2591"/>
            </a:xfrm>
            <a:custGeom>
              <a:avLst/>
              <a:gdLst>
                <a:gd name="T0" fmla="*/ 1433 w 7774"/>
                <a:gd name="T1" fmla="*/ 2 h 7773"/>
                <a:gd name="T2" fmla="*/ 992 w 7774"/>
                <a:gd name="T3" fmla="*/ 92 h 7773"/>
                <a:gd name="T4" fmla="*/ 608 w 7774"/>
                <a:gd name="T5" fmla="*/ 301 h 7773"/>
                <a:gd name="T6" fmla="*/ 300 w 7774"/>
                <a:gd name="T7" fmla="*/ 607 h 7773"/>
                <a:gd name="T8" fmla="*/ 91 w 7774"/>
                <a:gd name="T9" fmla="*/ 993 h 7773"/>
                <a:gd name="T10" fmla="*/ 1 w 7774"/>
                <a:gd name="T11" fmla="*/ 1434 h 7773"/>
                <a:gd name="T12" fmla="*/ 1 w 7774"/>
                <a:gd name="T13" fmla="*/ 4613 h 7773"/>
                <a:gd name="T14" fmla="*/ 91 w 7774"/>
                <a:gd name="T15" fmla="*/ 5055 h 7773"/>
                <a:gd name="T16" fmla="*/ 300 w 7774"/>
                <a:gd name="T17" fmla="*/ 5439 h 7773"/>
                <a:gd name="T18" fmla="*/ 608 w 7774"/>
                <a:gd name="T19" fmla="*/ 5746 h 7773"/>
                <a:gd name="T20" fmla="*/ 992 w 7774"/>
                <a:gd name="T21" fmla="*/ 5956 h 7773"/>
                <a:gd name="T22" fmla="*/ 1433 w 7774"/>
                <a:gd name="T23" fmla="*/ 6044 h 7773"/>
                <a:gd name="T24" fmla="*/ 5461 w 7774"/>
                <a:gd name="T25" fmla="*/ 7710 h 7773"/>
                <a:gd name="T26" fmla="*/ 5553 w 7774"/>
                <a:gd name="T27" fmla="*/ 7765 h 7773"/>
                <a:gd name="T28" fmla="*/ 5676 w 7774"/>
                <a:gd name="T29" fmla="*/ 7765 h 7773"/>
                <a:gd name="T30" fmla="*/ 5767 w 7774"/>
                <a:gd name="T31" fmla="*/ 7710 h 7773"/>
                <a:gd name="T32" fmla="*/ 5821 w 7774"/>
                <a:gd name="T33" fmla="*/ 7620 h 7773"/>
                <a:gd name="T34" fmla="*/ 5830 w 7774"/>
                <a:gd name="T35" fmla="*/ 6047 h 7773"/>
                <a:gd name="T36" fmla="*/ 6492 w 7774"/>
                <a:gd name="T37" fmla="*/ 6029 h 7773"/>
                <a:gd name="T38" fmla="*/ 6917 w 7774"/>
                <a:gd name="T39" fmla="*/ 5898 h 7773"/>
                <a:gd name="T40" fmla="*/ 7278 w 7774"/>
                <a:gd name="T41" fmla="*/ 5653 h 7773"/>
                <a:gd name="T42" fmla="*/ 7554 w 7774"/>
                <a:gd name="T43" fmla="*/ 5319 h 7773"/>
                <a:gd name="T44" fmla="*/ 7726 w 7774"/>
                <a:gd name="T45" fmla="*/ 4913 h 7773"/>
                <a:gd name="T46" fmla="*/ 7774 w 7774"/>
                <a:gd name="T47" fmla="*/ 4535 h 7773"/>
                <a:gd name="T48" fmla="*/ 7756 w 7774"/>
                <a:gd name="T49" fmla="*/ 1282 h 7773"/>
                <a:gd name="T50" fmla="*/ 7625 w 7774"/>
                <a:gd name="T51" fmla="*/ 857 h 7773"/>
                <a:gd name="T52" fmla="*/ 7380 w 7774"/>
                <a:gd name="T53" fmla="*/ 497 h 7773"/>
                <a:gd name="T54" fmla="*/ 7045 w 7774"/>
                <a:gd name="T55" fmla="*/ 219 h 7773"/>
                <a:gd name="T56" fmla="*/ 6639 w 7774"/>
                <a:gd name="T57" fmla="*/ 48 h 7773"/>
                <a:gd name="T58" fmla="*/ 6262 w 7774"/>
                <a:gd name="T59" fmla="*/ 0 h 7773"/>
                <a:gd name="T60" fmla="*/ 7330 w 7774"/>
                <a:gd name="T61" fmla="*/ 4699 h 7773"/>
                <a:gd name="T62" fmla="*/ 7235 w 7774"/>
                <a:gd name="T63" fmla="*/ 5003 h 7773"/>
                <a:gd name="T64" fmla="*/ 7060 w 7774"/>
                <a:gd name="T65" fmla="*/ 5261 h 7773"/>
                <a:gd name="T66" fmla="*/ 6821 w 7774"/>
                <a:gd name="T67" fmla="*/ 5458 h 7773"/>
                <a:gd name="T68" fmla="*/ 6531 w 7774"/>
                <a:gd name="T69" fmla="*/ 5581 h 7773"/>
                <a:gd name="T70" fmla="*/ 6262 w 7774"/>
                <a:gd name="T71" fmla="*/ 5615 h 7773"/>
                <a:gd name="T72" fmla="*/ 5550 w 7774"/>
                <a:gd name="T73" fmla="*/ 5623 h 7773"/>
                <a:gd name="T74" fmla="*/ 5448 w 7774"/>
                <a:gd name="T75" fmla="*/ 5693 h 7773"/>
                <a:gd name="T76" fmla="*/ 5398 w 7774"/>
                <a:gd name="T77" fmla="*/ 5808 h 7773"/>
                <a:gd name="T78" fmla="*/ 4040 w 7774"/>
                <a:gd name="T79" fmla="*/ 5678 h 7773"/>
                <a:gd name="T80" fmla="*/ 3950 w 7774"/>
                <a:gd name="T81" fmla="*/ 5623 h 7773"/>
                <a:gd name="T82" fmla="*/ 1511 w 7774"/>
                <a:gd name="T83" fmla="*/ 5615 h 7773"/>
                <a:gd name="T84" fmla="*/ 1242 w 7774"/>
                <a:gd name="T85" fmla="*/ 5581 h 7773"/>
                <a:gd name="T86" fmla="*/ 952 w 7774"/>
                <a:gd name="T87" fmla="*/ 5458 h 7773"/>
                <a:gd name="T88" fmla="*/ 713 w 7774"/>
                <a:gd name="T89" fmla="*/ 5261 h 7773"/>
                <a:gd name="T90" fmla="*/ 538 w 7774"/>
                <a:gd name="T91" fmla="*/ 5003 h 7773"/>
                <a:gd name="T92" fmla="*/ 444 w 7774"/>
                <a:gd name="T93" fmla="*/ 4699 h 7773"/>
                <a:gd name="T94" fmla="*/ 431 w 7774"/>
                <a:gd name="T95" fmla="*/ 1512 h 7773"/>
                <a:gd name="T96" fmla="*/ 466 w 7774"/>
                <a:gd name="T97" fmla="*/ 1243 h 7773"/>
                <a:gd name="T98" fmla="*/ 589 w 7774"/>
                <a:gd name="T99" fmla="*/ 953 h 7773"/>
                <a:gd name="T100" fmla="*/ 785 w 7774"/>
                <a:gd name="T101" fmla="*/ 712 h 7773"/>
                <a:gd name="T102" fmla="*/ 1044 w 7774"/>
                <a:gd name="T103" fmla="*/ 539 h 7773"/>
                <a:gd name="T104" fmla="*/ 1347 w 7774"/>
                <a:gd name="T105" fmla="*/ 445 h 7773"/>
                <a:gd name="T106" fmla="*/ 6262 w 7774"/>
                <a:gd name="T107" fmla="*/ 432 h 7773"/>
                <a:gd name="T108" fmla="*/ 6531 w 7774"/>
                <a:gd name="T109" fmla="*/ 466 h 7773"/>
                <a:gd name="T110" fmla="*/ 6821 w 7774"/>
                <a:gd name="T111" fmla="*/ 589 h 7773"/>
                <a:gd name="T112" fmla="*/ 7060 w 7774"/>
                <a:gd name="T113" fmla="*/ 786 h 7773"/>
                <a:gd name="T114" fmla="*/ 7235 w 7774"/>
                <a:gd name="T115" fmla="*/ 1045 h 7773"/>
                <a:gd name="T116" fmla="*/ 7330 w 7774"/>
                <a:gd name="T117" fmla="*/ 1348 h 7773"/>
                <a:gd name="T118" fmla="*/ 7342 w 7774"/>
                <a:gd name="T119" fmla="*/ 4535 h 7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774" h="7773">
                  <a:moveTo>
                    <a:pt x="6262" y="0"/>
                  </a:moveTo>
                  <a:lnTo>
                    <a:pt x="1511" y="0"/>
                  </a:lnTo>
                  <a:lnTo>
                    <a:pt x="1433" y="2"/>
                  </a:lnTo>
                  <a:lnTo>
                    <a:pt x="1282" y="18"/>
                  </a:lnTo>
                  <a:lnTo>
                    <a:pt x="1134" y="48"/>
                  </a:lnTo>
                  <a:lnTo>
                    <a:pt x="992" y="92"/>
                  </a:lnTo>
                  <a:lnTo>
                    <a:pt x="857" y="149"/>
                  </a:lnTo>
                  <a:lnTo>
                    <a:pt x="728" y="219"/>
                  </a:lnTo>
                  <a:lnTo>
                    <a:pt x="608" y="301"/>
                  </a:lnTo>
                  <a:lnTo>
                    <a:pt x="496" y="394"/>
                  </a:lnTo>
                  <a:lnTo>
                    <a:pt x="393" y="497"/>
                  </a:lnTo>
                  <a:lnTo>
                    <a:pt x="300" y="607"/>
                  </a:lnTo>
                  <a:lnTo>
                    <a:pt x="220" y="729"/>
                  </a:lnTo>
                  <a:lnTo>
                    <a:pt x="149" y="857"/>
                  </a:lnTo>
                  <a:lnTo>
                    <a:pt x="91" y="993"/>
                  </a:lnTo>
                  <a:lnTo>
                    <a:pt x="47" y="1135"/>
                  </a:lnTo>
                  <a:lnTo>
                    <a:pt x="17" y="1282"/>
                  </a:lnTo>
                  <a:lnTo>
                    <a:pt x="1" y="1434"/>
                  </a:lnTo>
                  <a:lnTo>
                    <a:pt x="0" y="1512"/>
                  </a:lnTo>
                  <a:lnTo>
                    <a:pt x="0" y="4535"/>
                  </a:lnTo>
                  <a:lnTo>
                    <a:pt x="1" y="4613"/>
                  </a:lnTo>
                  <a:lnTo>
                    <a:pt x="17" y="4765"/>
                  </a:lnTo>
                  <a:lnTo>
                    <a:pt x="47" y="4913"/>
                  </a:lnTo>
                  <a:lnTo>
                    <a:pt x="91" y="5055"/>
                  </a:lnTo>
                  <a:lnTo>
                    <a:pt x="149" y="5190"/>
                  </a:lnTo>
                  <a:lnTo>
                    <a:pt x="220" y="5319"/>
                  </a:lnTo>
                  <a:lnTo>
                    <a:pt x="300" y="5439"/>
                  </a:lnTo>
                  <a:lnTo>
                    <a:pt x="393" y="5551"/>
                  </a:lnTo>
                  <a:lnTo>
                    <a:pt x="496" y="5653"/>
                  </a:lnTo>
                  <a:lnTo>
                    <a:pt x="608" y="5746"/>
                  </a:lnTo>
                  <a:lnTo>
                    <a:pt x="728" y="5827"/>
                  </a:lnTo>
                  <a:lnTo>
                    <a:pt x="857" y="5898"/>
                  </a:lnTo>
                  <a:lnTo>
                    <a:pt x="992" y="5956"/>
                  </a:lnTo>
                  <a:lnTo>
                    <a:pt x="1134" y="5999"/>
                  </a:lnTo>
                  <a:lnTo>
                    <a:pt x="1282" y="6029"/>
                  </a:lnTo>
                  <a:lnTo>
                    <a:pt x="1433" y="6044"/>
                  </a:lnTo>
                  <a:lnTo>
                    <a:pt x="1511" y="6047"/>
                  </a:lnTo>
                  <a:lnTo>
                    <a:pt x="3798" y="6047"/>
                  </a:lnTo>
                  <a:lnTo>
                    <a:pt x="5461" y="7710"/>
                  </a:lnTo>
                  <a:lnTo>
                    <a:pt x="5478" y="7726"/>
                  </a:lnTo>
                  <a:lnTo>
                    <a:pt x="5513" y="7749"/>
                  </a:lnTo>
                  <a:lnTo>
                    <a:pt x="5553" y="7765"/>
                  </a:lnTo>
                  <a:lnTo>
                    <a:pt x="5594" y="7773"/>
                  </a:lnTo>
                  <a:lnTo>
                    <a:pt x="5635" y="7773"/>
                  </a:lnTo>
                  <a:lnTo>
                    <a:pt x="5676" y="7765"/>
                  </a:lnTo>
                  <a:lnTo>
                    <a:pt x="5714" y="7749"/>
                  </a:lnTo>
                  <a:lnTo>
                    <a:pt x="5751" y="7726"/>
                  </a:lnTo>
                  <a:lnTo>
                    <a:pt x="5767" y="7710"/>
                  </a:lnTo>
                  <a:lnTo>
                    <a:pt x="5781" y="7695"/>
                  </a:lnTo>
                  <a:lnTo>
                    <a:pt x="5804" y="7660"/>
                  </a:lnTo>
                  <a:lnTo>
                    <a:pt x="5821" y="7620"/>
                  </a:lnTo>
                  <a:lnTo>
                    <a:pt x="5829" y="7579"/>
                  </a:lnTo>
                  <a:lnTo>
                    <a:pt x="5830" y="7557"/>
                  </a:lnTo>
                  <a:lnTo>
                    <a:pt x="5830" y="6047"/>
                  </a:lnTo>
                  <a:lnTo>
                    <a:pt x="6262" y="6047"/>
                  </a:lnTo>
                  <a:lnTo>
                    <a:pt x="6340" y="6044"/>
                  </a:lnTo>
                  <a:lnTo>
                    <a:pt x="6492" y="6029"/>
                  </a:lnTo>
                  <a:lnTo>
                    <a:pt x="6639" y="5999"/>
                  </a:lnTo>
                  <a:lnTo>
                    <a:pt x="6782" y="5956"/>
                  </a:lnTo>
                  <a:lnTo>
                    <a:pt x="6917" y="5898"/>
                  </a:lnTo>
                  <a:lnTo>
                    <a:pt x="7045" y="5827"/>
                  </a:lnTo>
                  <a:lnTo>
                    <a:pt x="7166" y="5746"/>
                  </a:lnTo>
                  <a:lnTo>
                    <a:pt x="7278" y="5653"/>
                  </a:lnTo>
                  <a:lnTo>
                    <a:pt x="7380" y="5551"/>
                  </a:lnTo>
                  <a:lnTo>
                    <a:pt x="7473" y="5439"/>
                  </a:lnTo>
                  <a:lnTo>
                    <a:pt x="7554" y="5319"/>
                  </a:lnTo>
                  <a:lnTo>
                    <a:pt x="7625" y="5190"/>
                  </a:lnTo>
                  <a:lnTo>
                    <a:pt x="7682" y="5055"/>
                  </a:lnTo>
                  <a:lnTo>
                    <a:pt x="7726" y="4913"/>
                  </a:lnTo>
                  <a:lnTo>
                    <a:pt x="7756" y="4765"/>
                  </a:lnTo>
                  <a:lnTo>
                    <a:pt x="7773" y="4613"/>
                  </a:lnTo>
                  <a:lnTo>
                    <a:pt x="7774" y="4535"/>
                  </a:lnTo>
                  <a:lnTo>
                    <a:pt x="7774" y="1512"/>
                  </a:lnTo>
                  <a:lnTo>
                    <a:pt x="7773" y="1434"/>
                  </a:lnTo>
                  <a:lnTo>
                    <a:pt x="7756" y="1282"/>
                  </a:lnTo>
                  <a:lnTo>
                    <a:pt x="7726" y="1135"/>
                  </a:lnTo>
                  <a:lnTo>
                    <a:pt x="7682" y="993"/>
                  </a:lnTo>
                  <a:lnTo>
                    <a:pt x="7625" y="857"/>
                  </a:lnTo>
                  <a:lnTo>
                    <a:pt x="7554" y="729"/>
                  </a:lnTo>
                  <a:lnTo>
                    <a:pt x="7473" y="607"/>
                  </a:lnTo>
                  <a:lnTo>
                    <a:pt x="7380" y="497"/>
                  </a:lnTo>
                  <a:lnTo>
                    <a:pt x="7278" y="394"/>
                  </a:lnTo>
                  <a:lnTo>
                    <a:pt x="7166" y="301"/>
                  </a:lnTo>
                  <a:lnTo>
                    <a:pt x="7045" y="219"/>
                  </a:lnTo>
                  <a:lnTo>
                    <a:pt x="6917" y="149"/>
                  </a:lnTo>
                  <a:lnTo>
                    <a:pt x="6782" y="92"/>
                  </a:lnTo>
                  <a:lnTo>
                    <a:pt x="6639" y="48"/>
                  </a:lnTo>
                  <a:lnTo>
                    <a:pt x="6492" y="18"/>
                  </a:lnTo>
                  <a:lnTo>
                    <a:pt x="6340" y="2"/>
                  </a:lnTo>
                  <a:lnTo>
                    <a:pt x="6262" y="0"/>
                  </a:lnTo>
                  <a:close/>
                  <a:moveTo>
                    <a:pt x="7342" y="4535"/>
                  </a:moveTo>
                  <a:lnTo>
                    <a:pt x="7341" y="4590"/>
                  </a:lnTo>
                  <a:lnTo>
                    <a:pt x="7330" y="4699"/>
                  </a:lnTo>
                  <a:lnTo>
                    <a:pt x="7308" y="4805"/>
                  </a:lnTo>
                  <a:lnTo>
                    <a:pt x="7276" y="4906"/>
                  </a:lnTo>
                  <a:lnTo>
                    <a:pt x="7235" y="5003"/>
                  </a:lnTo>
                  <a:lnTo>
                    <a:pt x="7185" y="5094"/>
                  </a:lnTo>
                  <a:lnTo>
                    <a:pt x="7127" y="5181"/>
                  </a:lnTo>
                  <a:lnTo>
                    <a:pt x="7060" y="5261"/>
                  </a:lnTo>
                  <a:lnTo>
                    <a:pt x="6988" y="5334"/>
                  </a:lnTo>
                  <a:lnTo>
                    <a:pt x="6907" y="5401"/>
                  </a:lnTo>
                  <a:lnTo>
                    <a:pt x="6821" y="5458"/>
                  </a:lnTo>
                  <a:lnTo>
                    <a:pt x="6730" y="5509"/>
                  </a:lnTo>
                  <a:lnTo>
                    <a:pt x="6633" y="5550"/>
                  </a:lnTo>
                  <a:lnTo>
                    <a:pt x="6531" y="5581"/>
                  </a:lnTo>
                  <a:lnTo>
                    <a:pt x="6426" y="5603"/>
                  </a:lnTo>
                  <a:lnTo>
                    <a:pt x="6317" y="5614"/>
                  </a:lnTo>
                  <a:lnTo>
                    <a:pt x="6262" y="5615"/>
                  </a:lnTo>
                  <a:lnTo>
                    <a:pt x="5614" y="5615"/>
                  </a:lnTo>
                  <a:lnTo>
                    <a:pt x="5592" y="5615"/>
                  </a:lnTo>
                  <a:lnTo>
                    <a:pt x="5550" y="5623"/>
                  </a:lnTo>
                  <a:lnTo>
                    <a:pt x="5510" y="5640"/>
                  </a:lnTo>
                  <a:lnTo>
                    <a:pt x="5476" y="5663"/>
                  </a:lnTo>
                  <a:lnTo>
                    <a:pt x="5448" y="5693"/>
                  </a:lnTo>
                  <a:lnTo>
                    <a:pt x="5424" y="5727"/>
                  </a:lnTo>
                  <a:lnTo>
                    <a:pt x="5408" y="5766"/>
                  </a:lnTo>
                  <a:lnTo>
                    <a:pt x="5398" y="5808"/>
                  </a:lnTo>
                  <a:lnTo>
                    <a:pt x="5398" y="5831"/>
                  </a:lnTo>
                  <a:lnTo>
                    <a:pt x="5398" y="7037"/>
                  </a:lnTo>
                  <a:lnTo>
                    <a:pt x="4040" y="5678"/>
                  </a:lnTo>
                  <a:lnTo>
                    <a:pt x="4023" y="5663"/>
                  </a:lnTo>
                  <a:lnTo>
                    <a:pt x="3988" y="5640"/>
                  </a:lnTo>
                  <a:lnTo>
                    <a:pt x="3950" y="5623"/>
                  </a:lnTo>
                  <a:lnTo>
                    <a:pt x="3909" y="5615"/>
                  </a:lnTo>
                  <a:lnTo>
                    <a:pt x="3887" y="5615"/>
                  </a:lnTo>
                  <a:lnTo>
                    <a:pt x="1511" y="5615"/>
                  </a:lnTo>
                  <a:lnTo>
                    <a:pt x="1457" y="5614"/>
                  </a:lnTo>
                  <a:lnTo>
                    <a:pt x="1347" y="5603"/>
                  </a:lnTo>
                  <a:lnTo>
                    <a:pt x="1242" y="5581"/>
                  </a:lnTo>
                  <a:lnTo>
                    <a:pt x="1141" y="5550"/>
                  </a:lnTo>
                  <a:lnTo>
                    <a:pt x="1044" y="5509"/>
                  </a:lnTo>
                  <a:lnTo>
                    <a:pt x="952" y="5458"/>
                  </a:lnTo>
                  <a:lnTo>
                    <a:pt x="866" y="5401"/>
                  </a:lnTo>
                  <a:lnTo>
                    <a:pt x="785" y="5334"/>
                  </a:lnTo>
                  <a:lnTo>
                    <a:pt x="713" y="5261"/>
                  </a:lnTo>
                  <a:lnTo>
                    <a:pt x="646" y="5181"/>
                  </a:lnTo>
                  <a:lnTo>
                    <a:pt x="589" y="5094"/>
                  </a:lnTo>
                  <a:lnTo>
                    <a:pt x="538" y="5003"/>
                  </a:lnTo>
                  <a:lnTo>
                    <a:pt x="497" y="4906"/>
                  </a:lnTo>
                  <a:lnTo>
                    <a:pt x="466" y="4805"/>
                  </a:lnTo>
                  <a:lnTo>
                    <a:pt x="444" y="4699"/>
                  </a:lnTo>
                  <a:lnTo>
                    <a:pt x="433" y="4590"/>
                  </a:lnTo>
                  <a:lnTo>
                    <a:pt x="431" y="4535"/>
                  </a:lnTo>
                  <a:lnTo>
                    <a:pt x="431" y="1512"/>
                  </a:lnTo>
                  <a:lnTo>
                    <a:pt x="433" y="1456"/>
                  </a:lnTo>
                  <a:lnTo>
                    <a:pt x="444" y="1348"/>
                  </a:lnTo>
                  <a:lnTo>
                    <a:pt x="466" y="1243"/>
                  </a:lnTo>
                  <a:lnTo>
                    <a:pt x="497" y="1140"/>
                  </a:lnTo>
                  <a:lnTo>
                    <a:pt x="538" y="1045"/>
                  </a:lnTo>
                  <a:lnTo>
                    <a:pt x="589" y="953"/>
                  </a:lnTo>
                  <a:lnTo>
                    <a:pt x="646" y="867"/>
                  </a:lnTo>
                  <a:lnTo>
                    <a:pt x="713" y="786"/>
                  </a:lnTo>
                  <a:lnTo>
                    <a:pt x="785" y="712"/>
                  </a:lnTo>
                  <a:lnTo>
                    <a:pt x="866" y="647"/>
                  </a:lnTo>
                  <a:lnTo>
                    <a:pt x="952" y="589"/>
                  </a:lnTo>
                  <a:lnTo>
                    <a:pt x="1044" y="539"/>
                  </a:lnTo>
                  <a:lnTo>
                    <a:pt x="1141" y="498"/>
                  </a:lnTo>
                  <a:lnTo>
                    <a:pt x="1242" y="466"/>
                  </a:lnTo>
                  <a:lnTo>
                    <a:pt x="1347" y="445"/>
                  </a:lnTo>
                  <a:lnTo>
                    <a:pt x="1457" y="434"/>
                  </a:lnTo>
                  <a:lnTo>
                    <a:pt x="1511" y="432"/>
                  </a:lnTo>
                  <a:lnTo>
                    <a:pt x="6262" y="432"/>
                  </a:lnTo>
                  <a:lnTo>
                    <a:pt x="6317" y="434"/>
                  </a:lnTo>
                  <a:lnTo>
                    <a:pt x="6426" y="445"/>
                  </a:lnTo>
                  <a:lnTo>
                    <a:pt x="6531" y="466"/>
                  </a:lnTo>
                  <a:lnTo>
                    <a:pt x="6633" y="498"/>
                  </a:lnTo>
                  <a:lnTo>
                    <a:pt x="6730" y="539"/>
                  </a:lnTo>
                  <a:lnTo>
                    <a:pt x="6821" y="589"/>
                  </a:lnTo>
                  <a:lnTo>
                    <a:pt x="6907" y="647"/>
                  </a:lnTo>
                  <a:lnTo>
                    <a:pt x="6988" y="712"/>
                  </a:lnTo>
                  <a:lnTo>
                    <a:pt x="7060" y="786"/>
                  </a:lnTo>
                  <a:lnTo>
                    <a:pt x="7127" y="866"/>
                  </a:lnTo>
                  <a:lnTo>
                    <a:pt x="7185" y="952"/>
                  </a:lnTo>
                  <a:lnTo>
                    <a:pt x="7235" y="1045"/>
                  </a:lnTo>
                  <a:lnTo>
                    <a:pt x="7276" y="1140"/>
                  </a:lnTo>
                  <a:lnTo>
                    <a:pt x="7308" y="1243"/>
                  </a:lnTo>
                  <a:lnTo>
                    <a:pt x="7330" y="1348"/>
                  </a:lnTo>
                  <a:lnTo>
                    <a:pt x="7341" y="1456"/>
                  </a:lnTo>
                  <a:lnTo>
                    <a:pt x="7342" y="1512"/>
                  </a:lnTo>
                  <a:lnTo>
                    <a:pt x="7342" y="45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Rectangle 63"/>
            <p:cNvSpPr>
              <a:spLocks noChangeArrowheads="1"/>
            </p:cNvSpPr>
            <p:nvPr/>
          </p:nvSpPr>
          <p:spPr bwMode="auto">
            <a:xfrm>
              <a:off x="2256" y="578"/>
              <a:ext cx="1439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64"/>
            <p:cNvSpPr>
              <a:spLocks noChangeArrowheads="1"/>
            </p:cNvSpPr>
            <p:nvPr/>
          </p:nvSpPr>
          <p:spPr bwMode="auto">
            <a:xfrm>
              <a:off x="3983" y="578"/>
              <a:ext cx="432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65"/>
            <p:cNvSpPr>
              <a:spLocks noChangeArrowheads="1"/>
            </p:cNvSpPr>
            <p:nvPr/>
          </p:nvSpPr>
          <p:spPr bwMode="auto">
            <a:xfrm>
              <a:off x="2256" y="1010"/>
              <a:ext cx="2159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66"/>
            <p:cNvSpPr>
              <a:spLocks noChangeArrowheads="1"/>
            </p:cNvSpPr>
            <p:nvPr/>
          </p:nvSpPr>
          <p:spPr bwMode="auto">
            <a:xfrm>
              <a:off x="3263" y="1442"/>
              <a:ext cx="1152" cy="1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67"/>
            <p:cNvSpPr>
              <a:spLocks noChangeArrowheads="1"/>
            </p:cNvSpPr>
            <p:nvPr/>
          </p:nvSpPr>
          <p:spPr bwMode="auto">
            <a:xfrm>
              <a:off x="2256" y="1442"/>
              <a:ext cx="720" cy="1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68"/>
            <p:cNvSpPr>
              <a:spLocks noChangeArrowheads="1"/>
            </p:cNvSpPr>
            <p:nvPr/>
          </p:nvSpPr>
          <p:spPr bwMode="auto">
            <a:xfrm>
              <a:off x="2256" y="1873"/>
              <a:ext cx="1007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69"/>
            <p:cNvSpPr>
              <a:spLocks noChangeArrowheads="1"/>
            </p:cNvSpPr>
            <p:nvPr/>
          </p:nvSpPr>
          <p:spPr bwMode="auto">
            <a:xfrm>
              <a:off x="3839" y="2233"/>
              <a:ext cx="100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70"/>
            <p:cNvSpPr>
              <a:spLocks noChangeArrowheads="1"/>
            </p:cNvSpPr>
            <p:nvPr/>
          </p:nvSpPr>
          <p:spPr bwMode="auto">
            <a:xfrm>
              <a:off x="5135" y="2233"/>
              <a:ext cx="432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71"/>
            <p:cNvSpPr>
              <a:spLocks noChangeArrowheads="1"/>
            </p:cNvSpPr>
            <p:nvPr/>
          </p:nvSpPr>
          <p:spPr bwMode="auto">
            <a:xfrm>
              <a:off x="3839" y="2665"/>
              <a:ext cx="172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Rectangle 72"/>
            <p:cNvSpPr>
              <a:spLocks noChangeArrowheads="1"/>
            </p:cNvSpPr>
            <p:nvPr/>
          </p:nvSpPr>
          <p:spPr bwMode="auto">
            <a:xfrm>
              <a:off x="3839" y="3097"/>
              <a:ext cx="172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9" name="Group 75"/>
          <p:cNvGrpSpPr>
            <a:grpSpLocks noChangeAspect="1"/>
          </p:cNvGrpSpPr>
          <p:nvPr/>
        </p:nvGrpSpPr>
        <p:grpSpPr bwMode="auto">
          <a:xfrm>
            <a:off x="4732908" y="4484090"/>
            <a:ext cx="286737" cy="374031"/>
            <a:chOff x="-34" y="2514"/>
            <a:chExt cx="3311" cy="4319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0" name="Freeform 76"/>
            <p:cNvSpPr>
              <a:spLocks noEditPoints="1"/>
            </p:cNvSpPr>
            <p:nvPr/>
          </p:nvSpPr>
          <p:spPr bwMode="auto">
            <a:xfrm>
              <a:off x="-34" y="2946"/>
              <a:ext cx="2879" cy="3887"/>
            </a:xfrm>
            <a:custGeom>
              <a:avLst/>
              <a:gdLst>
                <a:gd name="T0" fmla="*/ 0 w 8638"/>
                <a:gd name="T1" fmla="*/ 11444 h 11660"/>
                <a:gd name="T2" fmla="*/ 10 w 8638"/>
                <a:gd name="T3" fmla="*/ 11508 h 11660"/>
                <a:gd name="T4" fmla="*/ 50 w 8638"/>
                <a:gd name="T5" fmla="*/ 11581 h 11660"/>
                <a:gd name="T6" fmla="*/ 113 w 8638"/>
                <a:gd name="T7" fmla="*/ 11634 h 11660"/>
                <a:gd name="T8" fmla="*/ 193 w 8638"/>
                <a:gd name="T9" fmla="*/ 11659 h 11660"/>
                <a:gd name="T10" fmla="*/ 8422 w 8638"/>
                <a:gd name="T11" fmla="*/ 11660 h 11660"/>
                <a:gd name="T12" fmla="*/ 8486 w 8638"/>
                <a:gd name="T13" fmla="*/ 11650 h 11660"/>
                <a:gd name="T14" fmla="*/ 8559 w 8638"/>
                <a:gd name="T15" fmla="*/ 11611 h 11660"/>
                <a:gd name="T16" fmla="*/ 8612 w 8638"/>
                <a:gd name="T17" fmla="*/ 11546 h 11660"/>
                <a:gd name="T18" fmla="*/ 8637 w 8638"/>
                <a:gd name="T19" fmla="*/ 11466 h 11660"/>
                <a:gd name="T20" fmla="*/ 8638 w 8638"/>
                <a:gd name="T21" fmla="*/ 2375 h 11660"/>
                <a:gd name="T22" fmla="*/ 8635 w 8638"/>
                <a:gd name="T23" fmla="*/ 2362 h 11660"/>
                <a:gd name="T24" fmla="*/ 8624 w 8638"/>
                <a:gd name="T25" fmla="*/ 2306 h 11660"/>
                <a:gd name="T26" fmla="*/ 8616 w 8638"/>
                <a:gd name="T27" fmla="*/ 2285 h 11660"/>
                <a:gd name="T28" fmla="*/ 8586 w 8638"/>
                <a:gd name="T29" fmla="*/ 2236 h 11660"/>
                <a:gd name="T30" fmla="*/ 6414 w 8638"/>
                <a:gd name="T31" fmla="*/ 63 h 11660"/>
                <a:gd name="T32" fmla="*/ 6368 w 8638"/>
                <a:gd name="T33" fmla="*/ 28 h 11660"/>
                <a:gd name="T34" fmla="*/ 6340 w 8638"/>
                <a:gd name="T35" fmla="*/ 16 h 11660"/>
                <a:gd name="T36" fmla="*/ 6303 w 8638"/>
                <a:gd name="T37" fmla="*/ 4 h 11660"/>
                <a:gd name="T38" fmla="*/ 6269 w 8638"/>
                <a:gd name="T39" fmla="*/ 1 h 11660"/>
                <a:gd name="T40" fmla="*/ 216 w 8638"/>
                <a:gd name="T41" fmla="*/ 0 h 11660"/>
                <a:gd name="T42" fmla="*/ 152 w 8638"/>
                <a:gd name="T43" fmla="*/ 9 h 11660"/>
                <a:gd name="T44" fmla="*/ 78 w 8638"/>
                <a:gd name="T45" fmla="*/ 49 h 11660"/>
                <a:gd name="T46" fmla="*/ 26 w 8638"/>
                <a:gd name="T47" fmla="*/ 112 h 11660"/>
                <a:gd name="T48" fmla="*/ 0 w 8638"/>
                <a:gd name="T49" fmla="*/ 194 h 11660"/>
                <a:gd name="T50" fmla="*/ 7900 w 8638"/>
                <a:gd name="T51" fmla="*/ 2159 h 11660"/>
                <a:gd name="T52" fmla="*/ 6478 w 8638"/>
                <a:gd name="T53" fmla="*/ 736 h 11660"/>
                <a:gd name="T54" fmla="*/ 432 w 8638"/>
                <a:gd name="T55" fmla="*/ 432 h 11660"/>
                <a:gd name="T56" fmla="*/ 6046 w 8638"/>
                <a:gd name="T57" fmla="*/ 2375 h 11660"/>
                <a:gd name="T58" fmla="*/ 6056 w 8638"/>
                <a:gd name="T59" fmla="*/ 2439 h 11660"/>
                <a:gd name="T60" fmla="*/ 6096 w 8638"/>
                <a:gd name="T61" fmla="*/ 2512 h 11660"/>
                <a:gd name="T62" fmla="*/ 6160 w 8638"/>
                <a:gd name="T63" fmla="*/ 2565 h 11660"/>
                <a:gd name="T64" fmla="*/ 6241 w 8638"/>
                <a:gd name="T65" fmla="*/ 2590 h 11660"/>
                <a:gd name="T66" fmla="*/ 8206 w 8638"/>
                <a:gd name="T67" fmla="*/ 2591 h 11660"/>
                <a:gd name="T68" fmla="*/ 432 w 8638"/>
                <a:gd name="T69" fmla="*/ 11228 h 11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38" h="11660">
                  <a:moveTo>
                    <a:pt x="0" y="216"/>
                  </a:moveTo>
                  <a:lnTo>
                    <a:pt x="0" y="11444"/>
                  </a:lnTo>
                  <a:lnTo>
                    <a:pt x="0" y="11466"/>
                  </a:lnTo>
                  <a:lnTo>
                    <a:pt x="10" y="11508"/>
                  </a:lnTo>
                  <a:lnTo>
                    <a:pt x="26" y="11546"/>
                  </a:lnTo>
                  <a:lnTo>
                    <a:pt x="50" y="11581"/>
                  </a:lnTo>
                  <a:lnTo>
                    <a:pt x="78" y="11611"/>
                  </a:lnTo>
                  <a:lnTo>
                    <a:pt x="113" y="11634"/>
                  </a:lnTo>
                  <a:lnTo>
                    <a:pt x="152" y="11650"/>
                  </a:lnTo>
                  <a:lnTo>
                    <a:pt x="193" y="11659"/>
                  </a:lnTo>
                  <a:lnTo>
                    <a:pt x="216" y="11660"/>
                  </a:lnTo>
                  <a:lnTo>
                    <a:pt x="8422" y="11660"/>
                  </a:lnTo>
                  <a:lnTo>
                    <a:pt x="8444" y="11659"/>
                  </a:lnTo>
                  <a:lnTo>
                    <a:pt x="8486" y="11650"/>
                  </a:lnTo>
                  <a:lnTo>
                    <a:pt x="8525" y="11634"/>
                  </a:lnTo>
                  <a:lnTo>
                    <a:pt x="8559" y="11611"/>
                  </a:lnTo>
                  <a:lnTo>
                    <a:pt x="8589" y="11581"/>
                  </a:lnTo>
                  <a:lnTo>
                    <a:pt x="8612" y="11546"/>
                  </a:lnTo>
                  <a:lnTo>
                    <a:pt x="8629" y="11508"/>
                  </a:lnTo>
                  <a:lnTo>
                    <a:pt x="8637" y="11466"/>
                  </a:lnTo>
                  <a:lnTo>
                    <a:pt x="8638" y="11444"/>
                  </a:lnTo>
                  <a:lnTo>
                    <a:pt x="8638" y="2375"/>
                  </a:lnTo>
                  <a:lnTo>
                    <a:pt x="8637" y="2368"/>
                  </a:lnTo>
                  <a:lnTo>
                    <a:pt x="8635" y="2362"/>
                  </a:lnTo>
                  <a:lnTo>
                    <a:pt x="8631" y="2333"/>
                  </a:lnTo>
                  <a:lnTo>
                    <a:pt x="8624" y="2306"/>
                  </a:lnTo>
                  <a:lnTo>
                    <a:pt x="8620" y="2296"/>
                  </a:lnTo>
                  <a:lnTo>
                    <a:pt x="8616" y="2285"/>
                  </a:lnTo>
                  <a:lnTo>
                    <a:pt x="8608" y="2267"/>
                  </a:lnTo>
                  <a:lnTo>
                    <a:pt x="8586" y="2236"/>
                  </a:lnTo>
                  <a:lnTo>
                    <a:pt x="8574" y="2222"/>
                  </a:lnTo>
                  <a:lnTo>
                    <a:pt x="6414" y="63"/>
                  </a:lnTo>
                  <a:lnTo>
                    <a:pt x="6400" y="49"/>
                  </a:lnTo>
                  <a:lnTo>
                    <a:pt x="6368" y="28"/>
                  </a:lnTo>
                  <a:lnTo>
                    <a:pt x="6351" y="20"/>
                  </a:lnTo>
                  <a:lnTo>
                    <a:pt x="6340" y="16"/>
                  </a:lnTo>
                  <a:lnTo>
                    <a:pt x="6331" y="12"/>
                  </a:lnTo>
                  <a:lnTo>
                    <a:pt x="6303" y="4"/>
                  </a:lnTo>
                  <a:lnTo>
                    <a:pt x="6275" y="1"/>
                  </a:lnTo>
                  <a:lnTo>
                    <a:pt x="6269" y="1"/>
                  </a:lnTo>
                  <a:lnTo>
                    <a:pt x="6262" y="0"/>
                  </a:lnTo>
                  <a:lnTo>
                    <a:pt x="216" y="0"/>
                  </a:lnTo>
                  <a:lnTo>
                    <a:pt x="193" y="0"/>
                  </a:lnTo>
                  <a:lnTo>
                    <a:pt x="152" y="9"/>
                  </a:lnTo>
                  <a:lnTo>
                    <a:pt x="113" y="26"/>
                  </a:lnTo>
                  <a:lnTo>
                    <a:pt x="78" y="49"/>
                  </a:lnTo>
                  <a:lnTo>
                    <a:pt x="50" y="78"/>
                  </a:lnTo>
                  <a:lnTo>
                    <a:pt x="26" y="112"/>
                  </a:lnTo>
                  <a:lnTo>
                    <a:pt x="10" y="151"/>
                  </a:lnTo>
                  <a:lnTo>
                    <a:pt x="0" y="194"/>
                  </a:lnTo>
                  <a:lnTo>
                    <a:pt x="0" y="216"/>
                  </a:lnTo>
                  <a:close/>
                  <a:moveTo>
                    <a:pt x="7900" y="2159"/>
                  </a:moveTo>
                  <a:lnTo>
                    <a:pt x="6478" y="2159"/>
                  </a:lnTo>
                  <a:lnTo>
                    <a:pt x="6478" y="736"/>
                  </a:lnTo>
                  <a:lnTo>
                    <a:pt x="7900" y="2159"/>
                  </a:lnTo>
                  <a:close/>
                  <a:moveTo>
                    <a:pt x="432" y="432"/>
                  </a:moveTo>
                  <a:lnTo>
                    <a:pt x="6046" y="432"/>
                  </a:lnTo>
                  <a:lnTo>
                    <a:pt x="6046" y="2375"/>
                  </a:lnTo>
                  <a:lnTo>
                    <a:pt x="6048" y="2397"/>
                  </a:lnTo>
                  <a:lnTo>
                    <a:pt x="6056" y="2439"/>
                  </a:lnTo>
                  <a:lnTo>
                    <a:pt x="6072" y="2478"/>
                  </a:lnTo>
                  <a:lnTo>
                    <a:pt x="6096" y="2512"/>
                  </a:lnTo>
                  <a:lnTo>
                    <a:pt x="6124" y="2542"/>
                  </a:lnTo>
                  <a:lnTo>
                    <a:pt x="6160" y="2565"/>
                  </a:lnTo>
                  <a:lnTo>
                    <a:pt x="6198" y="2582"/>
                  </a:lnTo>
                  <a:lnTo>
                    <a:pt x="6241" y="2590"/>
                  </a:lnTo>
                  <a:lnTo>
                    <a:pt x="6262" y="2591"/>
                  </a:lnTo>
                  <a:lnTo>
                    <a:pt x="8206" y="2591"/>
                  </a:lnTo>
                  <a:lnTo>
                    <a:pt x="8206" y="11228"/>
                  </a:lnTo>
                  <a:lnTo>
                    <a:pt x="432" y="11228"/>
                  </a:lnTo>
                  <a:lnTo>
                    <a:pt x="432" y="4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77"/>
            <p:cNvSpPr>
              <a:spLocks/>
            </p:cNvSpPr>
            <p:nvPr/>
          </p:nvSpPr>
          <p:spPr bwMode="auto">
            <a:xfrm>
              <a:off x="397" y="2514"/>
              <a:ext cx="2880" cy="3887"/>
            </a:xfrm>
            <a:custGeom>
              <a:avLst/>
              <a:gdLst>
                <a:gd name="T0" fmla="*/ 7775 w 8639"/>
                <a:gd name="T1" fmla="*/ 11228 h 11660"/>
                <a:gd name="T2" fmla="*/ 7775 w 8639"/>
                <a:gd name="T3" fmla="*/ 11660 h 11660"/>
                <a:gd name="T4" fmla="*/ 8423 w 8639"/>
                <a:gd name="T5" fmla="*/ 11660 h 11660"/>
                <a:gd name="T6" fmla="*/ 8445 w 8639"/>
                <a:gd name="T7" fmla="*/ 11659 h 11660"/>
                <a:gd name="T8" fmla="*/ 8487 w 8639"/>
                <a:gd name="T9" fmla="*/ 11651 h 11660"/>
                <a:gd name="T10" fmla="*/ 8526 w 8639"/>
                <a:gd name="T11" fmla="*/ 11634 h 11660"/>
                <a:gd name="T12" fmla="*/ 8560 w 8639"/>
                <a:gd name="T13" fmla="*/ 11611 h 11660"/>
                <a:gd name="T14" fmla="*/ 8590 w 8639"/>
                <a:gd name="T15" fmla="*/ 11581 h 11660"/>
                <a:gd name="T16" fmla="*/ 8613 w 8639"/>
                <a:gd name="T17" fmla="*/ 11547 h 11660"/>
                <a:gd name="T18" fmla="*/ 8629 w 8639"/>
                <a:gd name="T19" fmla="*/ 11508 h 11660"/>
                <a:gd name="T20" fmla="*/ 8638 w 8639"/>
                <a:gd name="T21" fmla="*/ 11466 h 11660"/>
                <a:gd name="T22" fmla="*/ 8639 w 8639"/>
                <a:gd name="T23" fmla="*/ 11444 h 11660"/>
                <a:gd name="T24" fmla="*/ 8639 w 8639"/>
                <a:gd name="T25" fmla="*/ 216 h 11660"/>
                <a:gd name="T26" fmla="*/ 8638 w 8639"/>
                <a:gd name="T27" fmla="*/ 194 h 11660"/>
                <a:gd name="T28" fmla="*/ 8629 w 8639"/>
                <a:gd name="T29" fmla="*/ 152 h 11660"/>
                <a:gd name="T30" fmla="*/ 8613 w 8639"/>
                <a:gd name="T31" fmla="*/ 113 h 11660"/>
                <a:gd name="T32" fmla="*/ 8590 w 8639"/>
                <a:gd name="T33" fmla="*/ 78 h 11660"/>
                <a:gd name="T34" fmla="*/ 8560 w 8639"/>
                <a:gd name="T35" fmla="*/ 49 h 11660"/>
                <a:gd name="T36" fmla="*/ 8526 w 8639"/>
                <a:gd name="T37" fmla="*/ 26 h 11660"/>
                <a:gd name="T38" fmla="*/ 8487 w 8639"/>
                <a:gd name="T39" fmla="*/ 10 h 11660"/>
                <a:gd name="T40" fmla="*/ 8445 w 8639"/>
                <a:gd name="T41" fmla="*/ 1 h 11660"/>
                <a:gd name="T42" fmla="*/ 8423 w 8639"/>
                <a:gd name="T43" fmla="*/ 0 h 11660"/>
                <a:gd name="T44" fmla="*/ 216 w 8639"/>
                <a:gd name="T45" fmla="*/ 0 h 11660"/>
                <a:gd name="T46" fmla="*/ 194 w 8639"/>
                <a:gd name="T47" fmla="*/ 1 h 11660"/>
                <a:gd name="T48" fmla="*/ 152 w 8639"/>
                <a:gd name="T49" fmla="*/ 10 h 11660"/>
                <a:gd name="T50" fmla="*/ 113 w 8639"/>
                <a:gd name="T51" fmla="*/ 26 h 11660"/>
                <a:gd name="T52" fmla="*/ 79 w 8639"/>
                <a:gd name="T53" fmla="*/ 49 h 11660"/>
                <a:gd name="T54" fmla="*/ 49 w 8639"/>
                <a:gd name="T55" fmla="*/ 78 h 11660"/>
                <a:gd name="T56" fmla="*/ 26 w 8639"/>
                <a:gd name="T57" fmla="*/ 113 h 11660"/>
                <a:gd name="T58" fmla="*/ 10 w 8639"/>
                <a:gd name="T59" fmla="*/ 152 h 11660"/>
                <a:gd name="T60" fmla="*/ 1 w 8639"/>
                <a:gd name="T61" fmla="*/ 194 h 11660"/>
                <a:gd name="T62" fmla="*/ 0 w 8639"/>
                <a:gd name="T63" fmla="*/ 216 h 11660"/>
                <a:gd name="T64" fmla="*/ 0 w 8639"/>
                <a:gd name="T65" fmla="*/ 864 h 11660"/>
                <a:gd name="T66" fmla="*/ 432 w 8639"/>
                <a:gd name="T67" fmla="*/ 864 h 11660"/>
                <a:gd name="T68" fmla="*/ 432 w 8639"/>
                <a:gd name="T69" fmla="*/ 432 h 11660"/>
                <a:gd name="T70" fmla="*/ 8207 w 8639"/>
                <a:gd name="T71" fmla="*/ 432 h 11660"/>
                <a:gd name="T72" fmla="*/ 8207 w 8639"/>
                <a:gd name="T73" fmla="*/ 11228 h 11660"/>
                <a:gd name="T74" fmla="*/ 7775 w 8639"/>
                <a:gd name="T75" fmla="*/ 11228 h 11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639" h="11660">
                  <a:moveTo>
                    <a:pt x="7775" y="11228"/>
                  </a:moveTo>
                  <a:lnTo>
                    <a:pt x="7775" y="11660"/>
                  </a:lnTo>
                  <a:lnTo>
                    <a:pt x="8423" y="11660"/>
                  </a:lnTo>
                  <a:lnTo>
                    <a:pt x="8445" y="11659"/>
                  </a:lnTo>
                  <a:lnTo>
                    <a:pt x="8487" y="11651"/>
                  </a:lnTo>
                  <a:lnTo>
                    <a:pt x="8526" y="11634"/>
                  </a:lnTo>
                  <a:lnTo>
                    <a:pt x="8560" y="11611"/>
                  </a:lnTo>
                  <a:lnTo>
                    <a:pt x="8590" y="11581"/>
                  </a:lnTo>
                  <a:lnTo>
                    <a:pt x="8613" y="11547"/>
                  </a:lnTo>
                  <a:lnTo>
                    <a:pt x="8629" y="11508"/>
                  </a:lnTo>
                  <a:lnTo>
                    <a:pt x="8638" y="11466"/>
                  </a:lnTo>
                  <a:lnTo>
                    <a:pt x="8639" y="11444"/>
                  </a:lnTo>
                  <a:lnTo>
                    <a:pt x="8639" y="216"/>
                  </a:lnTo>
                  <a:lnTo>
                    <a:pt x="8638" y="194"/>
                  </a:lnTo>
                  <a:lnTo>
                    <a:pt x="8629" y="152"/>
                  </a:lnTo>
                  <a:lnTo>
                    <a:pt x="8613" y="113"/>
                  </a:lnTo>
                  <a:lnTo>
                    <a:pt x="8590" y="78"/>
                  </a:lnTo>
                  <a:lnTo>
                    <a:pt x="8560" y="49"/>
                  </a:lnTo>
                  <a:lnTo>
                    <a:pt x="8526" y="26"/>
                  </a:lnTo>
                  <a:lnTo>
                    <a:pt x="8487" y="10"/>
                  </a:lnTo>
                  <a:lnTo>
                    <a:pt x="8445" y="1"/>
                  </a:lnTo>
                  <a:lnTo>
                    <a:pt x="8423" y="0"/>
                  </a:lnTo>
                  <a:lnTo>
                    <a:pt x="216" y="0"/>
                  </a:lnTo>
                  <a:lnTo>
                    <a:pt x="194" y="1"/>
                  </a:lnTo>
                  <a:lnTo>
                    <a:pt x="152" y="10"/>
                  </a:lnTo>
                  <a:lnTo>
                    <a:pt x="113" y="26"/>
                  </a:lnTo>
                  <a:lnTo>
                    <a:pt x="79" y="49"/>
                  </a:lnTo>
                  <a:lnTo>
                    <a:pt x="49" y="78"/>
                  </a:lnTo>
                  <a:lnTo>
                    <a:pt x="26" y="113"/>
                  </a:lnTo>
                  <a:lnTo>
                    <a:pt x="10" y="152"/>
                  </a:lnTo>
                  <a:lnTo>
                    <a:pt x="1" y="194"/>
                  </a:lnTo>
                  <a:lnTo>
                    <a:pt x="0" y="216"/>
                  </a:lnTo>
                  <a:lnTo>
                    <a:pt x="0" y="864"/>
                  </a:lnTo>
                  <a:lnTo>
                    <a:pt x="432" y="864"/>
                  </a:lnTo>
                  <a:lnTo>
                    <a:pt x="432" y="432"/>
                  </a:lnTo>
                  <a:lnTo>
                    <a:pt x="8207" y="432"/>
                  </a:lnTo>
                  <a:lnTo>
                    <a:pt x="8207" y="11228"/>
                  </a:lnTo>
                  <a:lnTo>
                    <a:pt x="7775" y="11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Rectangle 78"/>
            <p:cNvSpPr>
              <a:spLocks noChangeArrowheads="1"/>
            </p:cNvSpPr>
            <p:nvPr/>
          </p:nvSpPr>
          <p:spPr bwMode="auto">
            <a:xfrm>
              <a:off x="541" y="3954"/>
              <a:ext cx="1728" cy="1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Rectangle 79"/>
            <p:cNvSpPr>
              <a:spLocks noChangeArrowheads="1"/>
            </p:cNvSpPr>
            <p:nvPr/>
          </p:nvSpPr>
          <p:spPr bwMode="auto">
            <a:xfrm>
              <a:off x="541" y="3522"/>
              <a:ext cx="576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Rectangle 80"/>
            <p:cNvSpPr>
              <a:spLocks noChangeArrowheads="1"/>
            </p:cNvSpPr>
            <p:nvPr/>
          </p:nvSpPr>
          <p:spPr bwMode="auto">
            <a:xfrm>
              <a:off x="541" y="4385"/>
              <a:ext cx="1152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Rectangle 81"/>
            <p:cNvSpPr>
              <a:spLocks noChangeArrowheads="1"/>
            </p:cNvSpPr>
            <p:nvPr/>
          </p:nvSpPr>
          <p:spPr bwMode="auto">
            <a:xfrm>
              <a:off x="1837" y="4385"/>
              <a:ext cx="432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Rectangle 82"/>
            <p:cNvSpPr>
              <a:spLocks noChangeArrowheads="1"/>
            </p:cNvSpPr>
            <p:nvPr/>
          </p:nvSpPr>
          <p:spPr bwMode="auto">
            <a:xfrm>
              <a:off x="541" y="4817"/>
              <a:ext cx="172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Rectangle 83"/>
            <p:cNvSpPr>
              <a:spLocks noChangeArrowheads="1"/>
            </p:cNvSpPr>
            <p:nvPr/>
          </p:nvSpPr>
          <p:spPr bwMode="auto">
            <a:xfrm>
              <a:off x="541" y="5681"/>
              <a:ext cx="172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84"/>
            <p:cNvSpPr>
              <a:spLocks noChangeArrowheads="1"/>
            </p:cNvSpPr>
            <p:nvPr/>
          </p:nvSpPr>
          <p:spPr bwMode="auto">
            <a:xfrm>
              <a:off x="1189" y="5249"/>
              <a:ext cx="1080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85"/>
            <p:cNvSpPr>
              <a:spLocks noChangeArrowheads="1"/>
            </p:cNvSpPr>
            <p:nvPr/>
          </p:nvSpPr>
          <p:spPr bwMode="auto">
            <a:xfrm>
              <a:off x="541" y="5249"/>
              <a:ext cx="50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86"/>
            <p:cNvSpPr>
              <a:spLocks noChangeArrowheads="1"/>
            </p:cNvSpPr>
            <p:nvPr/>
          </p:nvSpPr>
          <p:spPr bwMode="auto">
            <a:xfrm>
              <a:off x="541" y="6113"/>
              <a:ext cx="28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87"/>
            <p:cNvSpPr>
              <a:spLocks noChangeArrowheads="1"/>
            </p:cNvSpPr>
            <p:nvPr/>
          </p:nvSpPr>
          <p:spPr bwMode="auto">
            <a:xfrm>
              <a:off x="973" y="6113"/>
              <a:ext cx="1296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2" name="직사각형 69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7723576" y="4040918"/>
            <a:ext cx="2593010" cy="920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EXPERIENTIAL</a:t>
            </a:r>
            <a:endParaRPr lang="en-US" altLang="ko-KR" sz="2000" b="1" dirty="0"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0079DC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經驗性</a:t>
            </a:r>
            <a:endParaRPr lang="ko-KR" altLang="en-US" dirty="0">
              <a:solidFill>
                <a:srgbClr val="0079DC"/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</p:txBody>
      </p:sp>
      <p:sp>
        <p:nvSpPr>
          <p:cNvPr id="63" name="직사각형 70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1570210" y="4040918"/>
            <a:ext cx="2593010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SYMBOLIC</a:t>
            </a:r>
            <a:endParaRPr lang="en-US" altLang="ko-KR" sz="2000" b="1" dirty="0"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dirty="0" smtClean="0">
                <a:solidFill>
                  <a:srgbClr val="0079DC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象徵性</a:t>
            </a:r>
            <a:endParaRPr lang="ko-KR" altLang="en-US" dirty="0">
              <a:solidFill>
                <a:srgbClr val="0079DC"/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</p:txBody>
      </p:sp>
      <p:sp>
        <p:nvSpPr>
          <p:cNvPr id="64" name="직사각형 71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6928168" y="1466953"/>
            <a:ext cx="3378479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FUNCTIONAL</a:t>
            </a:r>
            <a:endParaRPr lang="en-US" altLang="ko-KR" sz="2000" b="1" dirty="0"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0079DC"/>
                </a:solidFill>
                <a:latin typeface="微軟正黑體" panose="020B0604030504040204" pitchFamily="34" charset="-120"/>
                <a:ea typeface="야놀자 야체 B" panose="02020603020101020101" pitchFamily="18" charset="-127"/>
              </a:rPr>
              <a:t>功能性</a:t>
            </a:r>
            <a:endParaRPr lang="ko-KR" altLang="en-US" dirty="0">
              <a:solidFill>
                <a:srgbClr val="0079DC"/>
              </a:solidFill>
              <a:latin typeface="微軟正黑體" panose="020B0604030504040204" pitchFamily="34" charset="-120"/>
              <a:ea typeface="야놀자 야체 B" panose="02020603020101020101" pitchFamily="18" charset="-127"/>
            </a:endParaRPr>
          </a:p>
        </p:txBody>
      </p:sp>
      <p:sp>
        <p:nvSpPr>
          <p:cNvPr id="65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文獻探討</a:t>
            </a:r>
          </a:p>
        </p:txBody>
      </p:sp>
      <p:sp>
        <p:nvSpPr>
          <p:cNvPr id="66" name="圓角矩形 65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7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68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4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BC00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5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BC00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6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BC00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948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" name="資料庫圖表 88"/>
          <p:cNvGraphicFramePr/>
          <p:nvPr>
            <p:extLst>
              <p:ext uri="{D42A27DB-BD31-4B8C-83A1-F6EECF244321}">
                <p14:modId xmlns:p14="http://schemas.microsoft.com/office/powerpoint/2010/main" val="209404179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2" name="圖片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085" y="2543786"/>
            <a:ext cx="1964700" cy="26195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文獻探討</a:t>
            </a:r>
          </a:p>
        </p:txBody>
      </p:sp>
      <p:sp>
        <p:nvSpPr>
          <p:cNvPr id="50" name="圓角矩形 49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1" name="타원 16"/>
          <p:cNvSpPr/>
          <p:nvPr/>
        </p:nvSpPr>
        <p:spPr>
          <a:xfrm>
            <a:off x="4799866" y="2413667"/>
            <a:ext cx="2325687" cy="2325687"/>
          </a:xfrm>
          <a:prstGeom prst="ellips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800" dirty="0">
              <a:solidFill>
                <a:prstClr val="white"/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</p:txBody>
      </p:sp>
      <p:sp>
        <p:nvSpPr>
          <p:cNvPr id="112" name="타원 5"/>
          <p:cNvSpPr/>
          <p:nvPr/>
        </p:nvSpPr>
        <p:spPr>
          <a:xfrm>
            <a:off x="5353112" y="2961722"/>
            <a:ext cx="1229579" cy="1229579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知覺價值</a:t>
            </a:r>
          </a:p>
        </p:txBody>
      </p:sp>
      <p:sp>
        <p:nvSpPr>
          <p:cNvPr id="113" name="타원 6"/>
          <p:cNvSpPr/>
          <p:nvPr/>
        </p:nvSpPr>
        <p:spPr>
          <a:xfrm>
            <a:off x="4585250" y="2199050"/>
            <a:ext cx="2754922" cy="2754922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800" dirty="0">
              <a:solidFill>
                <a:prstClr val="white"/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</p:txBody>
      </p:sp>
      <p:grpSp>
        <p:nvGrpSpPr>
          <p:cNvPr id="114" name="그룹 9"/>
          <p:cNvGrpSpPr/>
          <p:nvPr/>
        </p:nvGrpSpPr>
        <p:grpSpPr>
          <a:xfrm>
            <a:off x="6588986" y="4191301"/>
            <a:ext cx="948227" cy="948227"/>
            <a:chOff x="6777281" y="4096543"/>
            <a:chExt cx="1154723" cy="1154723"/>
          </a:xfrm>
        </p:grpSpPr>
        <p:sp>
          <p:nvSpPr>
            <p:cNvPr id="115" name="타원 7"/>
            <p:cNvSpPr/>
            <p:nvPr/>
          </p:nvSpPr>
          <p:spPr>
            <a:xfrm>
              <a:off x="6777281" y="4096543"/>
              <a:ext cx="1154723" cy="11547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  <p:sp>
          <p:nvSpPr>
            <p:cNvPr id="116" name="타원 8"/>
            <p:cNvSpPr/>
            <p:nvPr/>
          </p:nvSpPr>
          <p:spPr>
            <a:xfrm>
              <a:off x="6853480" y="4172742"/>
              <a:ext cx="1002323" cy="10023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</p:grpSp>
      <p:grpSp>
        <p:nvGrpSpPr>
          <p:cNvPr id="117" name="그룹 10"/>
          <p:cNvGrpSpPr/>
          <p:nvPr/>
        </p:nvGrpSpPr>
        <p:grpSpPr>
          <a:xfrm>
            <a:off x="4402164" y="4191299"/>
            <a:ext cx="948227" cy="948227"/>
            <a:chOff x="6777281" y="4096545"/>
            <a:chExt cx="1154723" cy="1154724"/>
          </a:xfrm>
        </p:grpSpPr>
        <p:sp>
          <p:nvSpPr>
            <p:cNvPr id="118" name="타원 11"/>
            <p:cNvSpPr/>
            <p:nvPr/>
          </p:nvSpPr>
          <p:spPr>
            <a:xfrm>
              <a:off x="6777281" y="4096545"/>
              <a:ext cx="1154723" cy="115472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  <p:sp>
          <p:nvSpPr>
            <p:cNvPr id="119" name="타원 12"/>
            <p:cNvSpPr/>
            <p:nvPr/>
          </p:nvSpPr>
          <p:spPr>
            <a:xfrm>
              <a:off x="6853481" y="4172746"/>
              <a:ext cx="1002323" cy="10023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</p:grpSp>
      <p:grpSp>
        <p:nvGrpSpPr>
          <p:cNvPr id="120" name="그룹 13"/>
          <p:cNvGrpSpPr/>
          <p:nvPr/>
        </p:nvGrpSpPr>
        <p:grpSpPr>
          <a:xfrm>
            <a:off x="5488597" y="1724936"/>
            <a:ext cx="948227" cy="948227"/>
            <a:chOff x="6777281" y="4096543"/>
            <a:chExt cx="1154723" cy="1154723"/>
          </a:xfrm>
        </p:grpSpPr>
        <p:sp>
          <p:nvSpPr>
            <p:cNvPr id="121" name="타원 14"/>
            <p:cNvSpPr/>
            <p:nvPr/>
          </p:nvSpPr>
          <p:spPr>
            <a:xfrm>
              <a:off x="6777281" y="4096543"/>
              <a:ext cx="1154723" cy="11547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  <p:sp>
          <p:nvSpPr>
            <p:cNvPr id="122" name="타원 15"/>
            <p:cNvSpPr/>
            <p:nvPr/>
          </p:nvSpPr>
          <p:spPr>
            <a:xfrm>
              <a:off x="6853480" y="4172742"/>
              <a:ext cx="1002323" cy="10023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</p:grpSp>
      <p:cxnSp>
        <p:nvCxnSpPr>
          <p:cNvPr id="123" name="직선 연결선 17"/>
          <p:cNvCxnSpPr>
            <a:stCxn id="112" idx="0"/>
            <a:endCxn id="121" idx="4"/>
          </p:cNvCxnSpPr>
          <p:nvPr/>
        </p:nvCxnSpPr>
        <p:spPr>
          <a:xfrm flipH="1" flipV="1">
            <a:off x="5962711" y="2673163"/>
            <a:ext cx="5191" cy="288559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21"/>
          <p:cNvCxnSpPr>
            <a:stCxn id="118" idx="7"/>
            <a:endCxn id="112" idx="3"/>
          </p:cNvCxnSpPr>
          <p:nvPr/>
        </p:nvCxnSpPr>
        <p:spPr>
          <a:xfrm flipV="1">
            <a:off x="5211526" y="4011233"/>
            <a:ext cx="321654" cy="318933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연결선 24"/>
          <p:cNvCxnSpPr>
            <a:stCxn id="115" idx="1"/>
            <a:endCxn id="112" idx="5"/>
          </p:cNvCxnSpPr>
          <p:nvPr/>
        </p:nvCxnSpPr>
        <p:spPr>
          <a:xfrm flipH="1" flipV="1">
            <a:off x="6402623" y="4011233"/>
            <a:ext cx="325228" cy="318933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Group 42"/>
          <p:cNvGrpSpPr>
            <a:grpSpLocks noChangeAspect="1"/>
          </p:cNvGrpSpPr>
          <p:nvPr/>
        </p:nvGrpSpPr>
        <p:grpSpPr bwMode="auto">
          <a:xfrm>
            <a:off x="6899257" y="4472450"/>
            <a:ext cx="327684" cy="378212"/>
            <a:chOff x="1967" y="0"/>
            <a:chExt cx="3742" cy="4319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27" name="Freeform 43"/>
            <p:cNvSpPr>
              <a:spLocks noEditPoints="1"/>
            </p:cNvSpPr>
            <p:nvPr/>
          </p:nvSpPr>
          <p:spPr bwMode="auto">
            <a:xfrm>
              <a:off x="1967" y="0"/>
              <a:ext cx="3742" cy="3167"/>
            </a:xfrm>
            <a:custGeom>
              <a:avLst/>
              <a:gdLst>
                <a:gd name="T0" fmla="*/ 3737 w 11227"/>
                <a:gd name="T1" fmla="*/ 9069 h 9501"/>
                <a:gd name="T2" fmla="*/ 7988 w 11227"/>
                <a:gd name="T3" fmla="*/ 9501 h 9501"/>
                <a:gd name="T4" fmla="*/ 7004 w 11227"/>
                <a:gd name="T5" fmla="*/ 7773 h 9501"/>
                <a:gd name="T6" fmla="*/ 10495 w 11227"/>
                <a:gd name="T7" fmla="*/ 7763 h 9501"/>
                <a:gd name="T8" fmla="*/ 10738 w 11227"/>
                <a:gd name="T9" fmla="*/ 7688 h 9501"/>
                <a:gd name="T10" fmla="*/ 10944 w 11227"/>
                <a:gd name="T11" fmla="*/ 7549 h 9501"/>
                <a:gd name="T12" fmla="*/ 11103 w 11227"/>
                <a:gd name="T13" fmla="*/ 7357 h 9501"/>
                <a:gd name="T14" fmla="*/ 11200 w 11227"/>
                <a:gd name="T15" fmla="*/ 7125 h 9501"/>
                <a:gd name="T16" fmla="*/ 11227 w 11227"/>
                <a:gd name="T17" fmla="*/ 6909 h 9501"/>
                <a:gd name="T18" fmla="*/ 11218 w 11227"/>
                <a:gd name="T19" fmla="*/ 733 h 9501"/>
                <a:gd name="T20" fmla="*/ 11143 w 11227"/>
                <a:gd name="T21" fmla="*/ 489 h 9501"/>
                <a:gd name="T22" fmla="*/ 11003 w 11227"/>
                <a:gd name="T23" fmla="*/ 283 h 9501"/>
                <a:gd name="T24" fmla="*/ 10812 w 11227"/>
                <a:gd name="T25" fmla="*/ 124 h 9501"/>
                <a:gd name="T26" fmla="*/ 10579 w 11227"/>
                <a:gd name="T27" fmla="*/ 27 h 9501"/>
                <a:gd name="T28" fmla="*/ 10364 w 11227"/>
                <a:gd name="T29" fmla="*/ 0 h 9501"/>
                <a:gd name="T30" fmla="*/ 733 w 11227"/>
                <a:gd name="T31" fmla="*/ 10 h 9501"/>
                <a:gd name="T32" fmla="*/ 490 w 11227"/>
                <a:gd name="T33" fmla="*/ 85 h 9501"/>
                <a:gd name="T34" fmla="*/ 283 w 11227"/>
                <a:gd name="T35" fmla="*/ 224 h 9501"/>
                <a:gd name="T36" fmla="*/ 125 w 11227"/>
                <a:gd name="T37" fmla="*/ 416 h 9501"/>
                <a:gd name="T38" fmla="*/ 28 w 11227"/>
                <a:gd name="T39" fmla="*/ 648 h 9501"/>
                <a:gd name="T40" fmla="*/ 0 w 11227"/>
                <a:gd name="T41" fmla="*/ 864 h 9501"/>
                <a:gd name="T42" fmla="*/ 10 w 11227"/>
                <a:gd name="T43" fmla="*/ 7042 h 9501"/>
                <a:gd name="T44" fmla="*/ 85 w 11227"/>
                <a:gd name="T45" fmla="*/ 7284 h 9501"/>
                <a:gd name="T46" fmla="*/ 225 w 11227"/>
                <a:gd name="T47" fmla="*/ 7490 h 9501"/>
                <a:gd name="T48" fmla="*/ 416 w 11227"/>
                <a:gd name="T49" fmla="*/ 7649 h 9501"/>
                <a:gd name="T50" fmla="*/ 648 w 11227"/>
                <a:gd name="T51" fmla="*/ 7747 h 9501"/>
                <a:gd name="T52" fmla="*/ 864 w 11227"/>
                <a:gd name="T53" fmla="*/ 7773 h 9501"/>
                <a:gd name="T54" fmla="*/ 4684 w 11227"/>
                <a:gd name="T55" fmla="*/ 7773 h 9501"/>
                <a:gd name="T56" fmla="*/ 10795 w 11227"/>
                <a:gd name="T57" fmla="*/ 6909 h 9501"/>
                <a:gd name="T58" fmla="*/ 10743 w 11227"/>
                <a:gd name="T59" fmla="*/ 7116 h 9501"/>
                <a:gd name="T60" fmla="*/ 10570 w 11227"/>
                <a:gd name="T61" fmla="*/ 7289 h 9501"/>
                <a:gd name="T62" fmla="*/ 10364 w 11227"/>
                <a:gd name="T63" fmla="*/ 7341 h 9501"/>
                <a:gd name="T64" fmla="*/ 736 w 11227"/>
                <a:gd name="T65" fmla="*/ 7322 h 9501"/>
                <a:gd name="T66" fmla="*/ 531 w 11227"/>
                <a:gd name="T67" fmla="*/ 7185 h 9501"/>
                <a:gd name="T68" fmla="*/ 434 w 11227"/>
                <a:gd name="T69" fmla="*/ 6954 h 9501"/>
                <a:gd name="T70" fmla="*/ 10795 w 11227"/>
                <a:gd name="T71" fmla="*/ 6477 h 9501"/>
                <a:gd name="T72" fmla="*/ 434 w 11227"/>
                <a:gd name="T73" fmla="*/ 819 h 9501"/>
                <a:gd name="T74" fmla="*/ 531 w 11227"/>
                <a:gd name="T75" fmla="*/ 589 h 9501"/>
                <a:gd name="T76" fmla="*/ 736 w 11227"/>
                <a:gd name="T77" fmla="*/ 451 h 9501"/>
                <a:gd name="T78" fmla="*/ 10364 w 11227"/>
                <a:gd name="T79" fmla="*/ 432 h 9501"/>
                <a:gd name="T80" fmla="*/ 10570 w 11227"/>
                <a:gd name="T81" fmla="*/ 484 h 9501"/>
                <a:gd name="T82" fmla="*/ 10743 w 11227"/>
                <a:gd name="T83" fmla="*/ 657 h 9501"/>
                <a:gd name="T84" fmla="*/ 10795 w 11227"/>
                <a:gd name="T85" fmla="*/ 864 h 9501"/>
                <a:gd name="T86" fmla="*/ 432 w 11227"/>
                <a:gd name="T87" fmla="*/ 864 h 9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227" h="9501">
                  <a:moveTo>
                    <a:pt x="864" y="7773"/>
                  </a:moveTo>
                  <a:lnTo>
                    <a:pt x="4223" y="7773"/>
                  </a:lnTo>
                  <a:lnTo>
                    <a:pt x="3737" y="9069"/>
                  </a:lnTo>
                  <a:lnTo>
                    <a:pt x="3239" y="9069"/>
                  </a:lnTo>
                  <a:lnTo>
                    <a:pt x="3239" y="9501"/>
                  </a:lnTo>
                  <a:lnTo>
                    <a:pt x="7988" y="9501"/>
                  </a:lnTo>
                  <a:lnTo>
                    <a:pt x="7988" y="9069"/>
                  </a:lnTo>
                  <a:lnTo>
                    <a:pt x="7491" y="9069"/>
                  </a:lnTo>
                  <a:lnTo>
                    <a:pt x="7004" y="7773"/>
                  </a:lnTo>
                  <a:lnTo>
                    <a:pt x="10364" y="7773"/>
                  </a:lnTo>
                  <a:lnTo>
                    <a:pt x="10409" y="7773"/>
                  </a:lnTo>
                  <a:lnTo>
                    <a:pt x="10495" y="7763"/>
                  </a:lnTo>
                  <a:lnTo>
                    <a:pt x="10579" y="7746"/>
                  </a:lnTo>
                  <a:lnTo>
                    <a:pt x="10660" y="7721"/>
                  </a:lnTo>
                  <a:lnTo>
                    <a:pt x="10738" y="7688"/>
                  </a:lnTo>
                  <a:lnTo>
                    <a:pt x="10812" y="7649"/>
                  </a:lnTo>
                  <a:lnTo>
                    <a:pt x="10880" y="7602"/>
                  </a:lnTo>
                  <a:lnTo>
                    <a:pt x="10944" y="7549"/>
                  </a:lnTo>
                  <a:lnTo>
                    <a:pt x="11003" y="7490"/>
                  </a:lnTo>
                  <a:lnTo>
                    <a:pt x="11056" y="7426"/>
                  </a:lnTo>
                  <a:lnTo>
                    <a:pt x="11103" y="7357"/>
                  </a:lnTo>
                  <a:lnTo>
                    <a:pt x="11143" y="7284"/>
                  </a:lnTo>
                  <a:lnTo>
                    <a:pt x="11175" y="7207"/>
                  </a:lnTo>
                  <a:lnTo>
                    <a:pt x="11200" y="7125"/>
                  </a:lnTo>
                  <a:lnTo>
                    <a:pt x="11218" y="7042"/>
                  </a:lnTo>
                  <a:lnTo>
                    <a:pt x="11226" y="6954"/>
                  </a:lnTo>
                  <a:lnTo>
                    <a:pt x="11227" y="6909"/>
                  </a:lnTo>
                  <a:lnTo>
                    <a:pt x="11227" y="864"/>
                  </a:lnTo>
                  <a:lnTo>
                    <a:pt x="11226" y="819"/>
                  </a:lnTo>
                  <a:lnTo>
                    <a:pt x="11218" y="733"/>
                  </a:lnTo>
                  <a:lnTo>
                    <a:pt x="11200" y="648"/>
                  </a:lnTo>
                  <a:lnTo>
                    <a:pt x="11175" y="567"/>
                  </a:lnTo>
                  <a:lnTo>
                    <a:pt x="11143" y="489"/>
                  </a:lnTo>
                  <a:lnTo>
                    <a:pt x="11103" y="416"/>
                  </a:lnTo>
                  <a:lnTo>
                    <a:pt x="11056" y="347"/>
                  </a:lnTo>
                  <a:lnTo>
                    <a:pt x="11003" y="283"/>
                  </a:lnTo>
                  <a:lnTo>
                    <a:pt x="10944" y="224"/>
                  </a:lnTo>
                  <a:lnTo>
                    <a:pt x="10880" y="171"/>
                  </a:lnTo>
                  <a:lnTo>
                    <a:pt x="10812" y="124"/>
                  </a:lnTo>
                  <a:lnTo>
                    <a:pt x="10738" y="85"/>
                  </a:lnTo>
                  <a:lnTo>
                    <a:pt x="10660" y="52"/>
                  </a:lnTo>
                  <a:lnTo>
                    <a:pt x="10579" y="27"/>
                  </a:lnTo>
                  <a:lnTo>
                    <a:pt x="10495" y="10"/>
                  </a:lnTo>
                  <a:lnTo>
                    <a:pt x="10409" y="1"/>
                  </a:lnTo>
                  <a:lnTo>
                    <a:pt x="10364" y="0"/>
                  </a:lnTo>
                  <a:lnTo>
                    <a:pt x="864" y="0"/>
                  </a:lnTo>
                  <a:lnTo>
                    <a:pt x="819" y="1"/>
                  </a:lnTo>
                  <a:lnTo>
                    <a:pt x="733" y="10"/>
                  </a:lnTo>
                  <a:lnTo>
                    <a:pt x="648" y="27"/>
                  </a:lnTo>
                  <a:lnTo>
                    <a:pt x="568" y="52"/>
                  </a:lnTo>
                  <a:lnTo>
                    <a:pt x="490" y="85"/>
                  </a:lnTo>
                  <a:lnTo>
                    <a:pt x="416" y="124"/>
                  </a:lnTo>
                  <a:lnTo>
                    <a:pt x="348" y="171"/>
                  </a:lnTo>
                  <a:lnTo>
                    <a:pt x="283" y="224"/>
                  </a:lnTo>
                  <a:lnTo>
                    <a:pt x="225" y="283"/>
                  </a:lnTo>
                  <a:lnTo>
                    <a:pt x="173" y="347"/>
                  </a:lnTo>
                  <a:lnTo>
                    <a:pt x="125" y="416"/>
                  </a:lnTo>
                  <a:lnTo>
                    <a:pt x="85" y="489"/>
                  </a:lnTo>
                  <a:lnTo>
                    <a:pt x="52" y="567"/>
                  </a:lnTo>
                  <a:lnTo>
                    <a:pt x="28" y="648"/>
                  </a:lnTo>
                  <a:lnTo>
                    <a:pt x="10" y="733"/>
                  </a:lnTo>
                  <a:lnTo>
                    <a:pt x="2" y="819"/>
                  </a:lnTo>
                  <a:lnTo>
                    <a:pt x="0" y="864"/>
                  </a:lnTo>
                  <a:lnTo>
                    <a:pt x="0" y="6909"/>
                  </a:lnTo>
                  <a:lnTo>
                    <a:pt x="2" y="6954"/>
                  </a:lnTo>
                  <a:lnTo>
                    <a:pt x="10" y="7042"/>
                  </a:lnTo>
                  <a:lnTo>
                    <a:pt x="28" y="7125"/>
                  </a:lnTo>
                  <a:lnTo>
                    <a:pt x="52" y="7207"/>
                  </a:lnTo>
                  <a:lnTo>
                    <a:pt x="85" y="7284"/>
                  </a:lnTo>
                  <a:lnTo>
                    <a:pt x="125" y="7357"/>
                  </a:lnTo>
                  <a:lnTo>
                    <a:pt x="173" y="7426"/>
                  </a:lnTo>
                  <a:lnTo>
                    <a:pt x="225" y="7490"/>
                  </a:lnTo>
                  <a:lnTo>
                    <a:pt x="283" y="7549"/>
                  </a:lnTo>
                  <a:lnTo>
                    <a:pt x="348" y="7602"/>
                  </a:lnTo>
                  <a:lnTo>
                    <a:pt x="416" y="7649"/>
                  </a:lnTo>
                  <a:lnTo>
                    <a:pt x="490" y="7688"/>
                  </a:lnTo>
                  <a:lnTo>
                    <a:pt x="568" y="7721"/>
                  </a:lnTo>
                  <a:lnTo>
                    <a:pt x="648" y="7747"/>
                  </a:lnTo>
                  <a:lnTo>
                    <a:pt x="733" y="7763"/>
                  </a:lnTo>
                  <a:lnTo>
                    <a:pt x="819" y="7773"/>
                  </a:lnTo>
                  <a:lnTo>
                    <a:pt x="864" y="7773"/>
                  </a:lnTo>
                  <a:close/>
                  <a:moveTo>
                    <a:pt x="7029" y="9069"/>
                  </a:moveTo>
                  <a:lnTo>
                    <a:pt x="4199" y="9069"/>
                  </a:lnTo>
                  <a:lnTo>
                    <a:pt x="4684" y="7773"/>
                  </a:lnTo>
                  <a:lnTo>
                    <a:pt x="6544" y="7773"/>
                  </a:lnTo>
                  <a:lnTo>
                    <a:pt x="7029" y="9069"/>
                  </a:lnTo>
                  <a:close/>
                  <a:moveTo>
                    <a:pt x="10795" y="6909"/>
                  </a:moveTo>
                  <a:lnTo>
                    <a:pt x="10794" y="6954"/>
                  </a:lnTo>
                  <a:lnTo>
                    <a:pt x="10776" y="7038"/>
                  </a:lnTo>
                  <a:lnTo>
                    <a:pt x="10743" y="7116"/>
                  </a:lnTo>
                  <a:lnTo>
                    <a:pt x="10697" y="7185"/>
                  </a:lnTo>
                  <a:lnTo>
                    <a:pt x="10638" y="7243"/>
                  </a:lnTo>
                  <a:lnTo>
                    <a:pt x="10570" y="7289"/>
                  </a:lnTo>
                  <a:lnTo>
                    <a:pt x="10492" y="7322"/>
                  </a:lnTo>
                  <a:lnTo>
                    <a:pt x="10407" y="7340"/>
                  </a:lnTo>
                  <a:lnTo>
                    <a:pt x="10364" y="7341"/>
                  </a:lnTo>
                  <a:lnTo>
                    <a:pt x="864" y="7341"/>
                  </a:lnTo>
                  <a:lnTo>
                    <a:pt x="820" y="7340"/>
                  </a:lnTo>
                  <a:lnTo>
                    <a:pt x="736" y="7322"/>
                  </a:lnTo>
                  <a:lnTo>
                    <a:pt x="658" y="7289"/>
                  </a:lnTo>
                  <a:lnTo>
                    <a:pt x="589" y="7243"/>
                  </a:lnTo>
                  <a:lnTo>
                    <a:pt x="531" y="7185"/>
                  </a:lnTo>
                  <a:lnTo>
                    <a:pt x="484" y="7116"/>
                  </a:lnTo>
                  <a:lnTo>
                    <a:pt x="451" y="7038"/>
                  </a:lnTo>
                  <a:lnTo>
                    <a:pt x="434" y="6954"/>
                  </a:lnTo>
                  <a:lnTo>
                    <a:pt x="432" y="6909"/>
                  </a:lnTo>
                  <a:lnTo>
                    <a:pt x="432" y="6477"/>
                  </a:lnTo>
                  <a:lnTo>
                    <a:pt x="10795" y="6477"/>
                  </a:lnTo>
                  <a:lnTo>
                    <a:pt x="10795" y="6909"/>
                  </a:lnTo>
                  <a:close/>
                  <a:moveTo>
                    <a:pt x="432" y="864"/>
                  </a:moveTo>
                  <a:lnTo>
                    <a:pt x="434" y="819"/>
                  </a:lnTo>
                  <a:lnTo>
                    <a:pt x="451" y="735"/>
                  </a:lnTo>
                  <a:lnTo>
                    <a:pt x="484" y="657"/>
                  </a:lnTo>
                  <a:lnTo>
                    <a:pt x="531" y="589"/>
                  </a:lnTo>
                  <a:lnTo>
                    <a:pt x="589" y="530"/>
                  </a:lnTo>
                  <a:lnTo>
                    <a:pt x="658" y="484"/>
                  </a:lnTo>
                  <a:lnTo>
                    <a:pt x="736" y="451"/>
                  </a:lnTo>
                  <a:lnTo>
                    <a:pt x="820" y="433"/>
                  </a:lnTo>
                  <a:lnTo>
                    <a:pt x="864" y="432"/>
                  </a:lnTo>
                  <a:lnTo>
                    <a:pt x="10364" y="432"/>
                  </a:lnTo>
                  <a:lnTo>
                    <a:pt x="10407" y="433"/>
                  </a:lnTo>
                  <a:lnTo>
                    <a:pt x="10492" y="451"/>
                  </a:lnTo>
                  <a:lnTo>
                    <a:pt x="10570" y="484"/>
                  </a:lnTo>
                  <a:lnTo>
                    <a:pt x="10638" y="530"/>
                  </a:lnTo>
                  <a:lnTo>
                    <a:pt x="10697" y="589"/>
                  </a:lnTo>
                  <a:lnTo>
                    <a:pt x="10743" y="657"/>
                  </a:lnTo>
                  <a:lnTo>
                    <a:pt x="10776" y="735"/>
                  </a:lnTo>
                  <a:lnTo>
                    <a:pt x="10794" y="819"/>
                  </a:lnTo>
                  <a:lnTo>
                    <a:pt x="10795" y="864"/>
                  </a:lnTo>
                  <a:lnTo>
                    <a:pt x="10795" y="6045"/>
                  </a:lnTo>
                  <a:lnTo>
                    <a:pt x="432" y="6045"/>
                  </a:lnTo>
                  <a:lnTo>
                    <a:pt x="432" y="8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44"/>
            <p:cNvSpPr>
              <a:spLocks noEditPoints="1"/>
            </p:cNvSpPr>
            <p:nvPr/>
          </p:nvSpPr>
          <p:spPr bwMode="auto">
            <a:xfrm>
              <a:off x="2255" y="3311"/>
              <a:ext cx="2159" cy="1008"/>
            </a:xfrm>
            <a:custGeom>
              <a:avLst/>
              <a:gdLst>
                <a:gd name="T0" fmla="*/ 216 w 6477"/>
                <a:gd name="T1" fmla="*/ 0 h 3023"/>
                <a:gd name="T2" fmla="*/ 194 w 6477"/>
                <a:gd name="T3" fmla="*/ 0 h 3023"/>
                <a:gd name="T4" fmla="*/ 152 w 6477"/>
                <a:gd name="T5" fmla="*/ 9 h 3023"/>
                <a:gd name="T6" fmla="*/ 114 w 6477"/>
                <a:gd name="T7" fmla="*/ 26 h 3023"/>
                <a:gd name="T8" fmla="*/ 78 w 6477"/>
                <a:gd name="T9" fmla="*/ 49 h 3023"/>
                <a:gd name="T10" fmla="*/ 49 w 6477"/>
                <a:gd name="T11" fmla="*/ 77 h 3023"/>
                <a:gd name="T12" fmla="*/ 26 w 6477"/>
                <a:gd name="T13" fmla="*/ 112 h 3023"/>
                <a:gd name="T14" fmla="*/ 10 w 6477"/>
                <a:gd name="T15" fmla="*/ 151 h 3023"/>
                <a:gd name="T16" fmla="*/ 2 w 6477"/>
                <a:gd name="T17" fmla="*/ 194 h 3023"/>
                <a:gd name="T18" fmla="*/ 0 w 6477"/>
                <a:gd name="T19" fmla="*/ 215 h 3023"/>
                <a:gd name="T20" fmla="*/ 0 w 6477"/>
                <a:gd name="T21" fmla="*/ 2807 h 3023"/>
                <a:gd name="T22" fmla="*/ 2 w 6477"/>
                <a:gd name="T23" fmla="*/ 2829 h 3023"/>
                <a:gd name="T24" fmla="*/ 10 w 6477"/>
                <a:gd name="T25" fmla="*/ 2871 h 3023"/>
                <a:gd name="T26" fmla="*/ 26 w 6477"/>
                <a:gd name="T27" fmla="*/ 2909 h 3023"/>
                <a:gd name="T28" fmla="*/ 49 w 6477"/>
                <a:gd name="T29" fmla="*/ 2944 h 3023"/>
                <a:gd name="T30" fmla="*/ 78 w 6477"/>
                <a:gd name="T31" fmla="*/ 2974 h 3023"/>
                <a:gd name="T32" fmla="*/ 114 w 6477"/>
                <a:gd name="T33" fmla="*/ 2997 h 3023"/>
                <a:gd name="T34" fmla="*/ 152 w 6477"/>
                <a:gd name="T35" fmla="*/ 3013 h 3023"/>
                <a:gd name="T36" fmla="*/ 194 w 6477"/>
                <a:gd name="T37" fmla="*/ 3022 h 3023"/>
                <a:gd name="T38" fmla="*/ 216 w 6477"/>
                <a:gd name="T39" fmla="*/ 3023 h 3023"/>
                <a:gd name="T40" fmla="*/ 6261 w 6477"/>
                <a:gd name="T41" fmla="*/ 3023 h 3023"/>
                <a:gd name="T42" fmla="*/ 6284 w 6477"/>
                <a:gd name="T43" fmla="*/ 3022 h 3023"/>
                <a:gd name="T44" fmla="*/ 6325 w 6477"/>
                <a:gd name="T45" fmla="*/ 3013 h 3023"/>
                <a:gd name="T46" fmla="*/ 6365 w 6477"/>
                <a:gd name="T47" fmla="*/ 2997 h 3023"/>
                <a:gd name="T48" fmla="*/ 6399 w 6477"/>
                <a:gd name="T49" fmla="*/ 2974 h 3023"/>
                <a:gd name="T50" fmla="*/ 6427 w 6477"/>
                <a:gd name="T51" fmla="*/ 2944 h 3023"/>
                <a:gd name="T52" fmla="*/ 6451 w 6477"/>
                <a:gd name="T53" fmla="*/ 2909 h 3023"/>
                <a:gd name="T54" fmla="*/ 6467 w 6477"/>
                <a:gd name="T55" fmla="*/ 2871 h 3023"/>
                <a:gd name="T56" fmla="*/ 6477 w 6477"/>
                <a:gd name="T57" fmla="*/ 2829 h 3023"/>
                <a:gd name="T58" fmla="*/ 6477 w 6477"/>
                <a:gd name="T59" fmla="*/ 2807 h 3023"/>
                <a:gd name="T60" fmla="*/ 6477 w 6477"/>
                <a:gd name="T61" fmla="*/ 215 h 3023"/>
                <a:gd name="T62" fmla="*/ 6477 w 6477"/>
                <a:gd name="T63" fmla="*/ 194 h 3023"/>
                <a:gd name="T64" fmla="*/ 6467 w 6477"/>
                <a:gd name="T65" fmla="*/ 151 h 3023"/>
                <a:gd name="T66" fmla="*/ 6451 w 6477"/>
                <a:gd name="T67" fmla="*/ 112 h 3023"/>
                <a:gd name="T68" fmla="*/ 6427 w 6477"/>
                <a:gd name="T69" fmla="*/ 77 h 3023"/>
                <a:gd name="T70" fmla="*/ 6399 w 6477"/>
                <a:gd name="T71" fmla="*/ 49 h 3023"/>
                <a:gd name="T72" fmla="*/ 6365 w 6477"/>
                <a:gd name="T73" fmla="*/ 26 h 3023"/>
                <a:gd name="T74" fmla="*/ 6325 w 6477"/>
                <a:gd name="T75" fmla="*/ 9 h 3023"/>
                <a:gd name="T76" fmla="*/ 6284 w 6477"/>
                <a:gd name="T77" fmla="*/ 0 h 3023"/>
                <a:gd name="T78" fmla="*/ 6261 w 6477"/>
                <a:gd name="T79" fmla="*/ 0 h 3023"/>
                <a:gd name="T80" fmla="*/ 216 w 6477"/>
                <a:gd name="T81" fmla="*/ 0 h 3023"/>
                <a:gd name="T82" fmla="*/ 6045 w 6477"/>
                <a:gd name="T83" fmla="*/ 2591 h 3023"/>
                <a:gd name="T84" fmla="*/ 432 w 6477"/>
                <a:gd name="T85" fmla="*/ 2591 h 3023"/>
                <a:gd name="T86" fmla="*/ 432 w 6477"/>
                <a:gd name="T87" fmla="*/ 431 h 3023"/>
                <a:gd name="T88" fmla="*/ 6045 w 6477"/>
                <a:gd name="T89" fmla="*/ 431 h 3023"/>
                <a:gd name="T90" fmla="*/ 6045 w 6477"/>
                <a:gd name="T91" fmla="*/ 2591 h 3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77" h="3023">
                  <a:moveTo>
                    <a:pt x="216" y="0"/>
                  </a:moveTo>
                  <a:lnTo>
                    <a:pt x="194" y="0"/>
                  </a:lnTo>
                  <a:lnTo>
                    <a:pt x="152" y="9"/>
                  </a:lnTo>
                  <a:lnTo>
                    <a:pt x="114" y="26"/>
                  </a:lnTo>
                  <a:lnTo>
                    <a:pt x="78" y="49"/>
                  </a:lnTo>
                  <a:lnTo>
                    <a:pt x="49" y="77"/>
                  </a:lnTo>
                  <a:lnTo>
                    <a:pt x="26" y="112"/>
                  </a:lnTo>
                  <a:lnTo>
                    <a:pt x="10" y="151"/>
                  </a:lnTo>
                  <a:lnTo>
                    <a:pt x="2" y="194"/>
                  </a:lnTo>
                  <a:lnTo>
                    <a:pt x="0" y="215"/>
                  </a:lnTo>
                  <a:lnTo>
                    <a:pt x="0" y="2807"/>
                  </a:lnTo>
                  <a:lnTo>
                    <a:pt x="2" y="2829"/>
                  </a:lnTo>
                  <a:lnTo>
                    <a:pt x="10" y="2871"/>
                  </a:lnTo>
                  <a:lnTo>
                    <a:pt x="26" y="2909"/>
                  </a:lnTo>
                  <a:lnTo>
                    <a:pt x="49" y="2944"/>
                  </a:lnTo>
                  <a:lnTo>
                    <a:pt x="78" y="2974"/>
                  </a:lnTo>
                  <a:lnTo>
                    <a:pt x="114" y="2997"/>
                  </a:lnTo>
                  <a:lnTo>
                    <a:pt x="152" y="3013"/>
                  </a:lnTo>
                  <a:lnTo>
                    <a:pt x="194" y="3022"/>
                  </a:lnTo>
                  <a:lnTo>
                    <a:pt x="216" y="3023"/>
                  </a:lnTo>
                  <a:lnTo>
                    <a:pt x="6261" y="3023"/>
                  </a:lnTo>
                  <a:lnTo>
                    <a:pt x="6284" y="3022"/>
                  </a:lnTo>
                  <a:lnTo>
                    <a:pt x="6325" y="3013"/>
                  </a:lnTo>
                  <a:lnTo>
                    <a:pt x="6365" y="2997"/>
                  </a:lnTo>
                  <a:lnTo>
                    <a:pt x="6399" y="2974"/>
                  </a:lnTo>
                  <a:lnTo>
                    <a:pt x="6427" y="2944"/>
                  </a:lnTo>
                  <a:lnTo>
                    <a:pt x="6451" y="2909"/>
                  </a:lnTo>
                  <a:lnTo>
                    <a:pt x="6467" y="2871"/>
                  </a:lnTo>
                  <a:lnTo>
                    <a:pt x="6477" y="2829"/>
                  </a:lnTo>
                  <a:lnTo>
                    <a:pt x="6477" y="2807"/>
                  </a:lnTo>
                  <a:lnTo>
                    <a:pt x="6477" y="215"/>
                  </a:lnTo>
                  <a:lnTo>
                    <a:pt x="6477" y="194"/>
                  </a:lnTo>
                  <a:lnTo>
                    <a:pt x="6467" y="151"/>
                  </a:lnTo>
                  <a:lnTo>
                    <a:pt x="6451" y="112"/>
                  </a:lnTo>
                  <a:lnTo>
                    <a:pt x="6427" y="77"/>
                  </a:lnTo>
                  <a:lnTo>
                    <a:pt x="6399" y="49"/>
                  </a:lnTo>
                  <a:lnTo>
                    <a:pt x="6365" y="26"/>
                  </a:lnTo>
                  <a:lnTo>
                    <a:pt x="6325" y="9"/>
                  </a:lnTo>
                  <a:lnTo>
                    <a:pt x="6284" y="0"/>
                  </a:lnTo>
                  <a:lnTo>
                    <a:pt x="6261" y="0"/>
                  </a:lnTo>
                  <a:lnTo>
                    <a:pt x="216" y="0"/>
                  </a:lnTo>
                  <a:close/>
                  <a:moveTo>
                    <a:pt x="6045" y="2591"/>
                  </a:moveTo>
                  <a:lnTo>
                    <a:pt x="432" y="2591"/>
                  </a:lnTo>
                  <a:lnTo>
                    <a:pt x="432" y="431"/>
                  </a:lnTo>
                  <a:lnTo>
                    <a:pt x="6045" y="431"/>
                  </a:lnTo>
                  <a:lnTo>
                    <a:pt x="6045" y="25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Rectangle 45"/>
            <p:cNvSpPr>
              <a:spLocks noChangeArrowheads="1"/>
            </p:cNvSpPr>
            <p:nvPr/>
          </p:nvSpPr>
          <p:spPr bwMode="auto">
            <a:xfrm>
              <a:off x="2543" y="3887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Rectangle 46"/>
            <p:cNvSpPr>
              <a:spLocks noChangeArrowheads="1"/>
            </p:cNvSpPr>
            <p:nvPr/>
          </p:nvSpPr>
          <p:spPr bwMode="auto">
            <a:xfrm>
              <a:off x="3982" y="3887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Rectangle 47"/>
            <p:cNvSpPr>
              <a:spLocks noChangeArrowheads="1"/>
            </p:cNvSpPr>
            <p:nvPr/>
          </p:nvSpPr>
          <p:spPr bwMode="auto">
            <a:xfrm>
              <a:off x="2543" y="3599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Rectangle 48"/>
            <p:cNvSpPr>
              <a:spLocks noChangeArrowheads="1"/>
            </p:cNvSpPr>
            <p:nvPr/>
          </p:nvSpPr>
          <p:spPr bwMode="auto">
            <a:xfrm>
              <a:off x="2831" y="3599"/>
              <a:ext cx="143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Rectangle 49"/>
            <p:cNvSpPr>
              <a:spLocks noChangeArrowheads="1"/>
            </p:cNvSpPr>
            <p:nvPr/>
          </p:nvSpPr>
          <p:spPr bwMode="auto">
            <a:xfrm>
              <a:off x="3118" y="3599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Rectangle 50"/>
            <p:cNvSpPr>
              <a:spLocks noChangeArrowheads="1"/>
            </p:cNvSpPr>
            <p:nvPr/>
          </p:nvSpPr>
          <p:spPr bwMode="auto">
            <a:xfrm>
              <a:off x="3406" y="3599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Rectangle 51"/>
            <p:cNvSpPr>
              <a:spLocks noChangeArrowheads="1"/>
            </p:cNvSpPr>
            <p:nvPr/>
          </p:nvSpPr>
          <p:spPr bwMode="auto">
            <a:xfrm>
              <a:off x="3694" y="3599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Rectangle 52"/>
            <p:cNvSpPr>
              <a:spLocks noChangeArrowheads="1"/>
            </p:cNvSpPr>
            <p:nvPr/>
          </p:nvSpPr>
          <p:spPr bwMode="auto">
            <a:xfrm>
              <a:off x="3982" y="3599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Rectangle 53"/>
            <p:cNvSpPr>
              <a:spLocks noChangeArrowheads="1"/>
            </p:cNvSpPr>
            <p:nvPr/>
          </p:nvSpPr>
          <p:spPr bwMode="auto">
            <a:xfrm>
              <a:off x="2831" y="3887"/>
              <a:ext cx="1007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54"/>
            <p:cNvSpPr>
              <a:spLocks noEditPoints="1"/>
            </p:cNvSpPr>
            <p:nvPr/>
          </p:nvSpPr>
          <p:spPr bwMode="auto">
            <a:xfrm>
              <a:off x="4701" y="3311"/>
              <a:ext cx="720" cy="1008"/>
            </a:xfrm>
            <a:custGeom>
              <a:avLst/>
              <a:gdLst>
                <a:gd name="T0" fmla="*/ 0 w 2160"/>
                <a:gd name="T1" fmla="*/ 1943 h 3023"/>
                <a:gd name="T2" fmla="*/ 13 w 2160"/>
                <a:gd name="T3" fmla="*/ 2107 h 3023"/>
                <a:gd name="T4" fmla="*/ 66 w 2160"/>
                <a:gd name="T5" fmla="*/ 2314 h 3023"/>
                <a:gd name="T6" fmla="*/ 156 w 2160"/>
                <a:gd name="T7" fmla="*/ 2502 h 3023"/>
                <a:gd name="T8" fmla="*/ 280 w 2160"/>
                <a:gd name="T9" fmla="*/ 2669 h 3023"/>
                <a:gd name="T10" fmla="*/ 433 w 2160"/>
                <a:gd name="T11" fmla="*/ 2808 h 3023"/>
                <a:gd name="T12" fmla="*/ 611 w 2160"/>
                <a:gd name="T13" fmla="*/ 2916 h 3023"/>
                <a:gd name="T14" fmla="*/ 811 w 2160"/>
                <a:gd name="T15" fmla="*/ 2989 h 3023"/>
                <a:gd name="T16" fmla="*/ 1024 w 2160"/>
                <a:gd name="T17" fmla="*/ 3022 h 3023"/>
                <a:gd name="T18" fmla="*/ 1136 w 2160"/>
                <a:gd name="T19" fmla="*/ 3022 h 3023"/>
                <a:gd name="T20" fmla="*/ 1350 w 2160"/>
                <a:gd name="T21" fmla="*/ 2989 h 3023"/>
                <a:gd name="T22" fmla="*/ 1549 w 2160"/>
                <a:gd name="T23" fmla="*/ 2916 h 3023"/>
                <a:gd name="T24" fmla="*/ 1726 w 2160"/>
                <a:gd name="T25" fmla="*/ 2808 h 3023"/>
                <a:gd name="T26" fmla="*/ 1879 w 2160"/>
                <a:gd name="T27" fmla="*/ 2669 h 3023"/>
                <a:gd name="T28" fmla="*/ 2004 w 2160"/>
                <a:gd name="T29" fmla="*/ 2502 h 3023"/>
                <a:gd name="T30" fmla="*/ 2094 w 2160"/>
                <a:gd name="T31" fmla="*/ 2314 h 3023"/>
                <a:gd name="T32" fmla="*/ 2147 w 2160"/>
                <a:gd name="T33" fmla="*/ 2107 h 3023"/>
                <a:gd name="T34" fmla="*/ 2160 w 2160"/>
                <a:gd name="T35" fmla="*/ 1943 h 3023"/>
                <a:gd name="T36" fmla="*/ 2158 w 2160"/>
                <a:gd name="T37" fmla="*/ 1023 h 3023"/>
                <a:gd name="T38" fmla="*/ 2125 w 2160"/>
                <a:gd name="T39" fmla="*/ 809 h 3023"/>
                <a:gd name="T40" fmla="*/ 2053 w 2160"/>
                <a:gd name="T41" fmla="*/ 610 h 3023"/>
                <a:gd name="T42" fmla="*/ 1945 w 2160"/>
                <a:gd name="T43" fmla="*/ 433 h 3023"/>
                <a:gd name="T44" fmla="*/ 1806 w 2160"/>
                <a:gd name="T45" fmla="*/ 280 h 3023"/>
                <a:gd name="T46" fmla="*/ 1640 w 2160"/>
                <a:gd name="T47" fmla="*/ 155 h 3023"/>
                <a:gd name="T48" fmla="*/ 1452 w 2160"/>
                <a:gd name="T49" fmla="*/ 65 h 3023"/>
                <a:gd name="T50" fmla="*/ 1244 w 2160"/>
                <a:gd name="T51" fmla="*/ 12 h 3023"/>
                <a:gd name="T52" fmla="*/ 1080 w 2160"/>
                <a:gd name="T53" fmla="*/ 0 h 3023"/>
                <a:gd name="T54" fmla="*/ 916 w 2160"/>
                <a:gd name="T55" fmla="*/ 12 h 3023"/>
                <a:gd name="T56" fmla="*/ 708 w 2160"/>
                <a:gd name="T57" fmla="*/ 65 h 3023"/>
                <a:gd name="T58" fmla="*/ 520 w 2160"/>
                <a:gd name="T59" fmla="*/ 155 h 3023"/>
                <a:gd name="T60" fmla="*/ 354 w 2160"/>
                <a:gd name="T61" fmla="*/ 280 h 3023"/>
                <a:gd name="T62" fmla="*/ 215 w 2160"/>
                <a:gd name="T63" fmla="*/ 433 h 3023"/>
                <a:gd name="T64" fmla="*/ 107 w 2160"/>
                <a:gd name="T65" fmla="*/ 610 h 3023"/>
                <a:gd name="T66" fmla="*/ 34 w 2160"/>
                <a:gd name="T67" fmla="*/ 809 h 3023"/>
                <a:gd name="T68" fmla="*/ 2 w 2160"/>
                <a:gd name="T69" fmla="*/ 1023 h 3023"/>
                <a:gd name="T70" fmla="*/ 1728 w 2160"/>
                <a:gd name="T71" fmla="*/ 1079 h 3023"/>
                <a:gd name="T72" fmla="*/ 1728 w 2160"/>
                <a:gd name="T73" fmla="*/ 1976 h 3023"/>
                <a:gd name="T74" fmla="*/ 1699 w 2160"/>
                <a:gd name="T75" fmla="*/ 2136 h 3023"/>
                <a:gd name="T76" fmla="*/ 1580 w 2160"/>
                <a:gd name="T77" fmla="*/ 2356 h 3023"/>
                <a:gd name="T78" fmla="*/ 1389 w 2160"/>
                <a:gd name="T79" fmla="*/ 2513 h 3023"/>
                <a:gd name="T80" fmla="*/ 1178 w 2160"/>
                <a:gd name="T81" fmla="*/ 2583 h 3023"/>
                <a:gd name="T82" fmla="*/ 1080 w 2160"/>
                <a:gd name="T83" fmla="*/ 2591 h 3023"/>
                <a:gd name="T84" fmla="*/ 982 w 2160"/>
                <a:gd name="T85" fmla="*/ 2583 h 3023"/>
                <a:gd name="T86" fmla="*/ 771 w 2160"/>
                <a:gd name="T87" fmla="*/ 2513 h 3023"/>
                <a:gd name="T88" fmla="*/ 580 w 2160"/>
                <a:gd name="T89" fmla="*/ 2356 h 3023"/>
                <a:gd name="T90" fmla="*/ 461 w 2160"/>
                <a:gd name="T91" fmla="*/ 2136 h 3023"/>
                <a:gd name="T92" fmla="*/ 433 w 2160"/>
                <a:gd name="T93" fmla="*/ 1976 h 3023"/>
                <a:gd name="T94" fmla="*/ 432 w 2160"/>
                <a:gd name="T95" fmla="*/ 1079 h 3023"/>
                <a:gd name="T96" fmla="*/ 450 w 2160"/>
                <a:gd name="T97" fmla="*/ 929 h 3023"/>
                <a:gd name="T98" fmla="*/ 525 w 2160"/>
                <a:gd name="T99" fmla="*/ 747 h 3023"/>
                <a:gd name="T100" fmla="*/ 649 w 2160"/>
                <a:gd name="T101" fmla="*/ 597 h 3023"/>
                <a:gd name="T102" fmla="*/ 816 w 2160"/>
                <a:gd name="T103" fmla="*/ 489 h 3023"/>
                <a:gd name="T104" fmla="*/ 864 w 2160"/>
                <a:gd name="T105" fmla="*/ 1079 h 3023"/>
                <a:gd name="T106" fmla="*/ 1296 w 2160"/>
                <a:gd name="T107" fmla="*/ 471 h 3023"/>
                <a:gd name="T108" fmla="*/ 1432 w 2160"/>
                <a:gd name="T109" fmla="*/ 537 h 3023"/>
                <a:gd name="T110" fmla="*/ 1579 w 2160"/>
                <a:gd name="T111" fmla="*/ 668 h 3023"/>
                <a:gd name="T112" fmla="*/ 1680 w 2160"/>
                <a:gd name="T113" fmla="*/ 835 h 3023"/>
                <a:gd name="T114" fmla="*/ 1726 w 2160"/>
                <a:gd name="T115" fmla="*/ 1027 h 3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60" h="3023">
                  <a:moveTo>
                    <a:pt x="0" y="1079"/>
                  </a:moveTo>
                  <a:lnTo>
                    <a:pt x="0" y="1943"/>
                  </a:lnTo>
                  <a:lnTo>
                    <a:pt x="2" y="1998"/>
                  </a:lnTo>
                  <a:lnTo>
                    <a:pt x="13" y="2107"/>
                  </a:lnTo>
                  <a:lnTo>
                    <a:pt x="34" y="2212"/>
                  </a:lnTo>
                  <a:lnTo>
                    <a:pt x="66" y="2314"/>
                  </a:lnTo>
                  <a:lnTo>
                    <a:pt x="107" y="2411"/>
                  </a:lnTo>
                  <a:lnTo>
                    <a:pt x="156" y="2502"/>
                  </a:lnTo>
                  <a:lnTo>
                    <a:pt x="215" y="2588"/>
                  </a:lnTo>
                  <a:lnTo>
                    <a:pt x="280" y="2669"/>
                  </a:lnTo>
                  <a:lnTo>
                    <a:pt x="354" y="2743"/>
                  </a:lnTo>
                  <a:lnTo>
                    <a:pt x="433" y="2808"/>
                  </a:lnTo>
                  <a:lnTo>
                    <a:pt x="520" y="2866"/>
                  </a:lnTo>
                  <a:lnTo>
                    <a:pt x="611" y="2916"/>
                  </a:lnTo>
                  <a:lnTo>
                    <a:pt x="708" y="2957"/>
                  </a:lnTo>
                  <a:lnTo>
                    <a:pt x="811" y="2989"/>
                  </a:lnTo>
                  <a:lnTo>
                    <a:pt x="916" y="3011"/>
                  </a:lnTo>
                  <a:lnTo>
                    <a:pt x="1024" y="3022"/>
                  </a:lnTo>
                  <a:lnTo>
                    <a:pt x="1080" y="3023"/>
                  </a:lnTo>
                  <a:lnTo>
                    <a:pt x="1136" y="3022"/>
                  </a:lnTo>
                  <a:lnTo>
                    <a:pt x="1244" y="3011"/>
                  </a:lnTo>
                  <a:lnTo>
                    <a:pt x="1350" y="2989"/>
                  </a:lnTo>
                  <a:lnTo>
                    <a:pt x="1452" y="2957"/>
                  </a:lnTo>
                  <a:lnTo>
                    <a:pt x="1549" y="2916"/>
                  </a:lnTo>
                  <a:lnTo>
                    <a:pt x="1640" y="2866"/>
                  </a:lnTo>
                  <a:lnTo>
                    <a:pt x="1726" y="2808"/>
                  </a:lnTo>
                  <a:lnTo>
                    <a:pt x="1806" y="2743"/>
                  </a:lnTo>
                  <a:lnTo>
                    <a:pt x="1879" y="2669"/>
                  </a:lnTo>
                  <a:lnTo>
                    <a:pt x="1945" y="2588"/>
                  </a:lnTo>
                  <a:lnTo>
                    <a:pt x="2004" y="2502"/>
                  </a:lnTo>
                  <a:lnTo>
                    <a:pt x="2053" y="2411"/>
                  </a:lnTo>
                  <a:lnTo>
                    <a:pt x="2094" y="2314"/>
                  </a:lnTo>
                  <a:lnTo>
                    <a:pt x="2125" y="2212"/>
                  </a:lnTo>
                  <a:lnTo>
                    <a:pt x="2147" y="2107"/>
                  </a:lnTo>
                  <a:lnTo>
                    <a:pt x="2158" y="1998"/>
                  </a:lnTo>
                  <a:lnTo>
                    <a:pt x="2160" y="1943"/>
                  </a:lnTo>
                  <a:lnTo>
                    <a:pt x="2160" y="1079"/>
                  </a:lnTo>
                  <a:lnTo>
                    <a:pt x="2158" y="1023"/>
                  </a:lnTo>
                  <a:lnTo>
                    <a:pt x="2147" y="914"/>
                  </a:lnTo>
                  <a:lnTo>
                    <a:pt x="2125" y="809"/>
                  </a:lnTo>
                  <a:lnTo>
                    <a:pt x="2094" y="708"/>
                  </a:lnTo>
                  <a:lnTo>
                    <a:pt x="2053" y="610"/>
                  </a:lnTo>
                  <a:lnTo>
                    <a:pt x="2004" y="519"/>
                  </a:lnTo>
                  <a:lnTo>
                    <a:pt x="1945" y="433"/>
                  </a:lnTo>
                  <a:lnTo>
                    <a:pt x="1879" y="352"/>
                  </a:lnTo>
                  <a:lnTo>
                    <a:pt x="1806" y="280"/>
                  </a:lnTo>
                  <a:lnTo>
                    <a:pt x="1726" y="214"/>
                  </a:lnTo>
                  <a:lnTo>
                    <a:pt x="1640" y="155"/>
                  </a:lnTo>
                  <a:lnTo>
                    <a:pt x="1549" y="106"/>
                  </a:lnTo>
                  <a:lnTo>
                    <a:pt x="1452" y="65"/>
                  </a:lnTo>
                  <a:lnTo>
                    <a:pt x="1350" y="32"/>
                  </a:lnTo>
                  <a:lnTo>
                    <a:pt x="1244" y="12"/>
                  </a:lnTo>
                  <a:lnTo>
                    <a:pt x="1136" y="1"/>
                  </a:lnTo>
                  <a:lnTo>
                    <a:pt x="1080" y="0"/>
                  </a:lnTo>
                  <a:lnTo>
                    <a:pt x="1024" y="1"/>
                  </a:lnTo>
                  <a:lnTo>
                    <a:pt x="916" y="12"/>
                  </a:lnTo>
                  <a:lnTo>
                    <a:pt x="811" y="32"/>
                  </a:lnTo>
                  <a:lnTo>
                    <a:pt x="708" y="65"/>
                  </a:lnTo>
                  <a:lnTo>
                    <a:pt x="611" y="106"/>
                  </a:lnTo>
                  <a:lnTo>
                    <a:pt x="520" y="155"/>
                  </a:lnTo>
                  <a:lnTo>
                    <a:pt x="433" y="214"/>
                  </a:lnTo>
                  <a:lnTo>
                    <a:pt x="354" y="280"/>
                  </a:lnTo>
                  <a:lnTo>
                    <a:pt x="280" y="352"/>
                  </a:lnTo>
                  <a:lnTo>
                    <a:pt x="215" y="433"/>
                  </a:lnTo>
                  <a:lnTo>
                    <a:pt x="156" y="519"/>
                  </a:lnTo>
                  <a:lnTo>
                    <a:pt x="107" y="610"/>
                  </a:lnTo>
                  <a:lnTo>
                    <a:pt x="66" y="708"/>
                  </a:lnTo>
                  <a:lnTo>
                    <a:pt x="34" y="809"/>
                  </a:lnTo>
                  <a:lnTo>
                    <a:pt x="13" y="914"/>
                  </a:lnTo>
                  <a:lnTo>
                    <a:pt x="2" y="1023"/>
                  </a:lnTo>
                  <a:lnTo>
                    <a:pt x="0" y="1079"/>
                  </a:lnTo>
                  <a:close/>
                  <a:moveTo>
                    <a:pt x="1728" y="1079"/>
                  </a:moveTo>
                  <a:lnTo>
                    <a:pt x="1728" y="1943"/>
                  </a:lnTo>
                  <a:lnTo>
                    <a:pt x="1728" y="1976"/>
                  </a:lnTo>
                  <a:lnTo>
                    <a:pt x="1721" y="2042"/>
                  </a:lnTo>
                  <a:lnTo>
                    <a:pt x="1699" y="2136"/>
                  </a:lnTo>
                  <a:lnTo>
                    <a:pt x="1651" y="2252"/>
                  </a:lnTo>
                  <a:lnTo>
                    <a:pt x="1580" y="2356"/>
                  </a:lnTo>
                  <a:lnTo>
                    <a:pt x="1493" y="2443"/>
                  </a:lnTo>
                  <a:lnTo>
                    <a:pt x="1389" y="2513"/>
                  </a:lnTo>
                  <a:lnTo>
                    <a:pt x="1273" y="2562"/>
                  </a:lnTo>
                  <a:lnTo>
                    <a:pt x="1178" y="2583"/>
                  </a:lnTo>
                  <a:lnTo>
                    <a:pt x="1114" y="2590"/>
                  </a:lnTo>
                  <a:lnTo>
                    <a:pt x="1080" y="2591"/>
                  </a:lnTo>
                  <a:lnTo>
                    <a:pt x="1047" y="2590"/>
                  </a:lnTo>
                  <a:lnTo>
                    <a:pt x="982" y="2583"/>
                  </a:lnTo>
                  <a:lnTo>
                    <a:pt x="887" y="2562"/>
                  </a:lnTo>
                  <a:lnTo>
                    <a:pt x="771" y="2513"/>
                  </a:lnTo>
                  <a:lnTo>
                    <a:pt x="667" y="2443"/>
                  </a:lnTo>
                  <a:lnTo>
                    <a:pt x="580" y="2356"/>
                  </a:lnTo>
                  <a:lnTo>
                    <a:pt x="510" y="2252"/>
                  </a:lnTo>
                  <a:lnTo>
                    <a:pt x="461" y="2136"/>
                  </a:lnTo>
                  <a:lnTo>
                    <a:pt x="439" y="2042"/>
                  </a:lnTo>
                  <a:lnTo>
                    <a:pt x="433" y="1976"/>
                  </a:lnTo>
                  <a:lnTo>
                    <a:pt x="432" y="1943"/>
                  </a:lnTo>
                  <a:lnTo>
                    <a:pt x="432" y="1079"/>
                  </a:lnTo>
                  <a:lnTo>
                    <a:pt x="433" y="1027"/>
                  </a:lnTo>
                  <a:lnTo>
                    <a:pt x="450" y="929"/>
                  </a:lnTo>
                  <a:lnTo>
                    <a:pt x="480" y="835"/>
                  </a:lnTo>
                  <a:lnTo>
                    <a:pt x="525" y="747"/>
                  </a:lnTo>
                  <a:lnTo>
                    <a:pt x="581" y="668"/>
                  </a:lnTo>
                  <a:lnTo>
                    <a:pt x="649" y="597"/>
                  </a:lnTo>
                  <a:lnTo>
                    <a:pt x="729" y="537"/>
                  </a:lnTo>
                  <a:lnTo>
                    <a:pt x="816" y="489"/>
                  </a:lnTo>
                  <a:lnTo>
                    <a:pt x="864" y="471"/>
                  </a:lnTo>
                  <a:lnTo>
                    <a:pt x="864" y="1079"/>
                  </a:lnTo>
                  <a:lnTo>
                    <a:pt x="1296" y="1079"/>
                  </a:lnTo>
                  <a:lnTo>
                    <a:pt x="1296" y="471"/>
                  </a:lnTo>
                  <a:lnTo>
                    <a:pt x="1344" y="489"/>
                  </a:lnTo>
                  <a:lnTo>
                    <a:pt x="1432" y="537"/>
                  </a:lnTo>
                  <a:lnTo>
                    <a:pt x="1510" y="597"/>
                  </a:lnTo>
                  <a:lnTo>
                    <a:pt x="1579" y="668"/>
                  </a:lnTo>
                  <a:lnTo>
                    <a:pt x="1636" y="747"/>
                  </a:lnTo>
                  <a:lnTo>
                    <a:pt x="1680" y="835"/>
                  </a:lnTo>
                  <a:lnTo>
                    <a:pt x="1710" y="929"/>
                  </a:lnTo>
                  <a:lnTo>
                    <a:pt x="1726" y="1027"/>
                  </a:lnTo>
                  <a:lnTo>
                    <a:pt x="1728" y="10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55"/>
            <p:cNvSpPr>
              <a:spLocks/>
            </p:cNvSpPr>
            <p:nvPr/>
          </p:nvSpPr>
          <p:spPr bwMode="auto">
            <a:xfrm>
              <a:off x="3427" y="741"/>
              <a:ext cx="822" cy="821"/>
            </a:xfrm>
            <a:custGeom>
              <a:avLst/>
              <a:gdLst>
                <a:gd name="T0" fmla="*/ 2464 w 2464"/>
                <a:gd name="T1" fmla="*/ 305 h 2465"/>
                <a:gd name="T2" fmla="*/ 305 w 2464"/>
                <a:gd name="T3" fmla="*/ 2465 h 2465"/>
                <a:gd name="T4" fmla="*/ 0 w 2464"/>
                <a:gd name="T5" fmla="*/ 2160 h 2465"/>
                <a:gd name="T6" fmla="*/ 2159 w 2464"/>
                <a:gd name="T7" fmla="*/ 0 h 2465"/>
                <a:gd name="T8" fmla="*/ 2464 w 2464"/>
                <a:gd name="T9" fmla="*/ 305 h 2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4" h="2465">
                  <a:moveTo>
                    <a:pt x="2464" y="305"/>
                  </a:moveTo>
                  <a:lnTo>
                    <a:pt x="305" y="2465"/>
                  </a:lnTo>
                  <a:lnTo>
                    <a:pt x="0" y="2160"/>
                  </a:lnTo>
                  <a:lnTo>
                    <a:pt x="2159" y="0"/>
                  </a:lnTo>
                  <a:lnTo>
                    <a:pt x="2464" y="3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56"/>
            <p:cNvSpPr>
              <a:spLocks/>
            </p:cNvSpPr>
            <p:nvPr/>
          </p:nvSpPr>
          <p:spPr bwMode="auto">
            <a:xfrm>
              <a:off x="3355" y="669"/>
              <a:ext cx="534" cy="533"/>
            </a:xfrm>
            <a:custGeom>
              <a:avLst/>
              <a:gdLst>
                <a:gd name="T0" fmla="*/ 1600 w 1600"/>
                <a:gd name="T1" fmla="*/ 305 h 1601"/>
                <a:gd name="T2" fmla="*/ 305 w 1600"/>
                <a:gd name="T3" fmla="*/ 1601 h 1601"/>
                <a:gd name="T4" fmla="*/ 0 w 1600"/>
                <a:gd name="T5" fmla="*/ 1296 h 1601"/>
                <a:gd name="T6" fmla="*/ 1295 w 1600"/>
                <a:gd name="T7" fmla="*/ 0 h 1601"/>
                <a:gd name="T8" fmla="*/ 1600 w 1600"/>
                <a:gd name="T9" fmla="*/ 30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0" h="1601">
                  <a:moveTo>
                    <a:pt x="1600" y="305"/>
                  </a:moveTo>
                  <a:lnTo>
                    <a:pt x="305" y="1601"/>
                  </a:lnTo>
                  <a:lnTo>
                    <a:pt x="0" y="1296"/>
                  </a:lnTo>
                  <a:lnTo>
                    <a:pt x="1295" y="0"/>
                  </a:lnTo>
                  <a:lnTo>
                    <a:pt x="1600" y="3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57"/>
            <p:cNvSpPr>
              <a:spLocks/>
            </p:cNvSpPr>
            <p:nvPr/>
          </p:nvSpPr>
          <p:spPr bwMode="auto">
            <a:xfrm>
              <a:off x="3787" y="1101"/>
              <a:ext cx="534" cy="533"/>
            </a:xfrm>
            <a:custGeom>
              <a:avLst/>
              <a:gdLst>
                <a:gd name="T0" fmla="*/ 1601 w 1601"/>
                <a:gd name="T1" fmla="*/ 305 h 1601"/>
                <a:gd name="T2" fmla="*/ 305 w 1601"/>
                <a:gd name="T3" fmla="*/ 1601 h 1601"/>
                <a:gd name="T4" fmla="*/ 0 w 1601"/>
                <a:gd name="T5" fmla="*/ 1296 h 1601"/>
                <a:gd name="T6" fmla="*/ 1296 w 1601"/>
                <a:gd name="T7" fmla="*/ 0 h 1601"/>
                <a:gd name="T8" fmla="*/ 1601 w 1601"/>
                <a:gd name="T9" fmla="*/ 30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1" h="1601">
                  <a:moveTo>
                    <a:pt x="1601" y="305"/>
                  </a:moveTo>
                  <a:lnTo>
                    <a:pt x="305" y="1601"/>
                  </a:lnTo>
                  <a:lnTo>
                    <a:pt x="0" y="1296"/>
                  </a:lnTo>
                  <a:lnTo>
                    <a:pt x="1296" y="0"/>
                  </a:lnTo>
                  <a:lnTo>
                    <a:pt x="1601" y="3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2" name="Group 60"/>
          <p:cNvGrpSpPr>
            <a:grpSpLocks noChangeAspect="1"/>
          </p:cNvGrpSpPr>
          <p:nvPr/>
        </p:nvGrpSpPr>
        <p:grpSpPr bwMode="auto">
          <a:xfrm>
            <a:off x="4687926" y="4510033"/>
            <a:ext cx="364828" cy="364743"/>
            <a:chOff x="1680" y="2"/>
            <a:chExt cx="4319" cy="431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43" name="Freeform 61"/>
            <p:cNvSpPr>
              <a:spLocks/>
            </p:cNvSpPr>
            <p:nvPr/>
          </p:nvSpPr>
          <p:spPr bwMode="auto">
            <a:xfrm>
              <a:off x="1680" y="2"/>
              <a:ext cx="3311" cy="3023"/>
            </a:xfrm>
            <a:custGeom>
              <a:avLst/>
              <a:gdLst>
                <a:gd name="T0" fmla="*/ 2375 w 9933"/>
                <a:gd name="T1" fmla="*/ 8853 h 9069"/>
                <a:gd name="T2" fmla="*/ 2401 w 9933"/>
                <a:gd name="T3" fmla="*/ 8955 h 9069"/>
                <a:gd name="T4" fmla="*/ 2488 w 9933"/>
                <a:gd name="T5" fmla="*/ 9043 h 9069"/>
                <a:gd name="T6" fmla="*/ 2591 w 9933"/>
                <a:gd name="T7" fmla="*/ 9069 h 9069"/>
                <a:gd name="T8" fmla="*/ 2693 w 9933"/>
                <a:gd name="T9" fmla="*/ 9043 h 9069"/>
                <a:gd name="T10" fmla="*/ 4408 w 9933"/>
                <a:gd name="T11" fmla="*/ 7341 h 9069"/>
                <a:gd name="T12" fmla="*/ 4319 w 9933"/>
                <a:gd name="T13" fmla="*/ 6909 h 9069"/>
                <a:gd name="T14" fmla="*/ 4217 w 9933"/>
                <a:gd name="T15" fmla="*/ 6934 h 9069"/>
                <a:gd name="T16" fmla="*/ 2807 w 9933"/>
                <a:gd name="T17" fmla="*/ 8330 h 9069"/>
                <a:gd name="T18" fmla="*/ 2798 w 9933"/>
                <a:gd name="T19" fmla="*/ 7061 h 9069"/>
                <a:gd name="T20" fmla="*/ 2728 w 9933"/>
                <a:gd name="T21" fmla="*/ 6958 h 9069"/>
                <a:gd name="T22" fmla="*/ 2613 w 9933"/>
                <a:gd name="T23" fmla="*/ 6910 h 9069"/>
                <a:gd name="T24" fmla="*/ 1456 w 9933"/>
                <a:gd name="T25" fmla="*/ 6908 h 9069"/>
                <a:gd name="T26" fmla="*/ 1140 w 9933"/>
                <a:gd name="T27" fmla="*/ 6843 h 9069"/>
                <a:gd name="T28" fmla="*/ 865 w 9933"/>
                <a:gd name="T29" fmla="*/ 6694 h 9069"/>
                <a:gd name="T30" fmla="*/ 646 w 9933"/>
                <a:gd name="T31" fmla="*/ 6476 h 9069"/>
                <a:gd name="T32" fmla="*/ 498 w 9933"/>
                <a:gd name="T33" fmla="*/ 6201 h 9069"/>
                <a:gd name="T34" fmla="*/ 433 w 9933"/>
                <a:gd name="T35" fmla="*/ 5885 h 9069"/>
                <a:gd name="T36" fmla="*/ 433 w 9933"/>
                <a:gd name="T37" fmla="*/ 1455 h 9069"/>
                <a:gd name="T38" fmla="*/ 498 w 9933"/>
                <a:gd name="T39" fmla="*/ 1140 h 9069"/>
                <a:gd name="T40" fmla="*/ 646 w 9933"/>
                <a:gd name="T41" fmla="*/ 865 h 9069"/>
                <a:gd name="T42" fmla="*/ 865 w 9933"/>
                <a:gd name="T43" fmla="*/ 646 h 9069"/>
                <a:gd name="T44" fmla="*/ 1140 w 9933"/>
                <a:gd name="T45" fmla="*/ 497 h 9069"/>
                <a:gd name="T46" fmla="*/ 1456 w 9933"/>
                <a:gd name="T47" fmla="*/ 432 h 9069"/>
                <a:gd name="T48" fmla="*/ 8477 w 9933"/>
                <a:gd name="T49" fmla="*/ 432 h 9069"/>
                <a:gd name="T50" fmla="*/ 8793 w 9933"/>
                <a:gd name="T51" fmla="*/ 497 h 9069"/>
                <a:gd name="T52" fmla="*/ 9067 w 9933"/>
                <a:gd name="T53" fmla="*/ 646 h 9069"/>
                <a:gd name="T54" fmla="*/ 9286 w 9933"/>
                <a:gd name="T55" fmla="*/ 865 h 9069"/>
                <a:gd name="T56" fmla="*/ 9435 w 9933"/>
                <a:gd name="T57" fmla="*/ 1140 h 9069"/>
                <a:gd name="T58" fmla="*/ 9499 w 9933"/>
                <a:gd name="T59" fmla="*/ 1455 h 9069"/>
                <a:gd name="T60" fmla="*/ 9933 w 9933"/>
                <a:gd name="T61" fmla="*/ 4749 h 9069"/>
                <a:gd name="T62" fmla="*/ 9915 w 9933"/>
                <a:gd name="T63" fmla="*/ 1281 h 9069"/>
                <a:gd name="T64" fmla="*/ 9784 w 9933"/>
                <a:gd name="T65" fmla="*/ 855 h 9069"/>
                <a:gd name="T66" fmla="*/ 9540 w 9933"/>
                <a:gd name="T67" fmla="*/ 495 h 9069"/>
                <a:gd name="T68" fmla="*/ 9204 w 9933"/>
                <a:gd name="T69" fmla="*/ 219 h 9069"/>
                <a:gd name="T70" fmla="*/ 8798 w 9933"/>
                <a:gd name="T71" fmla="*/ 46 h 9069"/>
                <a:gd name="T72" fmla="*/ 8421 w 9933"/>
                <a:gd name="T73" fmla="*/ 0 h 9069"/>
                <a:gd name="T74" fmla="*/ 1281 w 9933"/>
                <a:gd name="T75" fmla="*/ 16 h 9069"/>
                <a:gd name="T76" fmla="*/ 856 w 9933"/>
                <a:gd name="T77" fmla="*/ 149 h 9069"/>
                <a:gd name="T78" fmla="*/ 495 w 9933"/>
                <a:gd name="T79" fmla="*/ 392 h 9069"/>
                <a:gd name="T80" fmla="*/ 219 w 9933"/>
                <a:gd name="T81" fmla="*/ 727 h 9069"/>
                <a:gd name="T82" fmla="*/ 48 w 9933"/>
                <a:gd name="T83" fmla="*/ 1133 h 9069"/>
                <a:gd name="T84" fmla="*/ 0 w 9933"/>
                <a:gd name="T85" fmla="*/ 1512 h 9069"/>
                <a:gd name="T86" fmla="*/ 16 w 9933"/>
                <a:gd name="T87" fmla="*/ 6060 h 9069"/>
                <a:gd name="T88" fmla="*/ 149 w 9933"/>
                <a:gd name="T89" fmla="*/ 6485 h 9069"/>
                <a:gd name="T90" fmla="*/ 392 w 9933"/>
                <a:gd name="T91" fmla="*/ 6846 h 9069"/>
                <a:gd name="T92" fmla="*/ 727 w 9933"/>
                <a:gd name="T93" fmla="*/ 7122 h 9069"/>
                <a:gd name="T94" fmla="*/ 1133 w 9933"/>
                <a:gd name="T95" fmla="*/ 7293 h 9069"/>
                <a:gd name="T96" fmla="*/ 1512 w 9933"/>
                <a:gd name="T97" fmla="*/ 7341 h 9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933" h="9069">
                  <a:moveTo>
                    <a:pt x="1512" y="7341"/>
                  </a:moveTo>
                  <a:lnTo>
                    <a:pt x="2375" y="7341"/>
                  </a:lnTo>
                  <a:lnTo>
                    <a:pt x="2375" y="8853"/>
                  </a:lnTo>
                  <a:lnTo>
                    <a:pt x="2375" y="8874"/>
                  </a:lnTo>
                  <a:lnTo>
                    <a:pt x="2385" y="8917"/>
                  </a:lnTo>
                  <a:lnTo>
                    <a:pt x="2401" y="8955"/>
                  </a:lnTo>
                  <a:lnTo>
                    <a:pt x="2425" y="8989"/>
                  </a:lnTo>
                  <a:lnTo>
                    <a:pt x="2453" y="9019"/>
                  </a:lnTo>
                  <a:lnTo>
                    <a:pt x="2488" y="9043"/>
                  </a:lnTo>
                  <a:lnTo>
                    <a:pt x="2527" y="9059"/>
                  </a:lnTo>
                  <a:lnTo>
                    <a:pt x="2568" y="9067"/>
                  </a:lnTo>
                  <a:lnTo>
                    <a:pt x="2591" y="9069"/>
                  </a:lnTo>
                  <a:lnTo>
                    <a:pt x="2612" y="9067"/>
                  </a:lnTo>
                  <a:lnTo>
                    <a:pt x="2654" y="9059"/>
                  </a:lnTo>
                  <a:lnTo>
                    <a:pt x="2693" y="9043"/>
                  </a:lnTo>
                  <a:lnTo>
                    <a:pt x="2728" y="9019"/>
                  </a:lnTo>
                  <a:lnTo>
                    <a:pt x="2743" y="9004"/>
                  </a:lnTo>
                  <a:lnTo>
                    <a:pt x="4408" y="7341"/>
                  </a:lnTo>
                  <a:lnTo>
                    <a:pt x="4750" y="7341"/>
                  </a:lnTo>
                  <a:lnTo>
                    <a:pt x="4750" y="6909"/>
                  </a:lnTo>
                  <a:lnTo>
                    <a:pt x="4319" y="6909"/>
                  </a:lnTo>
                  <a:lnTo>
                    <a:pt x="4297" y="6910"/>
                  </a:lnTo>
                  <a:lnTo>
                    <a:pt x="4256" y="6919"/>
                  </a:lnTo>
                  <a:lnTo>
                    <a:pt x="4217" y="6934"/>
                  </a:lnTo>
                  <a:lnTo>
                    <a:pt x="4181" y="6958"/>
                  </a:lnTo>
                  <a:lnTo>
                    <a:pt x="4166" y="6972"/>
                  </a:lnTo>
                  <a:lnTo>
                    <a:pt x="2807" y="8330"/>
                  </a:lnTo>
                  <a:lnTo>
                    <a:pt x="2807" y="7125"/>
                  </a:lnTo>
                  <a:lnTo>
                    <a:pt x="2806" y="7103"/>
                  </a:lnTo>
                  <a:lnTo>
                    <a:pt x="2798" y="7061"/>
                  </a:lnTo>
                  <a:lnTo>
                    <a:pt x="2781" y="7022"/>
                  </a:lnTo>
                  <a:lnTo>
                    <a:pt x="2758" y="6987"/>
                  </a:lnTo>
                  <a:lnTo>
                    <a:pt x="2728" y="6958"/>
                  </a:lnTo>
                  <a:lnTo>
                    <a:pt x="2694" y="6935"/>
                  </a:lnTo>
                  <a:lnTo>
                    <a:pt x="2656" y="6919"/>
                  </a:lnTo>
                  <a:lnTo>
                    <a:pt x="2613" y="6910"/>
                  </a:lnTo>
                  <a:lnTo>
                    <a:pt x="2591" y="6909"/>
                  </a:lnTo>
                  <a:lnTo>
                    <a:pt x="1512" y="6909"/>
                  </a:lnTo>
                  <a:lnTo>
                    <a:pt x="1456" y="6908"/>
                  </a:lnTo>
                  <a:lnTo>
                    <a:pt x="1346" y="6897"/>
                  </a:lnTo>
                  <a:lnTo>
                    <a:pt x="1241" y="6875"/>
                  </a:lnTo>
                  <a:lnTo>
                    <a:pt x="1140" y="6843"/>
                  </a:lnTo>
                  <a:lnTo>
                    <a:pt x="1043" y="6802"/>
                  </a:lnTo>
                  <a:lnTo>
                    <a:pt x="951" y="6753"/>
                  </a:lnTo>
                  <a:lnTo>
                    <a:pt x="865" y="6694"/>
                  </a:lnTo>
                  <a:lnTo>
                    <a:pt x="786" y="6629"/>
                  </a:lnTo>
                  <a:lnTo>
                    <a:pt x="712" y="6555"/>
                  </a:lnTo>
                  <a:lnTo>
                    <a:pt x="646" y="6476"/>
                  </a:lnTo>
                  <a:lnTo>
                    <a:pt x="588" y="6390"/>
                  </a:lnTo>
                  <a:lnTo>
                    <a:pt x="539" y="6298"/>
                  </a:lnTo>
                  <a:lnTo>
                    <a:pt x="498" y="6201"/>
                  </a:lnTo>
                  <a:lnTo>
                    <a:pt x="466" y="6100"/>
                  </a:lnTo>
                  <a:lnTo>
                    <a:pt x="444" y="5993"/>
                  </a:lnTo>
                  <a:lnTo>
                    <a:pt x="433" y="5885"/>
                  </a:lnTo>
                  <a:lnTo>
                    <a:pt x="432" y="5829"/>
                  </a:lnTo>
                  <a:lnTo>
                    <a:pt x="432" y="1512"/>
                  </a:lnTo>
                  <a:lnTo>
                    <a:pt x="433" y="1455"/>
                  </a:lnTo>
                  <a:lnTo>
                    <a:pt x="444" y="1346"/>
                  </a:lnTo>
                  <a:lnTo>
                    <a:pt x="466" y="1241"/>
                  </a:lnTo>
                  <a:lnTo>
                    <a:pt x="498" y="1140"/>
                  </a:lnTo>
                  <a:lnTo>
                    <a:pt x="539" y="1043"/>
                  </a:lnTo>
                  <a:lnTo>
                    <a:pt x="588" y="951"/>
                  </a:lnTo>
                  <a:lnTo>
                    <a:pt x="646" y="865"/>
                  </a:lnTo>
                  <a:lnTo>
                    <a:pt x="712" y="786"/>
                  </a:lnTo>
                  <a:lnTo>
                    <a:pt x="786" y="712"/>
                  </a:lnTo>
                  <a:lnTo>
                    <a:pt x="865" y="646"/>
                  </a:lnTo>
                  <a:lnTo>
                    <a:pt x="951" y="588"/>
                  </a:lnTo>
                  <a:lnTo>
                    <a:pt x="1043" y="538"/>
                  </a:lnTo>
                  <a:lnTo>
                    <a:pt x="1140" y="497"/>
                  </a:lnTo>
                  <a:lnTo>
                    <a:pt x="1241" y="465"/>
                  </a:lnTo>
                  <a:lnTo>
                    <a:pt x="1346" y="444"/>
                  </a:lnTo>
                  <a:lnTo>
                    <a:pt x="1456" y="432"/>
                  </a:lnTo>
                  <a:lnTo>
                    <a:pt x="1512" y="432"/>
                  </a:lnTo>
                  <a:lnTo>
                    <a:pt x="8421" y="432"/>
                  </a:lnTo>
                  <a:lnTo>
                    <a:pt x="8477" y="432"/>
                  </a:lnTo>
                  <a:lnTo>
                    <a:pt x="8585" y="444"/>
                  </a:lnTo>
                  <a:lnTo>
                    <a:pt x="8690" y="465"/>
                  </a:lnTo>
                  <a:lnTo>
                    <a:pt x="8793" y="497"/>
                  </a:lnTo>
                  <a:lnTo>
                    <a:pt x="8888" y="538"/>
                  </a:lnTo>
                  <a:lnTo>
                    <a:pt x="8981" y="588"/>
                  </a:lnTo>
                  <a:lnTo>
                    <a:pt x="9067" y="646"/>
                  </a:lnTo>
                  <a:lnTo>
                    <a:pt x="9147" y="712"/>
                  </a:lnTo>
                  <a:lnTo>
                    <a:pt x="9220" y="786"/>
                  </a:lnTo>
                  <a:lnTo>
                    <a:pt x="9286" y="865"/>
                  </a:lnTo>
                  <a:lnTo>
                    <a:pt x="9345" y="951"/>
                  </a:lnTo>
                  <a:lnTo>
                    <a:pt x="9394" y="1043"/>
                  </a:lnTo>
                  <a:lnTo>
                    <a:pt x="9435" y="1140"/>
                  </a:lnTo>
                  <a:lnTo>
                    <a:pt x="9466" y="1241"/>
                  </a:lnTo>
                  <a:lnTo>
                    <a:pt x="9488" y="1346"/>
                  </a:lnTo>
                  <a:lnTo>
                    <a:pt x="9499" y="1455"/>
                  </a:lnTo>
                  <a:lnTo>
                    <a:pt x="9501" y="1512"/>
                  </a:lnTo>
                  <a:lnTo>
                    <a:pt x="9501" y="4749"/>
                  </a:lnTo>
                  <a:lnTo>
                    <a:pt x="9933" y="4749"/>
                  </a:lnTo>
                  <a:lnTo>
                    <a:pt x="9933" y="1512"/>
                  </a:lnTo>
                  <a:lnTo>
                    <a:pt x="9931" y="1434"/>
                  </a:lnTo>
                  <a:lnTo>
                    <a:pt x="9915" y="1281"/>
                  </a:lnTo>
                  <a:lnTo>
                    <a:pt x="9885" y="1133"/>
                  </a:lnTo>
                  <a:lnTo>
                    <a:pt x="9841" y="991"/>
                  </a:lnTo>
                  <a:lnTo>
                    <a:pt x="9784" y="855"/>
                  </a:lnTo>
                  <a:lnTo>
                    <a:pt x="9714" y="727"/>
                  </a:lnTo>
                  <a:lnTo>
                    <a:pt x="9632" y="607"/>
                  </a:lnTo>
                  <a:lnTo>
                    <a:pt x="9540" y="495"/>
                  </a:lnTo>
                  <a:lnTo>
                    <a:pt x="9438" y="392"/>
                  </a:lnTo>
                  <a:lnTo>
                    <a:pt x="9326" y="301"/>
                  </a:lnTo>
                  <a:lnTo>
                    <a:pt x="9204" y="219"/>
                  </a:lnTo>
                  <a:lnTo>
                    <a:pt x="9076" y="149"/>
                  </a:lnTo>
                  <a:lnTo>
                    <a:pt x="8940" y="91"/>
                  </a:lnTo>
                  <a:lnTo>
                    <a:pt x="8798" y="46"/>
                  </a:lnTo>
                  <a:lnTo>
                    <a:pt x="8650" y="16"/>
                  </a:lnTo>
                  <a:lnTo>
                    <a:pt x="8499" y="1"/>
                  </a:lnTo>
                  <a:lnTo>
                    <a:pt x="8421" y="0"/>
                  </a:lnTo>
                  <a:lnTo>
                    <a:pt x="1512" y="0"/>
                  </a:lnTo>
                  <a:lnTo>
                    <a:pt x="1434" y="1"/>
                  </a:lnTo>
                  <a:lnTo>
                    <a:pt x="1281" y="16"/>
                  </a:lnTo>
                  <a:lnTo>
                    <a:pt x="1133" y="46"/>
                  </a:lnTo>
                  <a:lnTo>
                    <a:pt x="992" y="91"/>
                  </a:lnTo>
                  <a:lnTo>
                    <a:pt x="856" y="149"/>
                  </a:lnTo>
                  <a:lnTo>
                    <a:pt x="727" y="219"/>
                  </a:lnTo>
                  <a:lnTo>
                    <a:pt x="607" y="301"/>
                  </a:lnTo>
                  <a:lnTo>
                    <a:pt x="495" y="392"/>
                  </a:lnTo>
                  <a:lnTo>
                    <a:pt x="392" y="495"/>
                  </a:lnTo>
                  <a:lnTo>
                    <a:pt x="301" y="607"/>
                  </a:lnTo>
                  <a:lnTo>
                    <a:pt x="219" y="727"/>
                  </a:lnTo>
                  <a:lnTo>
                    <a:pt x="149" y="855"/>
                  </a:lnTo>
                  <a:lnTo>
                    <a:pt x="92" y="991"/>
                  </a:lnTo>
                  <a:lnTo>
                    <a:pt x="48" y="1133"/>
                  </a:lnTo>
                  <a:lnTo>
                    <a:pt x="16" y="1281"/>
                  </a:lnTo>
                  <a:lnTo>
                    <a:pt x="1" y="1434"/>
                  </a:lnTo>
                  <a:lnTo>
                    <a:pt x="0" y="1512"/>
                  </a:lnTo>
                  <a:lnTo>
                    <a:pt x="0" y="5829"/>
                  </a:lnTo>
                  <a:lnTo>
                    <a:pt x="1" y="5907"/>
                  </a:lnTo>
                  <a:lnTo>
                    <a:pt x="16" y="6060"/>
                  </a:lnTo>
                  <a:lnTo>
                    <a:pt x="48" y="6208"/>
                  </a:lnTo>
                  <a:lnTo>
                    <a:pt x="92" y="6349"/>
                  </a:lnTo>
                  <a:lnTo>
                    <a:pt x="149" y="6485"/>
                  </a:lnTo>
                  <a:lnTo>
                    <a:pt x="219" y="6612"/>
                  </a:lnTo>
                  <a:lnTo>
                    <a:pt x="301" y="6734"/>
                  </a:lnTo>
                  <a:lnTo>
                    <a:pt x="392" y="6846"/>
                  </a:lnTo>
                  <a:lnTo>
                    <a:pt x="495" y="6949"/>
                  </a:lnTo>
                  <a:lnTo>
                    <a:pt x="607" y="7040"/>
                  </a:lnTo>
                  <a:lnTo>
                    <a:pt x="727" y="7122"/>
                  </a:lnTo>
                  <a:lnTo>
                    <a:pt x="856" y="7192"/>
                  </a:lnTo>
                  <a:lnTo>
                    <a:pt x="992" y="7249"/>
                  </a:lnTo>
                  <a:lnTo>
                    <a:pt x="1133" y="7293"/>
                  </a:lnTo>
                  <a:lnTo>
                    <a:pt x="1281" y="7323"/>
                  </a:lnTo>
                  <a:lnTo>
                    <a:pt x="1434" y="7340"/>
                  </a:lnTo>
                  <a:lnTo>
                    <a:pt x="1512" y="73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62"/>
            <p:cNvSpPr>
              <a:spLocks noEditPoints="1"/>
            </p:cNvSpPr>
            <p:nvPr/>
          </p:nvSpPr>
          <p:spPr bwMode="auto">
            <a:xfrm>
              <a:off x="3407" y="1729"/>
              <a:ext cx="2592" cy="2591"/>
            </a:xfrm>
            <a:custGeom>
              <a:avLst/>
              <a:gdLst>
                <a:gd name="T0" fmla="*/ 1433 w 7774"/>
                <a:gd name="T1" fmla="*/ 2 h 7773"/>
                <a:gd name="T2" fmla="*/ 992 w 7774"/>
                <a:gd name="T3" fmla="*/ 92 h 7773"/>
                <a:gd name="T4" fmla="*/ 608 w 7774"/>
                <a:gd name="T5" fmla="*/ 301 h 7773"/>
                <a:gd name="T6" fmla="*/ 300 w 7774"/>
                <a:gd name="T7" fmla="*/ 607 h 7773"/>
                <a:gd name="T8" fmla="*/ 91 w 7774"/>
                <a:gd name="T9" fmla="*/ 993 h 7773"/>
                <a:gd name="T10" fmla="*/ 1 w 7774"/>
                <a:gd name="T11" fmla="*/ 1434 h 7773"/>
                <a:gd name="T12" fmla="*/ 1 w 7774"/>
                <a:gd name="T13" fmla="*/ 4613 h 7773"/>
                <a:gd name="T14" fmla="*/ 91 w 7774"/>
                <a:gd name="T15" fmla="*/ 5055 h 7773"/>
                <a:gd name="T16" fmla="*/ 300 w 7774"/>
                <a:gd name="T17" fmla="*/ 5439 h 7773"/>
                <a:gd name="T18" fmla="*/ 608 w 7774"/>
                <a:gd name="T19" fmla="*/ 5746 h 7773"/>
                <a:gd name="T20" fmla="*/ 992 w 7774"/>
                <a:gd name="T21" fmla="*/ 5956 h 7773"/>
                <a:gd name="T22" fmla="*/ 1433 w 7774"/>
                <a:gd name="T23" fmla="*/ 6044 h 7773"/>
                <a:gd name="T24" fmla="*/ 5461 w 7774"/>
                <a:gd name="T25" fmla="*/ 7710 h 7773"/>
                <a:gd name="T26" fmla="*/ 5553 w 7774"/>
                <a:gd name="T27" fmla="*/ 7765 h 7773"/>
                <a:gd name="T28" fmla="*/ 5676 w 7774"/>
                <a:gd name="T29" fmla="*/ 7765 h 7773"/>
                <a:gd name="T30" fmla="*/ 5767 w 7774"/>
                <a:gd name="T31" fmla="*/ 7710 h 7773"/>
                <a:gd name="T32" fmla="*/ 5821 w 7774"/>
                <a:gd name="T33" fmla="*/ 7620 h 7773"/>
                <a:gd name="T34" fmla="*/ 5830 w 7774"/>
                <a:gd name="T35" fmla="*/ 6047 h 7773"/>
                <a:gd name="T36" fmla="*/ 6492 w 7774"/>
                <a:gd name="T37" fmla="*/ 6029 h 7773"/>
                <a:gd name="T38" fmla="*/ 6917 w 7774"/>
                <a:gd name="T39" fmla="*/ 5898 h 7773"/>
                <a:gd name="T40" fmla="*/ 7278 w 7774"/>
                <a:gd name="T41" fmla="*/ 5653 h 7773"/>
                <a:gd name="T42" fmla="*/ 7554 w 7774"/>
                <a:gd name="T43" fmla="*/ 5319 h 7773"/>
                <a:gd name="T44" fmla="*/ 7726 w 7774"/>
                <a:gd name="T45" fmla="*/ 4913 h 7773"/>
                <a:gd name="T46" fmla="*/ 7774 w 7774"/>
                <a:gd name="T47" fmla="*/ 4535 h 7773"/>
                <a:gd name="T48" fmla="*/ 7756 w 7774"/>
                <a:gd name="T49" fmla="*/ 1282 h 7773"/>
                <a:gd name="T50" fmla="*/ 7625 w 7774"/>
                <a:gd name="T51" fmla="*/ 857 h 7773"/>
                <a:gd name="T52" fmla="*/ 7380 w 7774"/>
                <a:gd name="T53" fmla="*/ 497 h 7773"/>
                <a:gd name="T54" fmla="*/ 7045 w 7774"/>
                <a:gd name="T55" fmla="*/ 219 h 7773"/>
                <a:gd name="T56" fmla="*/ 6639 w 7774"/>
                <a:gd name="T57" fmla="*/ 48 h 7773"/>
                <a:gd name="T58" fmla="*/ 6262 w 7774"/>
                <a:gd name="T59" fmla="*/ 0 h 7773"/>
                <a:gd name="T60" fmla="*/ 7330 w 7774"/>
                <a:gd name="T61" fmla="*/ 4699 h 7773"/>
                <a:gd name="T62" fmla="*/ 7235 w 7774"/>
                <a:gd name="T63" fmla="*/ 5003 h 7773"/>
                <a:gd name="T64" fmla="*/ 7060 w 7774"/>
                <a:gd name="T65" fmla="*/ 5261 h 7773"/>
                <a:gd name="T66" fmla="*/ 6821 w 7774"/>
                <a:gd name="T67" fmla="*/ 5458 h 7773"/>
                <a:gd name="T68" fmla="*/ 6531 w 7774"/>
                <a:gd name="T69" fmla="*/ 5581 h 7773"/>
                <a:gd name="T70" fmla="*/ 6262 w 7774"/>
                <a:gd name="T71" fmla="*/ 5615 h 7773"/>
                <a:gd name="T72" fmla="*/ 5550 w 7774"/>
                <a:gd name="T73" fmla="*/ 5623 h 7773"/>
                <a:gd name="T74" fmla="*/ 5448 w 7774"/>
                <a:gd name="T75" fmla="*/ 5693 h 7773"/>
                <a:gd name="T76" fmla="*/ 5398 w 7774"/>
                <a:gd name="T77" fmla="*/ 5808 h 7773"/>
                <a:gd name="T78" fmla="*/ 4040 w 7774"/>
                <a:gd name="T79" fmla="*/ 5678 h 7773"/>
                <a:gd name="T80" fmla="*/ 3950 w 7774"/>
                <a:gd name="T81" fmla="*/ 5623 h 7773"/>
                <a:gd name="T82" fmla="*/ 1511 w 7774"/>
                <a:gd name="T83" fmla="*/ 5615 h 7773"/>
                <a:gd name="T84" fmla="*/ 1242 w 7774"/>
                <a:gd name="T85" fmla="*/ 5581 h 7773"/>
                <a:gd name="T86" fmla="*/ 952 w 7774"/>
                <a:gd name="T87" fmla="*/ 5458 h 7773"/>
                <a:gd name="T88" fmla="*/ 713 w 7774"/>
                <a:gd name="T89" fmla="*/ 5261 h 7773"/>
                <a:gd name="T90" fmla="*/ 538 w 7774"/>
                <a:gd name="T91" fmla="*/ 5003 h 7773"/>
                <a:gd name="T92" fmla="*/ 444 w 7774"/>
                <a:gd name="T93" fmla="*/ 4699 h 7773"/>
                <a:gd name="T94" fmla="*/ 431 w 7774"/>
                <a:gd name="T95" fmla="*/ 1512 h 7773"/>
                <a:gd name="T96" fmla="*/ 466 w 7774"/>
                <a:gd name="T97" fmla="*/ 1243 h 7773"/>
                <a:gd name="T98" fmla="*/ 589 w 7774"/>
                <a:gd name="T99" fmla="*/ 953 h 7773"/>
                <a:gd name="T100" fmla="*/ 785 w 7774"/>
                <a:gd name="T101" fmla="*/ 712 h 7773"/>
                <a:gd name="T102" fmla="*/ 1044 w 7774"/>
                <a:gd name="T103" fmla="*/ 539 h 7773"/>
                <a:gd name="T104" fmla="*/ 1347 w 7774"/>
                <a:gd name="T105" fmla="*/ 445 h 7773"/>
                <a:gd name="T106" fmla="*/ 6262 w 7774"/>
                <a:gd name="T107" fmla="*/ 432 h 7773"/>
                <a:gd name="T108" fmla="*/ 6531 w 7774"/>
                <a:gd name="T109" fmla="*/ 466 h 7773"/>
                <a:gd name="T110" fmla="*/ 6821 w 7774"/>
                <a:gd name="T111" fmla="*/ 589 h 7773"/>
                <a:gd name="T112" fmla="*/ 7060 w 7774"/>
                <a:gd name="T113" fmla="*/ 786 h 7773"/>
                <a:gd name="T114" fmla="*/ 7235 w 7774"/>
                <a:gd name="T115" fmla="*/ 1045 h 7773"/>
                <a:gd name="T116" fmla="*/ 7330 w 7774"/>
                <a:gd name="T117" fmla="*/ 1348 h 7773"/>
                <a:gd name="T118" fmla="*/ 7342 w 7774"/>
                <a:gd name="T119" fmla="*/ 4535 h 7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774" h="7773">
                  <a:moveTo>
                    <a:pt x="6262" y="0"/>
                  </a:moveTo>
                  <a:lnTo>
                    <a:pt x="1511" y="0"/>
                  </a:lnTo>
                  <a:lnTo>
                    <a:pt x="1433" y="2"/>
                  </a:lnTo>
                  <a:lnTo>
                    <a:pt x="1282" y="18"/>
                  </a:lnTo>
                  <a:lnTo>
                    <a:pt x="1134" y="48"/>
                  </a:lnTo>
                  <a:lnTo>
                    <a:pt x="992" y="92"/>
                  </a:lnTo>
                  <a:lnTo>
                    <a:pt x="857" y="149"/>
                  </a:lnTo>
                  <a:lnTo>
                    <a:pt x="728" y="219"/>
                  </a:lnTo>
                  <a:lnTo>
                    <a:pt x="608" y="301"/>
                  </a:lnTo>
                  <a:lnTo>
                    <a:pt x="496" y="394"/>
                  </a:lnTo>
                  <a:lnTo>
                    <a:pt x="393" y="497"/>
                  </a:lnTo>
                  <a:lnTo>
                    <a:pt x="300" y="607"/>
                  </a:lnTo>
                  <a:lnTo>
                    <a:pt x="220" y="729"/>
                  </a:lnTo>
                  <a:lnTo>
                    <a:pt x="149" y="857"/>
                  </a:lnTo>
                  <a:lnTo>
                    <a:pt x="91" y="993"/>
                  </a:lnTo>
                  <a:lnTo>
                    <a:pt x="47" y="1135"/>
                  </a:lnTo>
                  <a:lnTo>
                    <a:pt x="17" y="1282"/>
                  </a:lnTo>
                  <a:lnTo>
                    <a:pt x="1" y="1434"/>
                  </a:lnTo>
                  <a:lnTo>
                    <a:pt x="0" y="1512"/>
                  </a:lnTo>
                  <a:lnTo>
                    <a:pt x="0" y="4535"/>
                  </a:lnTo>
                  <a:lnTo>
                    <a:pt x="1" y="4613"/>
                  </a:lnTo>
                  <a:lnTo>
                    <a:pt x="17" y="4765"/>
                  </a:lnTo>
                  <a:lnTo>
                    <a:pt x="47" y="4913"/>
                  </a:lnTo>
                  <a:lnTo>
                    <a:pt x="91" y="5055"/>
                  </a:lnTo>
                  <a:lnTo>
                    <a:pt x="149" y="5190"/>
                  </a:lnTo>
                  <a:lnTo>
                    <a:pt x="220" y="5319"/>
                  </a:lnTo>
                  <a:lnTo>
                    <a:pt x="300" y="5439"/>
                  </a:lnTo>
                  <a:lnTo>
                    <a:pt x="393" y="5551"/>
                  </a:lnTo>
                  <a:lnTo>
                    <a:pt x="496" y="5653"/>
                  </a:lnTo>
                  <a:lnTo>
                    <a:pt x="608" y="5746"/>
                  </a:lnTo>
                  <a:lnTo>
                    <a:pt x="728" y="5827"/>
                  </a:lnTo>
                  <a:lnTo>
                    <a:pt x="857" y="5898"/>
                  </a:lnTo>
                  <a:lnTo>
                    <a:pt x="992" y="5956"/>
                  </a:lnTo>
                  <a:lnTo>
                    <a:pt x="1134" y="5999"/>
                  </a:lnTo>
                  <a:lnTo>
                    <a:pt x="1282" y="6029"/>
                  </a:lnTo>
                  <a:lnTo>
                    <a:pt x="1433" y="6044"/>
                  </a:lnTo>
                  <a:lnTo>
                    <a:pt x="1511" y="6047"/>
                  </a:lnTo>
                  <a:lnTo>
                    <a:pt x="3798" y="6047"/>
                  </a:lnTo>
                  <a:lnTo>
                    <a:pt x="5461" y="7710"/>
                  </a:lnTo>
                  <a:lnTo>
                    <a:pt x="5478" y="7726"/>
                  </a:lnTo>
                  <a:lnTo>
                    <a:pt x="5513" y="7749"/>
                  </a:lnTo>
                  <a:lnTo>
                    <a:pt x="5553" y="7765"/>
                  </a:lnTo>
                  <a:lnTo>
                    <a:pt x="5594" y="7773"/>
                  </a:lnTo>
                  <a:lnTo>
                    <a:pt x="5635" y="7773"/>
                  </a:lnTo>
                  <a:lnTo>
                    <a:pt x="5676" y="7765"/>
                  </a:lnTo>
                  <a:lnTo>
                    <a:pt x="5714" y="7749"/>
                  </a:lnTo>
                  <a:lnTo>
                    <a:pt x="5751" y="7726"/>
                  </a:lnTo>
                  <a:lnTo>
                    <a:pt x="5767" y="7710"/>
                  </a:lnTo>
                  <a:lnTo>
                    <a:pt x="5781" y="7695"/>
                  </a:lnTo>
                  <a:lnTo>
                    <a:pt x="5804" y="7660"/>
                  </a:lnTo>
                  <a:lnTo>
                    <a:pt x="5821" y="7620"/>
                  </a:lnTo>
                  <a:lnTo>
                    <a:pt x="5829" y="7579"/>
                  </a:lnTo>
                  <a:lnTo>
                    <a:pt x="5830" y="7557"/>
                  </a:lnTo>
                  <a:lnTo>
                    <a:pt x="5830" y="6047"/>
                  </a:lnTo>
                  <a:lnTo>
                    <a:pt x="6262" y="6047"/>
                  </a:lnTo>
                  <a:lnTo>
                    <a:pt x="6340" y="6044"/>
                  </a:lnTo>
                  <a:lnTo>
                    <a:pt x="6492" y="6029"/>
                  </a:lnTo>
                  <a:lnTo>
                    <a:pt x="6639" y="5999"/>
                  </a:lnTo>
                  <a:lnTo>
                    <a:pt x="6782" y="5956"/>
                  </a:lnTo>
                  <a:lnTo>
                    <a:pt x="6917" y="5898"/>
                  </a:lnTo>
                  <a:lnTo>
                    <a:pt x="7045" y="5827"/>
                  </a:lnTo>
                  <a:lnTo>
                    <a:pt x="7166" y="5746"/>
                  </a:lnTo>
                  <a:lnTo>
                    <a:pt x="7278" y="5653"/>
                  </a:lnTo>
                  <a:lnTo>
                    <a:pt x="7380" y="5551"/>
                  </a:lnTo>
                  <a:lnTo>
                    <a:pt x="7473" y="5439"/>
                  </a:lnTo>
                  <a:lnTo>
                    <a:pt x="7554" y="5319"/>
                  </a:lnTo>
                  <a:lnTo>
                    <a:pt x="7625" y="5190"/>
                  </a:lnTo>
                  <a:lnTo>
                    <a:pt x="7682" y="5055"/>
                  </a:lnTo>
                  <a:lnTo>
                    <a:pt x="7726" y="4913"/>
                  </a:lnTo>
                  <a:lnTo>
                    <a:pt x="7756" y="4765"/>
                  </a:lnTo>
                  <a:lnTo>
                    <a:pt x="7773" y="4613"/>
                  </a:lnTo>
                  <a:lnTo>
                    <a:pt x="7774" y="4535"/>
                  </a:lnTo>
                  <a:lnTo>
                    <a:pt x="7774" y="1512"/>
                  </a:lnTo>
                  <a:lnTo>
                    <a:pt x="7773" y="1434"/>
                  </a:lnTo>
                  <a:lnTo>
                    <a:pt x="7756" y="1282"/>
                  </a:lnTo>
                  <a:lnTo>
                    <a:pt x="7726" y="1135"/>
                  </a:lnTo>
                  <a:lnTo>
                    <a:pt x="7682" y="993"/>
                  </a:lnTo>
                  <a:lnTo>
                    <a:pt x="7625" y="857"/>
                  </a:lnTo>
                  <a:lnTo>
                    <a:pt x="7554" y="729"/>
                  </a:lnTo>
                  <a:lnTo>
                    <a:pt x="7473" y="607"/>
                  </a:lnTo>
                  <a:lnTo>
                    <a:pt x="7380" y="497"/>
                  </a:lnTo>
                  <a:lnTo>
                    <a:pt x="7278" y="394"/>
                  </a:lnTo>
                  <a:lnTo>
                    <a:pt x="7166" y="301"/>
                  </a:lnTo>
                  <a:lnTo>
                    <a:pt x="7045" y="219"/>
                  </a:lnTo>
                  <a:lnTo>
                    <a:pt x="6917" y="149"/>
                  </a:lnTo>
                  <a:lnTo>
                    <a:pt x="6782" y="92"/>
                  </a:lnTo>
                  <a:lnTo>
                    <a:pt x="6639" y="48"/>
                  </a:lnTo>
                  <a:lnTo>
                    <a:pt x="6492" y="18"/>
                  </a:lnTo>
                  <a:lnTo>
                    <a:pt x="6340" y="2"/>
                  </a:lnTo>
                  <a:lnTo>
                    <a:pt x="6262" y="0"/>
                  </a:lnTo>
                  <a:close/>
                  <a:moveTo>
                    <a:pt x="7342" y="4535"/>
                  </a:moveTo>
                  <a:lnTo>
                    <a:pt x="7341" y="4590"/>
                  </a:lnTo>
                  <a:lnTo>
                    <a:pt x="7330" y="4699"/>
                  </a:lnTo>
                  <a:lnTo>
                    <a:pt x="7308" y="4805"/>
                  </a:lnTo>
                  <a:lnTo>
                    <a:pt x="7276" y="4906"/>
                  </a:lnTo>
                  <a:lnTo>
                    <a:pt x="7235" y="5003"/>
                  </a:lnTo>
                  <a:lnTo>
                    <a:pt x="7185" y="5094"/>
                  </a:lnTo>
                  <a:lnTo>
                    <a:pt x="7127" y="5181"/>
                  </a:lnTo>
                  <a:lnTo>
                    <a:pt x="7060" y="5261"/>
                  </a:lnTo>
                  <a:lnTo>
                    <a:pt x="6988" y="5334"/>
                  </a:lnTo>
                  <a:lnTo>
                    <a:pt x="6907" y="5401"/>
                  </a:lnTo>
                  <a:lnTo>
                    <a:pt x="6821" y="5458"/>
                  </a:lnTo>
                  <a:lnTo>
                    <a:pt x="6730" y="5509"/>
                  </a:lnTo>
                  <a:lnTo>
                    <a:pt x="6633" y="5550"/>
                  </a:lnTo>
                  <a:lnTo>
                    <a:pt x="6531" y="5581"/>
                  </a:lnTo>
                  <a:lnTo>
                    <a:pt x="6426" y="5603"/>
                  </a:lnTo>
                  <a:lnTo>
                    <a:pt x="6317" y="5614"/>
                  </a:lnTo>
                  <a:lnTo>
                    <a:pt x="6262" y="5615"/>
                  </a:lnTo>
                  <a:lnTo>
                    <a:pt x="5614" y="5615"/>
                  </a:lnTo>
                  <a:lnTo>
                    <a:pt x="5592" y="5615"/>
                  </a:lnTo>
                  <a:lnTo>
                    <a:pt x="5550" y="5623"/>
                  </a:lnTo>
                  <a:lnTo>
                    <a:pt x="5510" y="5640"/>
                  </a:lnTo>
                  <a:lnTo>
                    <a:pt x="5476" y="5663"/>
                  </a:lnTo>
                  <a:lnTo>
                    <a:pt x="5448" y="5693"/>
                  </a:lnTo>
                  <a:lnTo>
                    <a:pt x="5424" y="5727"/>
                  </a:lnTo>
                  <a:lnTo>
                    <a:pt x="5408" y="5766"/>
                  </a:lnTo>
                  <a:lnTo>
                    <a:pt x="5398" y="5808"/>
                  </a:lnTo>
                  <a:lnTo>
                    <a:pt x="5398" y="5831"/>
                  </a:lnTo>
                  <a:lnTo>
                    <a:pt x="5398" y="7037"/>
                  </a:lnTo>
                  <a:lnTo>
                    <a:pt x="4040" y="5678"/>
                  </a:lnTo>
                  <a:lnTo>
                    <a:pt x="4023" y="5663"/>
                  </a:lnTo>
                  <a:lnTo>
                    <a:pt x="3988" y="5640"/>
                  </a:lnTo>
                  <a:lnTo>
                    <a:pt x="3950" y="5623"/>
                  </a:lnTo>
                  <a:lnTo>
                    <a:pt x="3909" y="5615"/>
                  </a:lnTo>
                  <a:lnTo>
                    <a:pt x="3887" y="5615"/>
                  </a:lnTo>
                  <a:lnTo>
                    <a:pt x="1511" y="5615"/>
                  </a:lnTo>
                  <a:lnTo>
                    <a:pt x="1457" y="5614"/>
                  </a:lnTo>
                  <a:lnTo>
                    <a:pt x="1347" y="5603"/>
                  </a:lnTo>
                  <a:lnTo>
                    <a:pt x="1242" y="5581"/>
                  </a:lnTo>
                  <a:lnTo>
                    <a:pt x="1141" y="5550"/>
                  </a:lnTo>
                  <a:lnTo>
                    <a:pt x="1044" y="5509"/>
                  </a:lnTo>
                  <a:lnTo>
                    <a:pt x="952" y="5458"/>
                  </a:lnTo>
                  <a:lnTo>
                    <a:pt x="866" y="5401"/>
                  </a:lnTo>
                  <a:lnTo>
                    <a:pt x="785" y="5334"/>
                  </a:lnTo>
                  <a:lnTo>
                    <a:pt x="713" y="5261"/>
                  </a:lnTo>
                  <a:lnTo>
                    <a:pt x="646" y="5181"/>
                  </a:lnTo>
                  <a:lnTo>
                    <a:pt x="589" y="5094"/>
                  </a:lnTo>
                  <a:lnTo>
                    <a:pt x="538" y="5003"/>
                  </a:lnTo>
                  <a:lnTo>
                    <a:pt x="497" y="4906"/>
                  </a:lnTo>
                  <a:lnTo>
                    <a:pt x="466" y="4805"/>
                  </a:lnTo>
                  <a:lnTo>
                    <a:pt x="444" y="4699"/>
                  </a:lnTo>
                  <a:lnTo>
                    <a:pt x="433" y="4590"/>
                  </a:lnTo>
                  <a:lnTo>
                    <a:pt x="431" y="4535"/>
                  </a:lnTo>
                  <a:lnTo>
                    <a:pt x="431" y="1512"/>
                  </a:lnTo>
                  <a:lnTo>
                    <a:pt x="433" y="1456"/>
                  </a:lnTo>
                  <a:lnTo>
                    <a:pt x="444" y="1348"/>
                  </a:lnTo>
                  <a:lnTo>
                    <a:pt x="466" y="1243"/>
                  </a:lnTo>
                  <a:lnTo>
                    <a:pt x="497" y="1140"/>
                  </a:lnTo>
                  <a:lnTo>
                    <a:pt x="538" y="1045"/>
                  </a:lnTo>
                  <a:lnTo>
                    <a:pt x="589" y="953"/>
                  </a:lnTo>
                  <a:lnTo>
                    <a:pt x="646" y="867"/>
                  </a:lnTo>
                  <a:lnTo>
                    <a:pt x="713" y="786"/>
                  </a:lnTo>
                  <a:lnTo>
                    <a:pt x="785" y="712"/>
                  </a:lnTo>
                  <a:lnTo>
                    <a:pt x="866" y="647"/>
                  </a:lnTo>
                  <a:lnTo>
                    <a:pt x="952" y="589"/>
                  </a:lnTo>
                  <a:lnTo>
                    <a:pt x="1044" y="539"/>
                  </a:lnTo>
                  <a:lnTo>
                    <a:pt x="1141" y="498"/>
                  </a:lnTo>
                  <a:lnTo>
                    <a:pt x="1242" y="466"/>
                  </a:lnTo>
                  <a:lnTo>
                    <a:pt x="1347" y="445"/>
                  </a:lnTo>
                  <a:lnTo>
                    <a:pt x="1457" y="434"/>
                  </a:lnTo>
                  <a:lnTo>
                    <a:pt x="1511" y="432"/>
                  </a:lnTo>
                  <a:lnTo>
                    <a:pt x="6262" y="432"/>
                  </a:lnTo>
                  <a:lnTo>
                    <a:pt x="6317" y="434"/>
                  </a:lnTo>
                  <a:lnTo>
                    <a:pt x="6426" y="445"/>
                  </a:lnTo>
                  <a:lnTo>
                    <a:pt x="6531" y="466"/>
                  </a:lnTo>
                  <a:lnTo>
                    <a:pt x="6633" y="498"/>
                  </a:lnTo>
                  <a:lnTo>
                    <a:pt x="6730" y="539"/>
                  </a:lnTo>
                  <a:lnTo>
                    <a:pt x="6821" y="589"/>
                  </a:lnTo>
                  <a:lnTo>
                    <a:pt x="6907" y="647"/>
                  </a:lnTo>
                  <a:lnTo>
                    <a:pt x="6988" y="712"/>
                  </a:lnTo>
                  <a:lnTo>
                    <a:pt x="7060" y="786"/>
                  </a:lnTo>
                  <a:lnTo>
                    <a:pt x="7127" y="866"/>
                  </a:lnTo>
                  <a:lnTo>
                    <a:pt x="7185" y="952"/>
                  </a:lnTo>
                  <a:lnTo>
                    <a:pt x="7235" y="1045"/>
                  </a:lnTo>
                  <a:lnTo>
                    <a:pt x="7276" y="1140"/>
                  </a:lnTo>
                  <a:lnTo>
                    <a:pt x="7308" y="1243"/>
                  </a:lnTo>
                  <a:lnTo>
                    <a:pt x="7330" y="1348"/>
                  </a:lnTo>
                  <a:lnTo>
                    <a:pt x="7341" y="1456"/>
                  </a:lnTo>
                  <a:lnTo>
                    <a:pt x="7342" y="1512"/>
                  </a:lnTo>
                  <a:lnTo>
                    <a:pt x="7342" y="45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Rectangle 63"/>
            <p:cNvSpPr>
              <a:spLocks noChangeArrowheads="1"/>
            </p:cNvSpPr>
            <p:nvPr/>
          </p:nvSpPr>
          <p:spPr bwMode="auto">
            <a:xfrm>
              <a:off x="2256" y="578"/>
              <a:ext cx="1439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Rectangle 64"/>
            <p:cNvSpPr>
              <a:spLocks noChangeArrowheads="1"/>
            </p:cNvSpPr>
            <p:nvPr/>
          </p:nvSpPr>
          <p:spPr bwMode="auto">
            <a:xfrm>
              <a:off x="3983" y="578"/>
              <a:ext cx="432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Rectangle 65"/>
            <p:cNvSpPr>
              <a:spLocks noChangeArrowheads="1"/>
            </p:cNvSpPr>
            <p:nvPr/>
          </p:nvSpPr>
          <p:spPr bwMode="auto">
            <a:xfrm>
              <a:off x="2256" y="1010"/>
              <a:ext cx="2159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Rectangle 66"/>
            <p:cNvSpPr>
              <a:spLocks noChangeArrowheads="1"/>
            </p:cNvSpPr>
            <p:nvPr/>
          </p:nvSpPr>
          <p:spPr bwMode="auto">
            <a:xfrm>
              <a:off x="3263" y="1442"/>
              <a:ext cx="1152" cy="1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Rectangle 67"/>
            <p:cNvSpPr>
              <a:spLocks noChangeArrowheads="1"/>
            </p:cNvSpPr>
            <p:nvPr/>
          </p:nvSpPr>
          <p:spPr bwMode="auto">
            <a:xfrm>
              <a:off x="2256" y="1442"/>
              <a:ext cx="720" cy="1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Rectangle 68"/>
            <p:cNvSpPr>
              <a:spLocks noChangeArrowheads="1"/>
            </p:cNvSpPr>
            <p:nvPr/>
          </p:nvSpPr>
          <p:spPr bwMode="auto">
            <a:xfrm>
              <a:off x="2256" y="1873"/>
              <a:ext cx="1007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Rectangle 69"/>
            <p:cNvSpPr>
              <a:spLocks noChangeArrowheads="1"/>
            </p:cNvSpPr>
            <p:nvPr/>
          </p:nvSpPr>
          <p:spPr bwMode="auto">
            <a:xfrm>
              <a:off x="3839" y="2233"/>
              <a:ext cx="100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Rectangle 70"/>
            <p:cNvSpPr>
              <a:spLocks noChangeArrowheads="1"/>
            </p:cNvSpPr>
            <p:nvPr/>
          </p:nvSpPr>
          <p:spPr bwMode="auto">
            <a:xfrm>
              <a:off x="5135" y="2233"/>
              <a:ext cx="432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Rectangle 71"/>
            <p:cNvSpPr>
              <a:spLocks noChangeArrowheads="1"/>
            </p:cNvSpPr>
            <p:nvPr/>
          </p:nvSpPr>
          <p:spPr bwMode="auto">
            <a:xfrm>
              <a:off x="3839" y="2665"/>
              <a:ext cx="172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Rectangle 72"/>
            <p:cNvSpPr>
              <a:spLocks noChangeArrowheads="1"/>
            </p:cNvSpPr>
            <p:nvPr/>
          </p:nvSpPr>
          <p:spPr bwMode="auto">
            <a:xfrm>
              <a:off x="3839" y="3097"/>
              <a:ext cx="172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5" name="Group 75"/>
          <p:cNvGrpSpPr>
            <a:grpSpLocks noChangeAspect="1"/>
          </p:cNvGrpSpPr>
          <p:nvPr/>
        </p:nvGrpSpPr>
        <p:grpSpPr bwMode="auto">
          <a:xfrm>
            <a:off x="5819340" y="2014756"/>
            <a:ext cx="286737" cy="374031"/>
            <a:chOff x="-34" y="2514"/>
            <a:chExt cx="3311" cy="4319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56" name="Freeform 76"/>
            <p:cNvSpPr>
              <a:spLocks noEditPoints="1"/>
            </p:cNvSpPr>
            <p:nvPr/>
          </p:nvSpPr>
          <p:spPr bwMode="auto">
            <a:xfrm>
              <a:off x="-34" y="2946"/>
              <a:ext cx="2879" cy="3887"/>
            </a:xfrm>
            <a:custGeom>
              <a:avLst/>
              <a:gdLst>
                <a:gd name="T0" fmla="*/ 0 w 8638"/>
                <a:gd name="T1" fmla="*/ 11444 h 11660"/>
                <a:gd name="T2" fmla="*/ 10 w 8638"/>
                <a:gd name="T3" fmla="*/ 11508 h 11660"/>
                <a:gd name="T4" fmla="*/ 50 w 8638"/>
                <a:gd name="T5" fmla="*/ 11581 h 11660"/>
                <a:gd name="T6" fmla="*/ 113 w 8638"/>
                <a:gd name="T7" fmla="*/ 11634 h 11660"/>
                <a:gd name="T8" fmla="*/ 193 w 8638"/>
                <a:gd name="T9" fmla="*/ 11659 h 11660"/>
                <a:gd name="T10" fmla="*/ 8422 w 8638"/>
                <a:gd name="T11" fmla="*/ 11660 h 11660"/>
                <a:gd name="T12" fmla="*/ 8486 w 8638"/>
                <a:gd name="T13" fmla="*/ 11650 h 11660"/>
                <a:gd name="T14" fmla="*/ 8559 w 8638"/>
                <a:gd name="T15" fmla="*/ 11611 h 11660"/>
                <a:gd name="T16" fmla="*/ 8612 w 8638"/>
                <a:gd name="T17" fmla="*/ 11546 h 11660"/>
                <a:gd name="T18" fmla="*/ 8637 w 8638"/>
                <a:gd name="T19" fmla="*/ 11466 h 11660"/>
                <a:gd name="T20" fmla="*/ 8638 w 8638"/>
                <a:gd name="T21" fmla="*/ 2375 h 11660"/>
                <a:gd name="T22" fmla="*/ 8635 w 8638"/>
                <a:gd name="T23" fmla="*/ 2362 h 11660"/>
                <a:gd name="T24" fmla="*/ 8624 w 8638"/>
                <a:gd name="T25" fmla="*/ 2306 h 11660"/>
                <a:gd name="T26" fmla="*/ 8616 w 8638"/>
                <a:gd name="T27" fmla="*/ 2285 h 11660"/>
                <a:gd name="T28" fmla="*/ 8586 w 8638"/>
                <a:gd name="T29" fmla="*/ 2236 h 11660"/>
                <a:gd name="T30" fmla="*/ 6414 w 8638"/>
                <a:gd name="T31" fmla="*/ 63 h 11660"/>
                <a:gd name="T32" fmla="*/ 6368 w 8638"/>
                <a:gd name="T33" fmla="*/ 28 h 11660"/>
                <a:gd name="T34" fmla="*/ 6340 w 8638"/>
                <a:gd name="T35" fmla="*/ 16 h 11660"/>
                <a:gd name="T36" fmla="*/ 6303 w 8638"/>
                <a:gd name="T37" fmla="*/ 4 h 11660"/>
                <a:gd name="T38" fmla="*/ 6269 w 8638"/>
                <a:gd name="T39" fmla="*/ 1 h 11660"/>
                <a:gd name="T40" fmla="*/ 216 w 8638"/>
                <a:gd name="T41" fmla="*/ 0 h 11660"/>
                <a:gd name="T42" fmla="*/ 152 w 8638"/>
                <a:gd name="T43" fmla="*/ 9 h 11660"/>
                <a:gd name="T44" fmla="*/ 78 w 8638"/>
                <a:gd name="T45" fmla="*/ 49 h 11660"/>
                <a:gd name="T46" fmla="*/ 26 w 8638"/>
                <a:gd name="T47" fmla="*/ 112 h 11660"/>
                <a:gd name="T48" fmla="*/ 0 w 8638"/>
                <a:gd name="T49" fmla="*/ 194 h 11660"/>
                <a:gd name="T50" fmla="*/ 7900 w 8638"/>
                <a:gd name="T51" fmla="*/ 2159 h 11660"/>
                <a:gd name="T52" fmla="*/ 6478 w 8638"/>
                <a:gd name="T53" fmla="*/ 736 h 11660"/>
                <a:gd name="T54" fmla="*/ 432 w 8638"/>
                <a:gd name="T55" fmla="*/ 432 h 11660"/>
                <a:gd name="T56" fmla="*/ 6046 w 8638"/>
                <a:gd name="T57" fmla="*/ 2375 h 11660"/>
                <a:gd name="T58" fmla="*/ 6056 w 8638"/>
                <a:gd name="T59" fmla="*/ 2439 h 11660"/>
                <a:gd name="T60" fmla="*/ 6096 w 8638"/>
                <a:gd name="T61" fmla="*/ 2512 h 11660"/>
                <a:gd name="T62" fmla="*/ 6160 w 8638"/>
                <a:gd name="T63" fmla="*/ 2565 h 11660"/>
                <a:gd name="T64" fmla="*/ 6241 w 8638"/>
                <a:gd name="T65" fmla="*/ 2590 h 11660"/>
                <a:gd name="T66" fmla="*/ 8206 w 8638"/>
                <a:gd name="T67" fmla="*/ 2591 h 11660"/>
                <a:gd name="T68" fmla="*/ 432 w 8638"/>
                <a:gd name="T69" fmla="*/ 11228 h 11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38" h="11660">
                  <a:moveTo>
                    <a:pt x="0" y="216"/>
                  </a:moveTo>
                  <a:lnTo>
                    <a:pt x="0" y="11444"/>
                  </a:lnTo>
                  <a:lnTo>
                    <a:pt x="0" y="11466"/>
                  </a:lnTo>
                  <a:lnTo>
                    <a:pt x="10" y="11508"/>
                  </a:lnTo>
                  <a:lnTo>
                    <a:pt x="26" y="11546"/>
                  </a:lnTo>
                  <a:lnTo>
                    <a:pt x="50" y="11581"/>
                  </a:lnTo>
                  <a:lnTo>
                    <a:pt x="78" y="11611"/>
                  </a:lnTo>
                  <a:lnTo>
                    <a:pt x="113" y="11634"/>
                  </a:lnTo>
                  <a:lnTo>
                    <a:pt x="152" y="11650"/>
                  </a:lnTo>
                  <a:lnTo>
                    <a:pt x="193" y="11659"/>
                  </a:lnTo>
                  <a:lnTo>
                    <a:pt x="216" y="11660"/>
                  </a:lnTo>
                  <a:lnTo>
                    <a:pt x="8422" y="11660"/>
                  </a:lnTo>
                  <a:lnTo>
                    <a:pt x="8444" y="11659"/>
                  </a:lnTo>
                  <a:lnTo>
                    <a:pt x="8486" y="11650"/>
                  </a:lnTo>
                  <a:lnTo>
                    <a:pt x="8525" y="11634"/>
                  </a:lnTo>
                  <a:lnTo>
                    <a:pt x="8559" y="11611"/>
                  </a:lnTo>
                  <a:lnTo>
                    <a:pt x="8589" y="11581"/>
                  </a:lnTo>
                  <a:lnTo>
                    <a:pt x="8612" y="11546"/>
                  </a:lnTo>
                  <a:lnTo>
                    <a:pt x="8629" y="11508"/>
                  </a:lnTo>
                  <a:lnTo>
                    <a:pt x="8637" y="11466"/>
                  </a:lnTo>
                  <a:lnTo>
                    <a:pt x="8638" y="11444"/>
                  </a:lnTo>
                  <a:lnTo>
                    <a:pt x="8638" y="2375"/>
                  </a:lnTo>
                  <a:lnTo>
                    <a:pt x="8637" y="2368"/>
                  </a:lnTo>
                  <a:lnTo>
                    <a:pt x="8635" y="2362"/>
                  </a:lnTo>
                  <a:lnTo>
                    <a:pt x="8631" y="2333"/>
                  </a:lnTo>
                  <a:lnTo>
                    <a:pt x="8624" y="2306"/>
                  </a:lnTo>
                  <a:lnTo>
                    <a:pt x="8620" y="2296"/>
                  </a:lnTo>
                  <a:lnTo>
                    <a:pt x="8616" y="2285"/>
                  </a:lnTo>
                  <a:lnTo>
                    <a:pt x="8608" y="2267"/>
                  </a:lnTo>
                  <a:lnTo>
                    <a:pt x="8586" y="2236"/>
                  </a:lnTo>
                  <a:lnTo>
                    <a:pt x="8574" y="2222"/>
                  </a:lnTo>
                  <a:lnTo>
                    <a:pt x="6414" y="63"/>
                  </a:lnTo>
                  <a:lnTo>
                    <a:pt x="6400" y="49"/>
                  </a:lnTo>
                  <a:lnTo>
                    <a:pt x="6368" y="28"/>
                  </a:lnTo>
                  <a:lnTo>
                    <a:pt x="6351" y="20"/>
                  </a:lnTo>
                  <a:lnTo>
                    <a:pt x="6340" y="16"/>
                  </a:lnTo>
                  <a:lnTo>
                    <a:pt x="6331" y="12"/>
                  </a:lnTo>
                  <a:lnTo>
                    <a:pt x="6303" y="4"/>
                  </a:lnTo>
                  <a:lnTo>
                    <a:pt x="6275" y="1"/>
                  </a:lnTo>
                  <a:lnTo>
                    <a:pt x="6269" y="1"/>
                  </a:lnTo>
                  <a:lnTo>
                    <a:pt x="6262" y="0"/>
                  </a:lnTo>
                  <a:lnTo>
                    <a:pt x="216" y="0"/>
                  </a:lnTo>
                  <a:lnTo>
                    <a:pt x="193" y="0"/>
                  </a:lnTo>
                  <a:lnTo>
                    <a:pt x="152" y="9"/>
                  </a:lnTo>
                  <a:lnTo>
                    <a:pt x="113" y="26"/>
                  </a:lnTo>
                  <a:lnTo>
                    <a:pt x="78" y="49"/>
                  </a:lnTo>
                  <a:lnTo>
                    <a:pt x="50" y="78"/>
                  </a:lnTo>
                  <a:lnTo>
                    <a:pt x="26" y="112"/>
                  </a:lnTo>
                  <a:lnTo>
                    <a:pt x="10" y="151"/>
                  </a:lnTo>
                  <a:lnTo>
                    <a:pt x="0" y="194"/>
                  </a:lnTo>
                  <a:lnTo>
                    <a:pt x="0" y="216"/>
                  </a:lnTo>
                  <a:close/>
                  <a:moveTo>
                    <a:pt x="7900" y="2159"/>
                  </a:moveTo>
                  <a:lnTo>
                    <a:pt x="6478" y="2159"/>
                  </a:lnTo>
                  <a:lnTo>
                    <a:pt x="6478" y="736"/>
                  </a:lnTo>
                  <a:lnTo>
                    <a:pt x="7900" y="2159"/>
                  </a:lnTo>
                  <a:close/>
                  <a:moveTo>
                    <a:pt x="432" y="432"/>
                  </a:moveTo>
                  <a:lnTo>
                    <a:pt x="6046" y="432"/>
                  </a:lnTo>
                  <a:lnTo>
                    <a:pt x="6046" y="2375"/>
                  </a:lnTo>
                  <a:lnTo>
                    <a:pt x="6048" y="2397"/>
                  </a:lnTo>
                  <a:lnTo>
                    <a:pt x="6056" y="2439"/>
                  </a:lnTo>
                  <a:lnTo>
                    <a:pt x="6072" y="2478"/>
                  </a:lnTo>
                  <a:lnTo>
                    <a:pt x="6096" y="2512"/>
                  </a:lnTo>
                  <a:lnTo>
                    <a:pt x="6124" y="2542"/>
                  </a:lnTo>
                  <a:lnTo>
                    <a:pt x="6160" y="2565"/>
                  </a:lnTo>
                  <a:lnTo>
                    <a:pt x="6198" y="2582"/>
                  </a:lnTo>
                  <a:lnTo>
                    <a:pt x="6241" y="2590"/>
                  </a:lnTo>
                  <a:lnTo>
                    <a:pt x="6262" y="2591"/>
                  </a:lnTo>
                  <a:lnTo>
                    <a:pt x="8206" y="2591"/>
                  </a:lnTo>
                  <a:lnTo>
                    <a:pt x="8206" y="11228"/>
                  </a:lnTo>
                  <a:lnTo>
                    <a:pt x="432" y="11228"/>
                  </a:lnTo>
                  <a:lnTo>
                    <a:pt x="432" y="4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77"/>
            <p:cNvSpPr>
              <a:spLocks/>
            </p:cNvSpPr>
            <p:nvPr/>
          </p:nvSpPr>
          <p:spPr bwMode="auto">
            <a:xfrm>
              <a:off x="397" y="2514"/>
              <a:ext cx="2880" cy="3887"/>
            </a:xfrm>
            <a:custGeom>
              <a:avLst/>
              <a:gdLst>
                <a:gd name="T0" fmla="*/ 7775 w 8639"/>
                <a:gd name="T1" fmla="*/ 11228 h 11660"/>
                <a:gd name="T2" fmla="*/ 7775 w 8639"/>
                <a:gd name="T3" fmla="*/ 11660 h 11660"/>
                <a:gd name="T4" fmla="*/ 8423 w 8639"/>
                <a:gd name="T5" fmla="*/ 11660 h 11660"/>
                <a:gd name="T6" fmla="*/ 8445 w 8639"/>
                <a:gd name="T7" fmla="*/ 11659 h 11660"/>
                <a:gd name="T8" fmla="*/ 8487 w 8639"/>
                <a:gd name="T9" fmla="*/ 11651 h 11660"/>
                <a:gd name="T10" fmla="*/ 8526 w 8639"/>
                <a:gd name="T11" fmla="*/ 11634 h 11660"/>
                <a:gd name="T12" fmla="*/ 8560 w 8639"/>
                <a:gd name="T13" fmla="*/ 11611 h 11660"/>
                <a:gd name="T14" fmla="*/ 8590 w 8639"/>
                <a:gd name="T15" fmla="*/ 11581 h 11660"/>
                <a:gd name="T16" fmla="*/ 8613 w 8639"/>
                <a:gd name="T17" fmla="*/ 11547 h 11660"/>
                <a:gd name="T18" fmla="*/ 8629 w 8639"/>
                <a:gd name="T19" fmla="*/ 11508 h 11660"/>
                <a:gd name="T20" fmla="*/ 8638 w 8639"/>
                <a:gd name="T21" fmla="*/ 11466 h 11660"/>
                <a:gd name="T22" fmla="*/ 8639 w 8639"/>
                <a:gd name="T23" fmla="*/ 11444 h 11660"/>
                <a:gd name="T24" fmla="*/ 8639 w 8639"/>
                <a:gd name="T25" fmla="*/ 216 h 11660"/>
                <a:gd name="T26" fmla="*/ 8638 w 8639"/>
                <a:gd name="T27" fmla="*/ 194 h 11660"/>
                <a:gd name="T28" fmla="*/ 8629 w 8639"/>
                <a:gd name="T29" fmla="*/ 152 h 11660"/>
                <a:gd name="T30" fmla="*/ 8613 w 8639"/>
                <a:gd name="T31" fmla="*/ 113 h 11660"/>
                <a:gd name="T32" fmla="*/ 8590 w 8639"/>
                <a:gd name="T33" fmla="*/ 78 h 11660"/>
                <a:gd name="T34" fmla="*/ 8560 w 8639"/>
                <a:gd name="T35" fmla="*/ 49 h 11660"/>
                <a:gd name="T36" fmla="*/ 8526 w 8639"/>
                <a:gd name="T37" fmla="*/ 26 h 11660"/>
                <a:gd name="T38" fmla="*/ 8487 w 8639"/>
                <a:gd name="T39" fmla="*/ 10 h 11660"/>
                <a:gd name="T40" fmla="*/ 8445 w 8639"/>
                <a:gd name="T41" fmla="*/ 1 h 11660"/>
                <a:gd name="T42" fmla="*/ 8423 w 8639"/>
                <a:gd name="T43" fmla="*/ 0 h 11660"/>
                <a:gd name="T44" fmla="*/ 216 w 8639"/>
                <a:gd name="T45" fmla="*/ 0 h 11660"/>
                <a:gd name="T46" fmla="*/ 194 w 8639"/>
                <a:gd name="T47" fmla="*/ 1 h 11660"/>
                <a:gd name="T48" fmla="*/ 152 w 8639"/>
                <a:gd name="T49" fmla="*/ 10 h 11660"/>
                <a:gd name="T50" fmla="*/ 113 w 8639"/>
                <a:gd name="T51" fmla="*/ 26 h 11660"/>
                <a:gd name="T52" fmla="*/ 79 w 8639"/>
                <a:gd name="T53" fmla="*/ 49 h 11660"/>
                <a:gd name="T54" fmla="*/ 49 w 8639"/>
                <a:gd name="T55" fmla="*/ 78 h 11660"/>
                <a:gd name="T56" fmla="*/ 26 w 8639"/>
                <a:gd name="T57" fmla="*/ 113 h 11660"/>
                <a:gd name="T58" fmla="*/ 10 w 8639"/>
                <a:gd name="T59" fmla="*/ 152 h 11660"/>
                <a:gd name="T60" fmla="*/ 1 w 8639"/>
                <a:gd name="T61" fmla="*/ 194 h 11660"/>
                <a:gd name="T62" fmla="*/ 0 w 8639"/>
                <a:gd name="T63" fmla="*/ 216 h 11660"/>
                <a:gd name="T64" fmla="*/ 0 w 8639"/>
                <a:gd name="T65" fmla="*/ 864 h 11660"/>
                <a:gd name="T66" fmla="*/ 432 w 8639"/>
                <a:gd name="T67" fmla="*/ 864 h 11660"/>
                <a:gd name="T68" fmla="*/ 432 w 8639"/>
                <a:gd name="T69" fmla="*/ 432 h 11660"/>
                <a:gd name="T70" fmla="*/ 8207 w 8639"/>
                <a:gd name="T71" fmla="*/ 432 h 11660"/>
                <a:gd name="T72" fmla="*/ 8207 w 8639"/>
                <a:gd name="T73" fmla="*/ 11228 h 11660"/>
                <a:gd name="T74" fmla="*/ 7775 w 8639"/>
                <a:gd name="T75" fmla="*/ 11228 h 11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639" h="11660">
                  <a:moveTo>
                    <a:pt x="7775" y="11228"/>
                  </a:moveTo>
                  <a:lnTo>
                    <a:pt x="7775" y="11660"/>
                  </a:lnTo>
                  <a:lnTo>
                    <a:pt x="8423" y="11660"/>
                  </a:lnTo>
                  <a:lnTo>
                    <a:pt x="8445" y="11659"/>
                  </a:lnTo>
                  <a:lnTo>
                    <a:pt x="8487" y="11651"/>
                  </a:lnTo>
                  <a:lnTo>
                    <a:pt x="8526" y="11634"/>
                  </a:lnTo>
                  <a:lnTo>
                    <a:pt x="8560" y="11611"/>
                  </a:lnTo>
                  <a:lnTo>
                    <a:pt x="8590" y="11581"/>
                  </a:lnTo>
                  <a:lnTo>
                    <a:pt x="8613" y="11547"/>
                  </a:lnTo>
                  <a:lnTo>
                    <a:pt x="8629" y="11508"/>
                  </a:lnTo>
                  <a:lnTo>
                    <a:pt x="8638" y="11466"/>
                  </a:lnTo>
                  <a:lnTo>
                    <a:pt x="8639" y="11444"/>
                  </a:lnTo>
                  <a:lnTo>
                    <a:pt x="8639" y="216"/>
                  </a:lnTo>
                  <a:lnTo>
                    <a:pt x="8638" y="194"/>
                  </a:lnTo>
                  <a:lnTo>
                    <a:pt x="8629" y="152"/>
                  </a:lnTo>
                  <a:lnTo>
                    <a:pt x="8613" y="113"/>
                  </a:lnTo>
                  <a:lnTo>
                    <a:pt x="8590" y="78"/>
                  </a:lnTo>
                  <a:lnTo>
                    <a:pt x="8560" y="49"/>
                  </a:lnTo>
                  <a:lnTo>
                    <a:pt x="8526" y="26"/>
                  </a:lnTo>
                  <a:lnTo>
                    <a:pt x="8487" y="10"/>
                  </a:lnTo>
                  <a:lnTo>
                    <a:pt x="8445" y="1"/>
                  </a:lnTo>
                  <a:lnTo>
                    <a:pt x="8423" y="0"/>
                  </a:lnTo>
                  <a:lnTo>
                    <a:pt x="216" y="0"/>
                  </a:lnTo>
                  <a:lnTo>
                    <a:pt x="194" y="1"/>
                  </a:lnTo>
                  <a:lnTo>
                    <a:pt x="152" y="10"/>
                  </a:lnTo>
                  <a:lnTo>
                    <a:pt x="113" y="26"/>
                  </a:lnTo>
                  <a:lnTo>
                    <a:pt x="79" y="49"/>
                  </a:lnTo>
                  <a:lnTo>
                    <a:pt x="49" y="78"/>
                  </a:lnTo>
                  <a:lnTo>
                    <a:pt x="26" y="113"/>
                  </a:lnTo>
                  <a:lnTo>
                    <a:pt x="10" y="152"/>
                  </a:lnTo>
                  <a:lnTo>
                    <a:pt x="1" y="194"/>
                  </a:lnTo>
                  <a:lnTo>
                    <a:pt x="0" y="216"/>
                  </a:lnTo>
                  <a:lnTo>
                    <a:pt x="0" y="864"/>
                  </a:lnTo>
                  <a:lnTo>
                    <a:pt x="432" y="864"/>
                  </a:lnTo>
                  <a:lnTo>
                    <a:pt x="432" y="432"/>
                  </a:lnTo>
                  <a:lnTo>
                    <a:pt x="8207" y="432"/>
                  </a:lnTo>
                  <a:lnTo>
                    <a:pt x="8207" y="11228"/>
                  </a:lnTo>
                  <a:lnTo>
                    <a:pt x="7775" y="11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Rectangle 78"/>
            <p:cNvSpPr>
              <a:spLocks noChangeArrowheads="1"/>
            </p:cNvSpPr>
            <p:nvPr/>
          </p:nvSpPr>
          <p:spPr bwMode="auto">
            <a:xfrm>
              <a:off x="541" y="3954"/>
              <a:ext cx="1728" cy="1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Rectangle 79"/>
            <p:cNvSpPr>
              <a:spLocks noChangeArrowheads="1"/>
            </p:cNvSpPr>
            <p:nvPr/>
          </p:nvSpPr>
          <p:spPr bwMode="auto">
            <a:xfrm>
              <a:off x="541" y="3522"/>
              <a:ext cx="576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Rectangle 80"/>
            <p:cNvSpPr>
              <a:spLocks noChangeArrowheads="1"/>
            </p:cNvSpPr>
            <p:nvPr/>
          </p:nvSpPr>
          <p:spPr bwMode="auto">
            <a:xfrm>
              <a:off x="541" y="4385"/>
              <a:ext cx="1152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Rectangle 81"/>
            <p:cNvSpPr>
              <a:spLocks noChangeArrowheads="1"/>
            </p:cNvSpPr>
            <p:nvPr/>
          </p:nvSpPr>
          <p:spPr bwMode="auto">
            <a:xfrm>
              <a:off x="1837" y="4385"/>
              <a:ext cx="432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Rectangle 82"/>
            <p:cNvSpPr>
              <a:spLocks noChangeArrowheads="1"/>
            </p:cNvSpPr>
            <p:nvPr/>
          </p:nvSpPr>
          <p:spPr bwMode="auto">
            <a:xfrm>
              <a:off x="541" y="4817"/>
              <a:ext cx="172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Rectangle 83"/>
            <p:cNvSpPr>
              <a:spLocks noChangeArrowheads="1"/>
            </p:cNvSpPr>
            <p:nvPr/>
          </p:nvSpPr>
          <p:spPr bwMode="auto">
            <a:xfrm>
              <a:off x="541" y="5681"/>
              <a:ext cx="172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Rectangle 84"/>
            <p:cNvSpPr>
              <a:spLocks noChangeArrowheads="1"/>
            </p:cNvSpPr>
            <p:nvPr/>
          </p:nvSpPr>
          <p:spPr bwMode="auto">
            <a:xfrm>
              <a:off x="1189" y="5249"/>
              <a:ext cx="1080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Rectangle 85"/>
            <p:cNvSpPr>
              <a:spLocks noChangeArrowheads="1"/>
            </p:cNvSpPr>
            <p:nvPr/>
          </p:nvSpPr>
          <p:spPr bwMode="auto">
            <a:xfrm>
              <a:off x="541" y="5249"/>
              <a:ext cx="50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Rectangle 86"/>
            <p:cNvSpPr>
              <a:spLocks noChangeArrowheads="1"/>
            </p:cNvSpPr>
            <p:nvPr/>
          </p:nvSpPr>
          <p:spPr bwMode="auto">
            <a:xfrm>
              <a:off x="541" y="6113"/>
              <a:ext cx="28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Rectangle 87"/>
            <p:cNvSpPr>
              <a:spLocks noChangeArrowheads="1"/>
            </p:cNvSpPr>
            <p:nvPr/>
          </p:nvSpPr>
          <p:spPr bwMode="auto">
            <a:xfrm>
              <a:off x="973" y="6113"/>
              <a:ext cx="1296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1" name="그룹 10"/>
          <p:cNvGrpSpPr/>
          <p:nvPr/>
        </p:nvGrpSpPr>
        <p:grpSpPr>
          <a:xfrm>
            <a:off x="4065763" y="2626577"/>
            <a:ext cx="948227" cy="948227"/>
            <a:chOff x="6777281" y="4096545"/>
            <a:chExt cx="1154723" cy="1154724"/>
          </a:xfrm>
        </p:grpSpPr>
        <p:sp>
          <p:nvSpPr>
            <p:cNvPr id="172" name="타원 11"/>
            <p:cNvSpPr/>
            <p:nvPr/>
          </p:nvSpPr>
          <p:spPr>
            <a:xfrm>
              <a:off x="6777281" y="4096545"/>
              <a:ext cx="1154723" cy="115472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  <p:sp>
          <p:nvSpPr>
            <p:cNvPr id="173" name="타원 12"/>
            <p:cNvSpPr/>
            <p:nvPr/>
          </p:nvSpPr>
          <p:spPr>
            <a:xfrm>
              <a:off x="6853481" y="4172746"/>
              <a:ext cx="1002323" cy="10023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</p:grpSp>
      <p:grpSp>
        <p:nvGrpSpPr>
          <p:cNvPr id="187" name="그룹 10"/>
          <p:cNvGrpSpPr/>
          <p:nvPr/>
        </p:nvGrpSpPr>
        <p:grpSpPr>
          <a:xfrm>
            <a:off x="6912614" y="2627191"/>
            <a:ext cx="948227" cy="948227"/>
            <a:chOff x="6777281" y="4096545"/>
            <a:chExt cx="1154723" cy="1154724"/>
          </a:xfrm>
        </p:grpSpPr>
        <p:sp>
          <p:nvSpPr>
            <p:cNvPr id="188" name="타원 11"/>
            <p:cNvSpPr/>
            <p:nvPr/>
          </p:nvSpPr>
          <p:spPr>
            <a:xfrm>
              <a:off x="6777281" y="4096545"/>
              <a:ext cx="1154723" cy="115472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  <p:sp>
          <p:nvSpPr>
            <p:cNvPr id="189" name="타원 12"/>
            <p:cNvSpPr/>
            <p:nvPr/>
          </p:nvSpPr>
          <p:spPr>
            <a:xfrm>
              <a:off x="6853481" y="4172746"/>
              <a:ext cx="1002323" cy="10023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9021" b="60587" l="54787" r="71099">
                        <a14:foregroundMark x1="62943" y1="55961" x2="62943" y2="56317"/>
                        <a14:foregroundMark x1="60993" y1="57206" x2="62589" y2="57206"/>
                        <a14:foregroundMark x1="63121" y1="53915" x2="62766" y2="547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775" t="50763" r="26736" b="38313"/>
          <a:stretch/>
        </p:blipFill>
        <p:spPr>
          <a:xfrm>
            <a:off x="7085954" y="2707626"/>
            <a:ext cx="705079" cy="749147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8171" b="36103" l="28368" r="46083">
                        <a14:foregroundMark x1="33333" y1="33719" x2="34752" y2="33007"/>
                        <a14:backgroundMark x1="33333" y1="33986" x2="34043" y2="335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54" t="27180" r="51703" b="62906"/>
          <a:stretch/>
        </p:blipFill>
        <p:spPr>
          <a:xfrm>
            <a:off x="4161259" y="2760720"/>
            <a:ext cx="762000" cy="6799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461601" y="1708402"/>
            <a:ext cx="153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條件</a:t>
            </a:r>
            <a:r>
              <a:rPr lang="zh-TW" altLang="zh-TW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性價值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71608" y="2871869"/>
            <a:ext cx="1523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情感</a:t>
            </a:r>
            <a:r>
              <a:rPr lang="zh-TW" altLang="zh-TW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性價值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87632" y="4836106"/>
            <a:ext cx="20506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功能</a:t>
            </a:r>
            <a:r>
              <a:rPr lang="zh-TW" altLang="zh-TW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性價值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12855" y="4791396"/>
            <a:ext cx="1464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認知</a:t>
            </a:r>
            <a:r>
              <a:rPr lang="zh-TW" altLang="zh-TW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性價值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57595" y="2871869"/>
            <a:ext cx="15805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zh-TW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社會性價值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03" name="직선 연결선 21"/>
          <p:cNvCxnSpPr>
            <a:stCxn id="172" idx="6"/>
          </p:cNvCxnSpPr>
          <p:nvPr/>
        </p:nvCxnSpPr>
        <p:spPr>
          <a:xfrm>
            <a:off x="5013990" y="3100691"/>
            <a:ext cx="398587" cy="234657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직선 연결선 21"/>
          <p:cNvCxnSpPr>
            <a:endCxn id="188" idx="2"/>
          </p:cNvCxnSpPr>
          <p:nvPr/>
        </p:nvCxnSpPr>
        <p:spPr>
          <a:xfrm flipV="1">
            <a:off x="6537999" y="3101305"/>
            <a:ext cx="374615" cy="248041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圓角矩形 204"/>
          <p:cNvSpPr/>
          <p:nvPr/>
        </p:nvSpPr>
        <p:spPr>
          <a:xfrm>
            <a:off x="3991635" y="5382159"/>
            <a:ext cx="4088027" cy="570881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6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Sheth</a:t>
            </a:r>
            <a:r>
              <a:rPr lang="en-US" altLang="zh-TW" sz="1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, Newman &amp; Gross,1991</a:t>
            </a:r>
            <a:endParaRPr lang="zh-TW" altLang="en-US" sz="16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92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93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9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BC00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0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BC00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1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BC00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0" name="직사각형 70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1377981" y="2401061"/>
            <a:ext cx="2593010" cy="503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Social value</a:t>
            </a:r>
            <a:endParaRPr lang="en-US" altLang="ko-KR" sz="2000" b="1" dirty="0"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</p:txBody>
      </p:sp>
      <p:sp>
        <p:nvSpPr>
          <p:cNvPr id="102" name="직사각형 70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7000769" y="4286952"/>
            <a:ext cx="25930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Functional value</a:t>
            </a:r>
            <a:endParaRPr lang="en-US" altLang="ko-KR" sz="2000" b="1" dirty="0"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</p:txBody>
      </p:sp>
      <p:sp>
        <p:nvSpPr>
          <p:cNvPr id="103" name="직사각형 70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7251133" y="2399786"/>
            <a:ext cx="2593010" cy="503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Emotional value</a:t>
            </a:r>
            <a:endParaRPr lang="en-US" altLang="ko-KR" sz="2000" b="1" dirty="0"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</p:txBody>
      </p:sp>
      <p:sp>
        <p:nvSpPr>
          <p:cNvPr id="104" name="직사각형 70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1722352" y="4271444"/>
            <a:ext cx="25930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Cognitive value</a:t>
            </a:r>
            <a:endParaRPr lang="en-US" altLang="ko-KR" sz="2000" b="1" dirty="0"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</p:txBody>
      </p:sp>
      <p:sp>
        <p:nvSpPr>
          <p:cNvPr id="105" name="직사각형 70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5724298" y="1252972"/>
            <a:ext cx="25930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Condition value</a:t>
            </a:r>
            <a:endParaRPr lang="en-US" altLang="ko-KR" sz="2000" b="1" dirty="0"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202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資料庫圖表 37"/>
          <p:cNvGraphicFramePr/>
          <p:nvPr>
            <p:extLst>
              <p:ext uri="{D42A27DB-BD31-4B8C-83A1-F6EECF244321}">
                <p14:modId xmlns:p14="http://schemas.microsoft.com/office/powerpoint/2010/main" val="579193890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" name="圖片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116" y="1131000"/>
            <a:ext cx="2651494" cy="265149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39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文獻探討</a:t>
            </a:r>
          </a:p>
        </p:txBody>
      </p:sp>
      <p:sp>
        <p:nvSpPr>
          <p:cNvPr id="40" name="圓角矩形 39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6469587" y="189140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再消費意願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599786" y="4497878"/>
            <a:ext cx="21018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與他人推薦之</a:t>
            </a:r>
            <a:r>
              <a:rPr lang="zh-TW" altLang="zh-TW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意願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703719" y="4612778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TW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未來購買更</a:t>
            </a:r>
            <a:r>
              <a:rPr lang="zh-TW" altLang="zh-TW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</a:t>
            </a:r>
            <a:endParaRPr lang="en-US" altLang="zh-TW" b="1" dirty="0" smtClean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r"/>
            <a:r>
              <a:rPr lang="zh-TW" altLang="zh-TW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產品</a:t>
            </a:r>
            <a:r>
              <a:rPr lang="zh-TW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之意願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2" name="圓角矩形 281"/>
          <p:cNvSpPr/>
          <p:nvPr/>
        </p:nvSpPr>
        <p:spPr>
          <a:xfrm>
            <a:off x="3991635" y="5382159"/>
            <a:ext cx="4088027" cy="570881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6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Sirohi</a:t>
            </a:r>
            <a:r>
              <a:rPr lang="en-US" altLang="zh-TW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, </a:t>
            </a:r>
            <a:r>
              <a:rPr lang="en-US" altLang="zh-TW" sz="16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Mclaughlin</a:t>
            </a:r>
            <a:r>
              <a:rPr lang="en-US" altLang="zh-TW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&amp; Wittink,1998</a:t>
            </a:r>
            <a:endParaRPr lang="zh-TW" altLang="en-US" sz="16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83" name="타원 16"/>
          <p:cNvSpPr/>
          <p:nvPr/>
        </p:nvSpPr>
        <p:spPr>
          <a:xfrm>
            <a:off x="4799866" y="2413667"/>
            <a:ext cx="2325687" cy="2325687"/>
          </a:xfrm>
          <a:prstGeom prst="ellips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800" dirty="0">
              <a:solidFill>
                <a:prstClr val="white"/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</p:txBody>
      </p:sp>
      <p:sp>
        <p:nvSpPr>
          <p:cNvPr id="284" name="타원 5"/>
          <p:cNvSpPr/>
          <p:nvPr/>
        </p:nvSpPr>
        <p:spPr>
          <a:xfrm>
            <a:off x="5353112" y="2961722"/>
            <a:ext cx="1229579" cy="1229579"/>
          </a:xfrm>
          <a:prstGeom prst="ellipse">
            <a:avLst/>
          </a:prstGeom>
          <a:solidFill>
            <a:srgbClr val="0070C0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購買意願</a:t>
            </a:r>
          </a:p>
        </p:txBody>
      </p:sp>
      <p:sp>
        <p:nvSpPr>
          <p:cNvPr id="285" name="타원 6"/>
          <p:cNvSpPr/>
          <p:nvPr/>
        </p:nvSpPr>
        <p:spPr>
          <a:xfrm>
            <a:off x="4585250" y="2199050"/>
            <a:ext cx="2754922" cy="2754922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800" dirty="0">
              <a:solidFill>
                <a:prstClr val="white"/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</p:txBody>
      </p:sp>
      <p:grpSp>
        <p:nvGrpSpPr>
          <p:cNvPr id="286" name="그룹 9"/>
          <p:cNvGrpSpPr/>
          <p:nvPr/>
        </p:nvGrpSpPr>
        <p:grpSpPr>
          <a:xfrm>
            <a:off x="6588986" y="4191301"/>
            <a:ext cx="948227" cy="948227"/>
            <a:chOff x="6777281" y="4096543"/>
            <a:chExt cx="1154723" cy="1154723"/>
          </a:xfrm>
        </p:grpSpPr>
        <p:sp>
          <p:nvSpPr>
            <p:cNvPr id="287" name="타원 7"/>
            <p:cNvSpPr/>
            <p:nvPr/>
          </p:nvSpPr>
          <p:spPr>
            <a:xfrm>
              <a:off x="6777281" y="4096543"/>
              <a:ext cx="1154723" cy="11547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  <p:sp>
          <p:nvSpPr>
            <p:cNvPr id="288" name="타원 8"/>
            <p:cNvSpPr/>
            <p:nvPr/>
          </p:nvSpPr>
          <p:spPr>
            <a:xfrm>
              <a:off x="6853480" y="4172742"/>
              <a:ext cx="1002323" cy="10023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</p:grpSp>
      <p:grpSp>
        <p:nvGrpSpPr>
          <p:cNvPr id="289" name="그룹 10"/>
          <p:cNvGrpSpPr/>
          <p:nvPr/>
        </p:nvGrpSpPr>
        <p:grpSpPr>
          <a:xfrm>
            <a:off x="4402164" y="4191301"/>
            <a:ext cx="948227" cy="948227"/>
            <a:chOff x="6777281" y="4096543"/>
            <a:chExt cx="1154723" cy="1154723"/>
          </a:xfrm>
        </p:grpSpPr>
        <p:sp>
          <p:nvSpPr>
            <p:cNvPr id="290" name="타원 11"/>
            <p:cNvSpPr/>
            <p:nvPr/>
          </p:nvSpPr>
          <p:spPr>
            <a:xfrm>
              <a:off x="6777281" y="4096543"/>
              <a:ext cx="1154723" cy="11547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  <p:sp>
          <p:nvSpPr>
            <p:cNvPr id="291" name="타원 12"/>
            <p:cNvSpPr/>
            <p:nvPr/>
          </p:nvSpPr>
          <p:spPr>
            <a:xfrm>
              <a:off x="6853480" y="4172742"/>
              <a:ext cx="1002323" cy="10023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</p:grpSp>
      <p:grpSp>
        <p:nvGrpSpPr>
          <p:cNvPr id="292" name="그룹 13"/>
          <p:cNvGrpSpPr/>
          <p:nvPr/>
        </p:nvGrpSpPr>
        <p:grpSpPr>
          <a:xfrm>
            <a:off x="5488597" y="1724936"/>
            <a:ext cx="948227" cy="948227"/>
            <a:chOff x="6777281" y="4096543"/>
            <a:chExt cx="1154723" cy="1154723"/>
          </a:xfrm>
        </p:grpSpPr>
        <p:sp>
          <p:nvSpPr>
            <p:cNvPr id="293" name="타원 14"/>
            <p:cNvSpPr/>
            <p:nvPr/>
          </p:nvSpPr>
          <p:spPr>
            <a:xfrm>
              <a:off x="6777281" y="4096543"/>
              <a:ext cx="1154723" cy="11547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  <p:sp>
          <p:nvSpPr>
            <p:cNvPr id="294" name="타원 15"/>
            <p:cNvSpPr/>
            <p:nvPr/>
          </p:nvSpPr>
          <p:spPr>
            <a:xfrm>
              <a:off x="6853480" y="4172742"/>
              <a:ext cx="1002323" cy="10023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800" dirty="0">
                <a:solidFill>
                  <a:prstClr val="white"/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endParaRPr>
            </a:p>
          </p:txBody>
        </p:sp>
      </p:grpSp>
      <p:cxnSp>
        <p:nvCxnSpPr>
          <p:cNvPr id="295" name="직선 연결선 17"/>
          <p:cNvCxnSpPr>
            <a:stCxn id="284" idx="0"/>
            <a:endCxn id="293" idx="4"/>
          </p:cNvCxnSpPr>
          <p:nvPr/>
        </p:nvCxnSpPr>
        <p:spPr>
          <a:xfrm flipH="1" flipV="1">
            <a:off x="5962711" y="2673163"/>
            <a:ext cx="5191" cy="288559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직선 연결선 21"/>
          <p:cNvCxnSpPr>
            <a:stCxn id="290" idx="7"/>
            <a:endCxn id="284" idx="3"/>
          </p:cNvCxnSpPr>
          <p:nvPr/>
        </p:nvCxnSpPr>
        <p:spPr>
          <a:xfrm flipV="1">
            <a:off x="5211526" y="4011233"/>
            <a:ext cx="321654" cy="318933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직선 연결선 24"/>
          <p:cNvCxnSpPr>
            <a:stCxn id="287" idx="1"/>
            <a:endCxn id="284" idx="5"/>
          </p:cNvCxnSpPr>
          <p:nvPr/>
        </p:nvCxnSpPr>
        <p:spPr>
          <a:xfrm flipH="1" flipV="1">
            <a:off x="6402623" y="4011233"/>
            <a:ext cx="325228" cy="318933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圖片 9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65865" y1="35337" x2="69471" y2="379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576" y="1805647"/>
            <a:ext cx="877455" cy="877455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61" b="8984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361" y="4367054"/>
            <a:ext cx="614931" cy="614931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1172" r="100000">
                        <a14:foregroundMark x1="22266" y1="11719" x2="20898" y2="173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284" y="4386723"/>
            <a:ext cx="577986" cy="577986"/>
          </a:xfrm>
          <a:prstGeom prst="rect">
            <a:avLst/>
          </a:prstGeom>
        </p:spPr>
      </p:pic>
      <p:grpSp>
        <p:nvGrpSpPr>
          <p:cNvPr id="84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85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1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BC00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2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BC00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3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BC00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직사각형 70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6436823" y="1414077"/>
            <a:ext cx="2593010" cy="503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Willing to re</a:t>
            </a:r>
            <a:r>
              <a:rPr lang="en-US" altLang="ko-KR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-</a:t>
            </a:r>
            <a:r>
              <a:rPr lang="en-US" altLang="ko-KR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 consume</a:t>
            </a:r>
            <a:endParaRPr lang="en-US" altLang="ko-KR" sz="2000" b="1" dirty="0"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</p:txBody>
      </p:sp>
      <p:sp>
        <p:nvSpPr>
          <p:cNvPr id="42" name="직사각형 70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1657108" y="3874554"/>
            <a:ext cx="2593010" cy="503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Buy more in the </a:t>
            </a:r>
            <a:r>
              <a:rPr lang="en-US" altLang="ko-KR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future</a:t>
            </a:r>
            <a:endParaRPr lang="en-US" altLang="ko-KR" sz="2000" b="1" dirty="0"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11417" y="4153481"/>
            <a:ext cx="2227854" cy="5035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Product willingness</a:t>
            </a:r>
          </a:p>
        </p:txBody>
      </p:sp>
      <p:sp>
        <p:nvSpPr>
          <p:cNvPr id="43" name="직사각형 70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7552754" y="3742158"/>
            <a:ext cx="2593010" cy="503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Willing to recommend</a:t>
            </a:r>
          </a:p>
        </p:txBody>
      </p:sp>
      <p:sp>
        <p:nvSpPr>
          <p:cNvPr id="4" name="矩形 3"/>
          <p:cNvSpPr/>
          <p:nvPr/>
        </p:nvSpPr>
        <p:spPr>
          <a:xfrm>
            <a:off x="7629201" y="4036528"/>
            <a:ext cx="1102161" cy="5035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t</a:t>
            </a:r>
            <a:r>
              <a:rPr lang="en-US" altLang="ko-KR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o </a:t>
            </a:r>
            <a:r>
              <a:rPr lang="en-US" altLang="ko-KR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야놀자 야체 B" panose="02020603020101020101" pitchFamily="18" charset="-127"/>
                <a:ea typeface="야놀자 야체 B" panose="02020603020101020101" pitchFamily="18" charset="-127"/>
              </a:rPr>
              <a:t>others</a:t>
            </a:r>
          </a:p>
        </p:txBody>
      </p:sp>
    </p:spTree>
    <p:extLst>
      <p:ext uri="{BB962C8B-B14F-4D97-AF65-F5344CB8AC3E}">
        <p14:creationId xmlns:p14="http://schemas.microsoft.com/office/powerpoint/2010/main" val="365154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육각형 53"/>
          <p:cNvSpPr/>
          <p:nvPr/>
        </p:nvSpPr>
        <p:spPr>
          <a:xfrm rot="16200000">
            <a:off x="6694665" y="3035074"/>
            <a:ext cx="1877685" cy="1703045"/>
          </a:xfrm>
          <a:prstGeom prst="hexagon">
            <a:avLst>
              <a:gd name="adj" fmla="val 28890"/>
              <a:gd name="vf" fmla="val 115470"/>
            </a:avLst>
          </a:prstGeom>
          <a:solidFill>
            <a:srgbClr val="EAEAEA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2" name="육각형 52"/>
          <p:cNvSpPr/>
          <p:nvPr/>
        </p:nvSpPr>
        <p:spPr>
          <a:xfrm rot="16200000">
            <a:off x="5434092" y="4553261"/>
            <a:ext cx="1877685" cy="1703045"/>
          </a:xfrm>
          <a:prstGeom prst="hexagon">
            <a:avLst>
              <a:gd name="adj" fmla="val 28890"/>
              <a:gd name="vf" fmla="val 115470"/>
            </a:avLst>
          </a:prstGeom>
          <a:solidFill>
            <a:srgbClr val="EAEAEA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31" name="直線接點 30"/>
          <p:cNvCxnSpPr/>
          <p:nvPr/>
        </p:nvCxnSpPr>
        <p:spPr>
          <a:xfrm>
            <a:off x="5023945" y="1049392"/>
            <a:ext cx="15008" cy="567233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下載 (3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0106" y1="33835" x2="47230" y2="33835"/>
                        <a14:foregroundMark x1="55145" y1="52632" x2="59103" y2="60902"/>
                        <a14:foregroundMark x1="67018" y1="41353" x2="66491" y2="56391"/>
                        <a14:foregroundMark x1="73879" y1="38346" x2="71504" y2="49624"/>
                        <a14:foregroundMark x1="85224" y1="42857" x2="86280" y2="466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463" y="3602347"/>
            <a:ext cx="1554050" cy="541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圖片 6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9333" y1="17857" x2="66000" y2="22619"/>
                        <a14:foregroundMark x1="74333" y1="57738" x2="74333" y2="67857"/>
                        <a14:foregroundMark x1="30000" y1="62500" x2="30000" y2="76786"/>
                        <a14:foregroundMark x1="14000" y1="62500" x2="14667" y2="738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278" y="4949029"/>
            <a:ext cx="1465464" cy="820618"/>
          </a:xfrm>
          <a:prstGeom prst="rect">
            <a:avLst/>
          </a:prstGeom>
        </p:spPr>
      </p:pic>
      <p:cxnSp>
        <p:nvCxnSpPr>
          <p:cNvPr id="11" name="直線接點 10"/>
          <p:cNvCxnSpPr/>
          <p:nvPr/>
        </p:nvCxnSpPr>
        <p:spPr>
          <a:xfrm>
            <a:off x="1355832" y="1036493"/>
            <a:ext cx="8645236" cy="0"/>
          </a:xfrm>
          <a:prstGeom prst="line">
            <a:avLst/>
          </a:prstGeom>
          <a:ln w="28575"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流程圖: 換頁接點 32"/>
          <p:cNvSpPr/>
          <p:nvPr/>
        </p:nvSpPr>
        <p:spPr>
          <a:xfrm>
            <a:off x="4942176" y="1400315"/>
            <a:ext cx="193554" cy="241020"/>
          </a:xfrm>
          <a:prstGeom prst="flowChartOffpageConnector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37" name="直線接點 36"/>
          <p:cNvCxnSpPr/>
          <p:nvPr/>
        </p:nvCxnSpPr>
        <p:spPr>
          <a:xfrm flipH="1">
            <a:off x="7964116" y="1049392"/>
            <a:ext cx="3" cy="567233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流程圖: 換頁接點 37"/>
          <p:cNvSpPr/>
          <p:nvPr/>
        </p:nvSpPr>
        <p:spPr>
          <a:xfrm>
            <a:off x="7867339" y="1400315"/>
            <a:ext cx="193554" cy="241020"/>
          </a:xfrm>
          <a:prstGeom prst="flowChartOffpageConnector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TW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大知名運動鞋類品牌</a:t>
            </a:r>
          </a:p>
        </p:txBody>
      </p:sp>
      <p:sp>
        <p:nvSpPr>
          <p:cNvPr id="39" name="圓角矩形 38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Oval 12">
            <a:extLst>
              <a:ext uri="{FF2B5EF4-FFF2-40B4-BE49-F238E27FC236}">
                <a16:creationId xmlns:a16="http://schemas.microsoft.com/office/drawing/2014/main" id="{88B7EDBE-88EB-43A0-90DE-1C8766DC050E}"/>
              </a:ext>
            </a:extLst>
          </p:cNvPr>
          <p:cNvSpPr/>
          <p:nvPr/>
        </p:nvSpPr>
        <p:spPr>
          <a:xfrm>
            <a:off x="12732677" y="1995868"/>
            <a:ext cx="3672713" cy="3672713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64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0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BC00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1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BC00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2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BC00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육각형 52"/>
          <p:cNvSpPr/>
          <p:nvPr/>
        </p:nvSpPr>
        <p:spPr>
          <a:xfrm rot="16200000">
            <a:off x="5405314" y="1260960"/>
            <a:ext cx="1877685" cy="1703045"/>
          </a:xfrm>
          <a:prstGeom prst="hexagon">
            <a:avLst>
              <a:gd name="adj" fmla="val 28890"/>
              <a:gd name="vf" fmla="val 115470"/>
            </a:avLst>
          </a:prstGeom>
          <a:solidFill>
            <a:srgbClr val="EAEAEA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0" name="육각형 53"/>
          <p:cNvSpPr/>
          <p:nvPr/>
        </p:nvSpPr>
        <p:spPr>
          <a:xfrm rot="16200000">
            <a:off x="4121637" y="3042868"/>
            <a:ext cx="1877685" cy="1703045"/>
          </a:xfrm>
          <a:prstGeom prst="hexagon">
            <a:avLst>
              <a:gd name="adj" fmla="val 28890"/>
              <a:gd name="vf" fmla="val 115470"/>
            </a:avLst>
          </a:prstGeom>
          <a:solidFill>
            <a:srgbClr val="EAEAEA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2" name="육각형 58"/>
          <p:cNvSpPr/>
          <p:nvPr/>
        </p:nvSpPr>
        <p:spPr>
          <a:xfrm rot="16200000">
            <a:off x="4785559" y="2360334"/>
            <a:ext cx="516766" cy="468703"/>
          </a:xfrm>
          <a:prstGeom prst="hexagon">
            <a:avLst>
              <a:gd name="adj" fmla="val 28890"/>
              <a:gd name="vf" fmla="val 115470"/>
            </a:avLst>
          </a:prstGeom>
          <a:solidFill>
            <a:srgbClr val="F4CEA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3" name="육각형 59"/>
          <p:cNvSpPr/>
          <p:nvPr/>
        </p:nvSpPr>
        <p:spPr>
          <a:xfrm rot="16200000">
            <a:off x="7394329" y="2360333"/>
            <a:ext cx="516766" cy="468703"/>
          </a:xfrm>
          <a:prstGeom prst="hexagon">
            <a:avLst>
              <a:gd name="adj" fmla="val 28890"/>
              <a:gd name="vf" fmla="val 115470"/>
            </a:avLst>
          </a:prstGeom>
          <a:solidFill>
            <a:srgbClr val="F4CEA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75" name="직선 연결선 61"/>
          <p:cNvCxnSpPr>
            <a:stCxn id="62" idx="2"/>
          </p:cNvCxnSpPr>
          <p:nvPr/>
        </p:nvCxnSpPr>
        <p:spPr>
          <a:xfrm>
            <a:off x="5278294" y="2717661"/>
            <a:ext cx="1060003" cy="5731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2"/>
          <p:cNvCxnSpPr>
            <a:stCxn id="73" idx="4"/>
          </p:cNvCxnSpPr>
          <p:nvPr/>
        </p:nvCxnSpPr>
        <p:spPr>
          <a:xfrm flipH="1">
            <a:off x="6338297" y="2717660"/>
            <a:ext cx="1080064" cy="57312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圖片 1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0436" b="92271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707"/>
          <a:stretch/>
        </p:blipFill>
        <p:spPr bwMode="auto">
          <a:xfrm>
            <a:off x="5158454" y="1742158"/>
            <a:ext cx="2425343" cy="1072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5" name="육각형 53"/>
          <p:cNvSpPr/>
          <p:nvPr/>
        </p:nvSpPr>
        <p:spPr>
          <a:xfrm rot="16200000">
            <a:off x="2882759" y="1250254"/>
            <a:ext cx="1877685" cy="1703045"/>
          </a:xfrm>
          <a:prstGeom prst="hexagon">
            <a:avLst>
              <a:gd name="adj" fmla="val 28890"/>
              <a:gd name="vf" fmla="val 115470"/>
            </a:avLst>
          </a:prstGeom>
          <a:solidFill>
            <a:srgbClr val="EAEAEA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86" name="직선 연결선 61"/>
          <p:cNvCxnSpPr/>
          <p:nvPr/>
        </p:nvCxnSpPr>
        <p:spPr>
          <a:xfrm>
            <a:off x="2688021" y="2735009"/>
            <a:ext cx="1060003" cy="5731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72"/>
          <p:cNvCxnSpPr/>
          <p:nvPr/>
        </p:nvCxnSpPr>
        <p:spPr>
          <a:xfrm flipH="1">
            <a:off x="3748024" y="2735008"/>
            <a:ext cx="1080064" cy="57312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61"/>
          <p:cNvCxnSpPr/>
          <p:nvPr/>
        </p:nvCxnSpPr>
        <p:spPr>
          <a:xfrm>
            <a:off x="7870191" y="2719247"/>
            <a:ext cx="1060003" cy="5731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72"/>
          <p:cNvCxnSpPr/>
          <p:nvPr/>
        </p:nvCxnSpPr>
        <p:spPr>
          <a:xfrm flipH="1">
            <a:off x="8930194" y="2644605"/>
            <a:ext cx="1070874" cy="64776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육각형 53"/>
          <p:cNvSpPr/>
          <p:nvPr/>
        </p:nvSpPr>
        <p:spPr>
          <a:xfrm rot="16200000">
            <a:off x="7986248" y="1252498"/>
            <a:ext cx="1877685" cy="1703045"/>
          </a:xfrm>
          <a:prstGeom prst="hexagon">
            <a:avLst>
              <a:gd name="adj" fmla="val 28890"/>
              <a:gd name="vf" fmla="val 115470"/>
            </a:avLst>
          </a:prstGeom>
          <a:solidFill>
            <a:srgbClr val="EAEAEA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1026" name="Picture 2" descr="下載 (1)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6264" y1="40217" x2="41758" y2="52174"/>
                        <a14:foregroundMark x1="19780" y1="60326" x2="25275" y2="60326"/>
                        <a14:foregroundMark x1="2564" y1="81522" x2="2564" y2="84239"/>
                        <a14:foregroundMark x1="32601" y1="80435" x2="35531" y2="82065"/>
                        <a14:foregroundMark x1="41758" y1="82065" x2="43223" y2="89674"/>
                        <a14:foregroundMark x1="60806" y1="76630" x2="61538" y2="82065"/>
                        <a14:foregroundMark x1="79487" y1="83152" x2="81319" y2="86957"/>
                        <a14:foregroundMark x1="87546" y1="83152" x2="89377" y2="842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785" y="1587371"/>
            <a:ext cx="1308904" cy="881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圖片 4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7219" y1="74251" x2="11921" y2="80838"/>
                        <a14:foregroundMark x1="25166" y1="77246" x2="20861" y2="86826"/>
                        <a14:foregroundMark x1="39735" y1="85030" x2="39735" y2="91018"/>
                        <a14:foregroundMark x1="50662" y1="82635" x2="47020" y2="87425"/>
                        <a14:foregroundMark x1="56954" y1="82036" x2="58940" y2="86826"/>
                        <a14:foregroundMark x1="82119" y1="82635" x2="83444" y2="958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910" y="3488195"/>
            <a:ext cx="1459241" cy="807005"/>
          </a:xfrm>
          <a:prstGeom prst="rect">
            <a:avLst/>
          </a:prstGeom>
        </p:spPr>
      </p:pic>
      <p:pic>
        <p:nvPicPr>
          <p:cNvPr id="6" name="圖片 5"/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6061" y1="93529" x2="6061" y2="95882"/>
                        <a14:foregroundMark x1="9091" y1="92941" x2="9091" y2="94706"/>
                        <a14:foregroundMark x1="17845" y1="94706" x2="18519" y2="96471"/>
                        <a14:foregroundMark x1="26263" y1="93529" x2="26263" y2="95882"/>
                        <a14:foregroundMark x1="34343" y1="94118" x2="34343" y2="95882"/>
                        <a14:foregroundMark x1="48822" y1="92353" x2="49832" y2="92941"/>
                        <a14:foregroundMark x1="54545" y1="94706" x2="54545" y2="95294"/>
                        <a14:foregroundMark x1="62963" y1="94118" x2="63300" y2="95882"/>
                        <a14:foregroundMark x1="74074" y1="94118" x2="74074" y2="95294"/>
                        <a14:foregroundMark x1="82492" y1="94118" x2="82492" y2="95882"/>
                        <a14:foregroundMark x1="90909" y1="93529" x2="90909" y2="95294"/>
                        <a14:backgroundMark x1="35690" y1="94118" x2="37710" y2="93529"/>
                        <a14:backgroundMark x1="57576" y1="94118" x2="58923" y2="94118"/>
                        <a14:backgroundMark x1="93603" y1="92941" x2="94949" y2="929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593" y="1588045"/>
            <a:ext cx="1554532" cy="889852"/>
          </a:xfrm>
          <a:prstGeom prst="rect">
            <a:avLst/>
          </a:prstGeom>
        </p:spPr>
      </p:pic>
      <p:cxnSp>
        <p:nvCxnSpPr>
          <p:cNvPr id="96" name="직선 연결선 61"/>
          <p:cNvCxnSpPr/>
          <p:nvPr/>
        </p:nvCxnSpPr>
        <p:spPr>
          <a:xfrm flipV="1">
            <a:off x="5149588" y="4277852"/>
            <a:ext cx="1210719" cy="7254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72"/>
          <p:cNvCxnSpPr/>
          <p:nvPr/>
        </p:nvCxnSpPr>
        <p:spPr>
          <a:xfrm flipH="1" flipV="1">
            <a:off x="6360307" y="4277852"/>
            <a:ext cx="1205718" cy="67187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72"/>
          <p:cNvCxnSpPr/>
          <p:nvPr/>
        </p:nvCxnSpPr>
        <p:spPr>
          <a:xfrm>
            <a:off x="6353259" y="3576441"/>
            <a:ext cx="4510" cy="70141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육각형 60"/>
          <p:cNvSpPr/>
          <p:nvPr/>
        </p:nvSpPr>
        <p:spPr>
          <a:xfrm rot="16200000">
            <a:off x="6088291" y="3146461"/>
            <a:ext cx="516766" cy="468703"/>
          </a:xfrm>
          <a:prstGeom prst="hexagon">
            <a:avLst>
              <a:gd name="adj" fmla="val 28890"/>
              <a:gd name="vf" fmla="val 115470"/>
            </a:avLst>
          </a:prstGeom>
          <a:solidFill>
            <a:srgbClr val="F4CEA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2" name="육각형 60"/>
          <p:cNvSpPr/>
          <p:nvPr/>
        </p:nvSpPr>
        <p:spPr>
          <a:xfrm rot="16200000">
            <a:off x="9880929" y="2308128"/>
            <a:ext cx="516766" cy="468703"/>
          </a:xfrm>
          <a:prstGeom prst="hexagon">
            <a:avLst>
              <a:gd name="adj" fmla="val 28890"/>
              <a:gd name="vf" fmla="val 115470"/>
            </a:avLst>
          </a:prstGeom>
          <a:solidFill>
            <a:srgbClr val="F4CEA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3" name="육각형 60"/>
          <p:cNvSpPr/>
          <p:nvPr/>
        </p:nvSpPr>
        <p:spPr>
          <a:xfrm rot="16200000">
            <a:off x="2324459" y="2403565"/>
            <a:ext cx="516766" cy="468703"/>
          </a:xfrm>
          <a:prstGeom prst="hexagon">
            <a:avLst>
              <a:gd name="adj" fmla="val 28890"/>
              <a:gd name="vf" fmla="val 115470"/>
            </a:avLst>
          </a:prstGeom>
          <a:solidFill>
            <a:srgbClr val="F4CEA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4" name="육각형 60"/>
          <p:cNvSpPr/>
          <p:nvPr/>
        </p:nvSpPr>
        <p:spPr>
          <a:xfrm rot="16200000">
            <a:off x="7364793" y="4958350"/>
            <a:ext cx="516766" cy="468703"/>
          </a:xfrm>
          <a:prstGeom prst="hexagon">
            <a:avLst>
              <a:gd name="adj" fmla="val 28890"/>
              <a:gd name="vf" fmla="val 115470"/>
            </a:avLst>
          </a:prstGeom>
          <a:solidFill>
            <a:srgbClr val="F4CEA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5" name="육각형 60"/>
          <p:cNvSpPr/>
          <p:nvPr/>
        </p:nvSpPr>
        <p:spPr>
          <a:xfrm rot="16200000">
            <a:off x="4852823" y="5011419"/>
            <a:ext cx="516766" cy="468703"/>
          </a:xfrm>
          <a:prstGeom prst="hexagon">
            <a:avLst>
              <a:gd name="adj" fmla="val 28890"/>
              <a:gd name="vf" fmla="val 115470"/>
            </a:avLst>
          </a:prstGeom>
          <a:solidFill>
            <a:srgbClr val="F4CEA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49" name="資料庫圖表 48"/>
          <p:cNvGraphicFramePr/>
          <p:nvPr>
            <p:extLst>
              <p:ext uri="{D42A27DB-BD31-4B8C-83A1-F6EECF244321}">
                <p14:modId xmlns:p14="http://schemas.microsoft.com/office/powerpoint/2010/main" val="1060993684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54923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研究假設</a:t>
            </a:r>
          </a:p>
        </p:txBody>
      </p:sp>
      <p:sp>
        <p:nvSpPr>
          <p:cNvPr id="36" name="圓角矩形 35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3" name="矩形 162"/>
          <p:cNvSpPr/>
          <p:nvPr/>
        </p:nvSpPr>
        <p:spPr>
          <a:xfrm>
            <a:off x="-41037" y="6064109"/>
            <a:ext cx="6627703" cy="78682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08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zh-TW" spc="2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不同</a:t>
            </a:r>
            <a:r>
              <a:rPr lang="zh-TW" altLang="zh-TW" spc="2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運動項目度對運動鞋類之品牌聯想具顯著</a:t>
            </a:r>
            <a:r>
              <a:rPr lang="zh-TW" altLang="zh-TW" spc="2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差異</a:t>
            </a:r>
            <a:endParaRPr lang="zh-TW" altLang="zh-TW" spc="2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62" name="矩形 161"/>
          <p:cNvSpPr/>
          <p:nvPr/>
        </p:nvSpPr>
        <p:spPr>
          <a:xfrm>
            <a:off x="-42482" y="5300622"/>
            <a:ext cx="6950276" cy="78682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bg2">
                <a:lumMod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07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zh-TW" spc="2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運動</a:t>
            </a:r>
            <a:r>
              <a:rPr lang="zh-TW" altLang="zh-TW" spc="2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防護對運動鞋類之購買意願具顯著</a:t>
            </a:r>
            <a:r>
              <a:rPr lang="zh-TW" altLang="zh-TW" spc="2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差異</a:t>
            </a:r>
            <a:endParaRPr lang="zh-TW" altLang="zh-TW" spc="2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-42482" y="4594566"/>
            <a:ext cx="6329686" cy="78682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bg2">
                <a:lumMod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3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06</a:t>
            </a:r>
            <a:r>
              <a:rPr lang="zh-TW" altLang="en-US" sz="3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zh-TW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知覺</a:t>
            </a:r>
            <a:r>
              <a:rPr lang="zh-TW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價值對運動鞋類之購買意願具顯著</a:t>
            </a:r>
            <a:r>
              <a:rPr lang="zh-TW" altLang="zh-TW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差異</a:t>
            </a:r>
            <a:endParaRPr lang="zh-TW" altLang="en-US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-42481" y="3860255"/>
            <a:ext cx="6370088" cy="71877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bg2">
                <a:lumMod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05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zh-TW" spc="2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品牌</a:t>
            </a:r>
            <a:r>
              <a:rPr lang="zh-TW" altLang="zh-TW" spc="2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形象對運動鞋類之購買意願具顯著</a:t>
            </a:r>
            <a:r>
              <a:rPr lang="zh-TW" altLang="zh-TW" spc="2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影響</a:t>
            </a:r>
            <a:endParaRPr lang="zh-TW" altLang="zh-TW" spc="2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59" name="矩形 158"/>
          <p:cNvSpPr/>
          <p:nvPr/>
        </p:nvSpPr>
        <p:spPr>
          <a:xfrm>
            <a:off x="-42482" y="3149278"/>
            <a:ext cx="5657881" cy="74703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bg2">
                <a:lumMod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zh-TW" spc="2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擁有</a:t>
            </a:r>
            <a:r>
              <a:rPr lang="zh-TW" altLang="zh-TW" spc="2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運動鞋數量對品牌形象具顯著</a:t>
            </a:r>
            <a:r>
              <a:rPr lang="zh-TW" altLang="zh-TW" spc="2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影響</a:t>
            </a:r>
            <a:endParaRPr lang="zh-TW" altLang="zh-TW" spc="2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58" name="矩形 157"/>
          <p:cNvSpPr/>
          <p:nvPr/>
        </p:nvSpPr>
        <p:spPr>
          <a:xfrm>
            <a:off x="-42481" y="2375730"/>
            <a:ext cx="7080624" cy="78682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chemeClr val="bg2">
                <a:lumMod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zh-TW" spc="2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購買</a:t>
            </a:r>
            <a:r>
              <a:rPr lang="zh-TW" altLang="zh-TW" spc="2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運動鞋平均價格對運動鞋類之品牌聯想具顯著</a:t>
            </a:r>
            <a:r>
              <a:rPr lang="zh-TW" altLang="zh-TW" spc="2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差異</a:t>
            </a:r>
            <a:endParaRPr lang="zh-TW" altLang="zh-TW" spc="2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-42482" y="1699574"/>
            <a:ext cx="7603526" cy="743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schemeClr val="bg2">
                <a:lumMod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3200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  <a:r>
              <a:rPr lang="zh-TW" altLang="en-US" sz="3200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zh-TW" kern="1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是否</a:t>
            </a:r>
            <a:r>
              <a:rPr lang="zh-TW" altLang="zh-TW" kern="1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關注運動品牌鞋類資訊對運動鞋類之購買意願具顯著</a:t>
            </a:r>
            <a:r>
              <a:rPr lang="zh-TW" altLang="zh-TW" kern="1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影響</a:t>
            </a:r>
            <a:endParaRPr lang="zh-TW" altLang="en-US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6" name="矩形 155"/>
          <p:cNvSpPr/>
          <p:nvPr/>
        </p:nvSpPr>
        <p:spPr>
          <a:xfrm>
            <a:off x="-47439" y="876301"/>
            <a:ext cx="5616821" cy="81433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5400000" sx="101000" sy="101000" algn="t" rotWithShape="0">
              <a:schemeClr val="bg2">
                <a:lumMod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zh-TW" spc="2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性別</a:t>
            </a:r>
            <a:r>
              <a:rPr lang="zh-TW" altLang="zh-TW" spc="2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對運動鞋類之運動防護具顯著</a:t>
            </a:r>
            <a:r>
              <a:rPr lang="zh-TW" altLang="zh-TW" spc="2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差異</a:t>
            </a:r>
            <a:endParaRPr lang="zh-TW" altLang="zh-TW" spc="2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25" name="타원 1"/>
          <p:cNvSpPr/>
          <p:nvPr/>
        </p:nvSpPr>
        <p:spPr>
          <a:xfrm>
            <a:off x="5030713" y="843125"/>
            <a:ext cx="848349" cy="848349"/>
          </a:xfrm>
          <a:prstGeom prst="ellipse">
            <a:avLst/>
          </a:prstGeom>
          <a:solidFill>
            <a:srgbClr val="F2F2F2"/>
          </a:solidFill>
          <a:ln>
            <a:solidFill>
              <a:schemeClr val="bg1"/>
            </a:solidFill>
          </a:ln>
          <a:effectLst>
            <a:outerShdw blurRad="1397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6" name="타원 40"/>
          <p:cNvSpPr/>
          <p:nvPr/>
        </p:nvSpPr>
        <p:spPr>
          <a:xfrm>
            <a:off x="7242733" y="1690631"/>
            <a:ext cx="781221" cy="781221"/>
          </a:xfrm>
          <a:prstGeom prst="ellipse">
            <a:avLst/>
          </a:prstGeom>
          <a:solidFill>
            <a:srgbClr val="F2F2F2"/>
          </a:solidFill>
          <a:ln>
            <a:solidFill>
              <a:schemeClr val="bg1"/>
            </a:solidFill>
          </a:ln>
          <a:effectLst>
            <a:outerShdw blurRad="1397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7" name="타원 41"/>
          <p:cNvSpPr/>
          <p:nvPr/>
        </p:nvSpPr>
        <p:spPr>
          <a:xfrm>
            <a:off x="6586667" y="2441343"/>
            <a:ext cx="803888" cy="803888"/>
          </a:xfrm>
          <a:prstGeom prst="ellipse">
            <a:avLst/>
          </a:prstGeom>
          <a:solidFill>
            <a:srgbClr val="F2F2F2"/>
          </a:solidFill>
          <a:ln>
            <a:solidFill>
              <a:schemeClr val="bg1"/>
            </a:solidFill>
          </a:ln>
          <a:effectLst>
            <a:outerShdw blurRad="1397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6" name="타원 41"/>
          <p:cNvSpPr/>
          <p:nvPr/>
        </p:nvSpPr>
        <p:spPr>
          <a:xfrm>
            <a:off x="5095204" y="3116927"/>
            <a:ext cx="803888" cy="803888"/>
          </a:xfrm>
          <a:prstGeom prst="ellipse">
            <a:avLst/>
          </a:prstGeom>
          <a:solidFill>
            <a:srgbClr val="F2F2F2"/>
          </a:solidFill>
          <a:ln>
            <a:solidFill>
              <a:schemeClr val="bg1"/>
            </a:solidFill>
          </a:ln>
          <a:effectLst>
            <a:outerShdw blurRad="1397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7" name="타원 41"/>
          <p:cNvSpPr/>
          <p:nvPr/>
        </p:nvSpPr>
        <p:spPr>
          <a:xfrm>
            <a:off x="5821501" y="3779833"/>
            <a:ext cx="803888" cy="803888"/>
          </a:xfrm>
          <a:prstGeom prst="ellipse">
            <a:avLst/>
          </a:prstGeom>
          <a:solidFill>
            <a:srgbClr val="F2F2F2"/>
          </a:solidFill>
          <a:ln>
            <a:solidFill>
              <a:schemeClr val="bg1"/>
            </a:solidFill>
          </a:ln>
          <a:effectLst>
            <a:outerShdw blurRad="1397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8" name="타원 41"/>
          <p:cNvSpPr/>
          <p:nvPr/>
        </p:nvSpPr>
        <p:spPr>
          <a:xfrm>
            <a:off x="5712832" y="4603535"/>
            <a:ext cx="803888" cy="803888"/>
          </a:xfrm>
          <a:prstGeom prst="ellipse">
            <a:avLst/>
          </a:prstGeom>
          <a:solidFill>
            <a:srgbClr val="F2F2F2"/>
          </a:solidFill>
          <a:ln>
            <a:solidFill>
              <a:schemeClr val="bg1"/>
            </a:solidFill>
          </a:ln>
          <a:effectLst>
            <a:outerShdw blurRad="1397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9" name="타원 41"/>
          <p:cNvSpPr/>
          <p:nvPr/>
        </p:nvSpPr>
        <p:spPr>
          <a:xfrm>
            <a:off x="6419560" y="5300622"/>
            <a:ext cx="803888" cy="803888"/>
          </a:xfrm>
          <a:prstGeom prst="ellipse">
            <a:avLst/>
          </a:prstGeom>
          <a:solidFill>
            <a:srgbClr val="F2F2F2"/>
          </a:solidFill>
          <a:ln>
            <a:solidFill>
              <a:schemeClr val="bg1"/>
            </a:solidFill>
          </a:ln>
          <a:effectLst>
            <a:outerShdw blurRad="1397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0" name="타원 41"/>
          <p:cNvSpPr/>
          <p:nvPr/>
        </p:nvSpPr>
        <p:spPr>
          <a:xfrm>
            <a:off x="6017616" y="6038075"/>
            <a:ext cx="803888" cy="803888"/>
          </a:xfrm>
          <a:prstGeom prst="ellipse">
            <a:avLst/>
          </a:prstGeom>
          <a:solidFill>
            <a:srgbClr val="F2F2F2"/>
          </a:solidFill>
          <a:ln>
            <a:solidFill>
              <a:schemeClr val="bg1"/>
            </a:solidFill>
          </a:ln>
          <a:effectLst>
            <a:outerShdw blurRad="1397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172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173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5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6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7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9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0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1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39" name="Group 41"/>
          <p:cNvGrpSpPr/>
          <p:nvPr/>
        </p:nvGrpSpPr>
        <p:grpSpPr>
          <a:xfrm rot="16200000">
            <a:off x="7791195" y="3184734"/>
            <a:ext cx="4736899" cy="3118887"/>
            <a:chOff x="3142160" y="2042159"/>
            <a:chExt cx="7463557" cy="3430777"/>
          </a:xfrm>
        </p:grpSpPr>
        <p:sp>
          <p:nvSpPr>
            <p:cNvPr id="242" name="Arc 29"/>
            <p:cNvSpPr/>
            <p:nvPr/>
          </p:nvSpPr>
          <p:spPr>
            <a:xfrm>
              <a:off x="4389119" y="2042159"/>
              <a:ext cx="3413762" cy="3413762"/>
            </a:xfrm>
            <a:prstGeom prst="arc">
              <a:avLst>
                <a:gd name="adj1" fmla="val 11547843"/>
                <a:gd name="adj2" fmla="val 0"/>
              </a:avLst>
            </a:prstGeom>
            <a:ln w="127000" cap="rnd">
              <a:solidFill>
                <a:srgbClr val="BEE9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3" name="Straight Connector 31"/>
            <p:cNvCxnSpPr/>
            <p:nvPr/>
          </p:nvCxnSpPr>
          <p:spPr>
            <a:xfrm>
              <a:off x="7802881" y="3766055"/>
              <a:ext cx="1246959" cy="0"/>
            </a:xfrm>
            <a:prstGeom prst="line">
              <a:avLst/>
            </a:prstGeom>
            <a:ln w="127000" cap="rnd">
              <a:solidFill>
                <a:srgbClr val="BEE9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Oval 9"/>
            <p:cNvSpPr/>
            <p:nvPr/>
          </p:nvSpPr>
          <p:spPr>
            <a:xfrm>
              <a:off x="9035595" y="2995240"/>
              <a:ext cx="1541633" cy="15416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Arc 37"/>
            <p:cNvSpPr/>
            <p:nvPr/>
          </p:nvSpPr>
          <p:spPr>
            <a:xfrm flipH="1" flipV="1">
              <a:off x="4389119" y="2059174"/>
              <a:ext cx="3413762" cy="3413762"/>
            </a:xfrm>
            <a:prstGeom prst="arc">
              <a:avLst>
                <a:gd name="adj1" fmla="val 11547843"/>
                <a:gd name="adj2" fmla="val 0"/>
              </a:avLst>
            </a:prstGeom>
            <a:ln w="127000" cap="rnd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6" name="Straight Connector 38"/>
            <p:cNvCxnSpPr/>
            <p:nvPr/>
          </p:nvCxnSpPr>
          <p:spPr>
            <a:xfrm>
              <a:off x="3142160" y="3766055"/>
              <a:ext cx="1246959" cy="0"/>
            </a:xfrm>
            <a:prstGeom prst="line">
              <a:avLst/>
            </a:prstGeom>
            <a:ln w="127000" cap="rnd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Arc 35"/>
            <p:cNvSpPr/>
            <p:nvPr/>
          </p:nvSpPr>
          <p:spPr>
            <a:xfrm flipH="1" flipV="1">
              <a:off x="9007105" y="2966749"/>
              <a:ext cx="1598612" cy="1598612"/>
            </a:xfrm>
            <a:prstGeom prst="arc">
              <a:avLst>
                <a:gd name="adj1" fmla="val 12241048"/>
                <a:gd name="adj2" fmla="val 21583480"/>
              </a:avLst>
            </a:prstGeom>
            <a:ln w="127000" cap="rnd">
              <a:solidFill>
                <a:srgbClr val="BEE9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1" name="Picture 18">
            <a:extLst>
              <a:ext uri="{FF2B5EF4-FFF2-40B4-BE49-F238E27FC236}">
                <a16:creationId xmlns:a16="http://schemas.microsoft.com/office/drawing/2014/main" id="{73E410A0-CC61-49E3-AA97-AD57AC7094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91"/>
          <a:stretch/>
        </p:blipFill>
        <p:spPr>
          <a:xfrm>
            <a:off x="9573195" y="2470413"/>
            <a:ext cx="1157018" cy="812918"/>
          </a:xfrm>
          <a:custGeom>
            <a:avLst/>
            <a:gdLst>
              <a:gd name="connsiteX0" fmla="*/ 1254257 w 2508514"/>
              <a:gd name="connsiteY0" fmla="*/ 0 h 2508514"/>
              <a:gd name="connsiteX1" fmla="*/ 2508514 w 2508514"/>
              <a:gd name="connsiteY1" fmla="*/ 1254257 h 2508514"/>
              <a:gd name="connsiteX2" fmla="*/ 1254257 w 2508514"/>
              <a:gd name="connsiteY2" fmla="*/ 2508514 h 2508514"/>
              <a:gd name="connsiteX3" fmla="*/ 0 w 2508514"/>
              <a:gd name="connsiteY3" fmla="*/ 1254257 h 2508514"/>
              <a:gd name="connsiteX4" fmla="*/ 1254257 w 2508514"/>
              <a:gd name="connsiteY4" fmla="*/ 0 h 250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8514" h="2508514">
                <a:moveTo>
                  <a:pt x="1254257" y="0"/>
                </a:moveTo>
                <a:cubicBezTo>
                  <a:pt x="1946964" y="0"/>
                  <a:pt x="2508514" y="561550"/>
                  <a:pt x="2508514" y="1254257"/>
                </a:cubicBezTo>
                <a:cubicBezTo>
                  <a:pt x="2508514" y="1946964"/>
                  <a:pt x="1946964" y="2508514"/>
                  <a:pt x="1254257" y="2508514"/>
                </a:cubicBezTo>
                <a:cubicBezTo>
                  <a:pt x="561550" y="2508514"/>
                  <a:pt x="0" y="1946964"/>
                  <a:pt x="0" y="1254257"/>
                </a:cubicBezTo>
                <a:cubicBezTo>
                  <a:pt x="0" y="561550"/>
                  <a:pt x="561550" y="0"/>
                  <a:pt x="1254257" y="0"/>
                </a:cubicBezTo>
                <a:close/>
              </a:path>
            </a:pathLst>
          </a:custGeom>
        </p:spPr>
      </p:pic>
      <p:pic>
        <p:nvPicPr>
          <p:cNvPr id="267" name="Picture 23" descr="A person sitting in front of a window&#10;&#10;Description automatically generated">
            <a:extLst>
              <a:ext uri="{FF2B5EF4-FFF2-40B4-BE49-F238E27FC236}">
                <a16:creationId xmlns:a16="http://schemas.microsoft.com/office/drawing/2014/main" id="{1F5A9A4A-6FB5-4757-A75C-41B943C8E4C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04984" y="4403754"/>
            <a:ext cx="2598984" cy="1713159"/>
          </a:xfrm>
          <a:custGeom>
            <a:avLst/>
            <a:gdLst>
              <a:gd name="connsiteX0" fmla="*/ 942342 w 1884684"/>
              <a:gd name="connsiteY0" fmla="*/ 0 h 1884684"/>
              <a:gd name="connsiteX1" fmla="*/ 1884684 w 1884684"/>
              <a:gd name="connsiteY1" fmla="*/ 942342 h 1884684"/>
              <a:gd name="connsiteX2" fmla="*/ 942342 w 1884684"/>
              <a:gd name="connsiteY2" fmla="*/ 1884684 h 1884684"/>
              <a:gd name="connsiteX3" fmla="*/ 0 w 1884684"/>
              <a:gd name="connsiteY3" fmla="*/ 942342 h 1884684"/>
              <a:gd name="connsiteX4" fmla="*/ 942342 w 1884684"/>
              <a:gd name="connsiteY4" fmla="*/ 0 h 188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4684" h="1884684">
                <a:moveTo>
                  <a:pt x="942342" y="0"/>
                </a:moveTo>
                <a:cubicBezTo>
                  <a:pt x="1462783" y="0"/>
                  <a:pt x="1884684" y="421901"/>
                  <a:pt x="1884684" y="942342"/>
                </a:cubicBezTo>
                <a:cubicBezTo>
                  <a:pt x="1884684" y="1462783"/>
                  <a:pt x="1462783" y="1884684"/>
                  <a:pt x="942342" y="1884684"/>
                </a:cubicBezTo>
                <a:cubicBezTo>
                  <a:pt x="421901" y="1884684"/>
                  <a:pt x="0" y="1462783"/>
                  <a:pt x="0" y="942342"/>
                </a:cubicBezTo>
                <a:cubicBezTo>
                  <a:pt x="0" y="421901"/>
                  <a:pt x="421901" y="0"/>
                  <a:pt x="942342" y="0"/>
                </a:cubicBezTo>
                <a:close/>
              </a:path>
            </a:pathLst>
          </a:custGeom>
        </p:spPr>
      </p:pic>
      <p:pic>
        <p:nvPicPr>
          <p:cNvPr id="54" name="圖片 53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51" b="89851" l="0" r="99113">
                        <a14:foregroundMark x1="36348" y1="43383" x2="34574" y2="44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310" t="37561" r="23247" b="38212"/>
          <a:stretch/>
        </p:blipFill>
        <p:spPr>
          <a:xfrm>
            <a:off x="5139156" y="989558"/>
            <a:ext cx="631462" cy="519822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029" y="3225601"/>
            <a:ext cx="559783" cy="55978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58" b="100000" l="2930" r="100000">
                        <a14:foregroundMark x1="31836" y1="29297" x2="35742" y2="28906"/>
                        <a14:foregroundMark x1="61914" y1="30078" x2="69727" y2="28906"/>
                        <a14:foregroundMark x1="41992" y1="47461" x2="50781" y2="47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307" y="3983475"/>
            <a:ext cx="426275" cy="42627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9609" l="0" r="99219">
                        <a14:foregroundMark x1="40039" y1="9961" x2="44336" y2="9961"/>
                        <a14:foregroundMark x1="61328" y1="8594" x2="63477" y2="8594"/>
                        <a14:foregroundMark x1="61133" y1="17188" x2="61914" y2="15625"/>
                        <a14:foregroundMark x1="61914" y1="15234" x2="61914" y2="15234"/>
                        <a14:foregroundMark x1="61328" y1="22070" x2="65039" y2="22070"/>
                        <a14:foregroundMark x1="61133" y1="28320" x2="67578" y2="28320"/>
                        <a14:foregroundMark x1="61914" y1="34766" x2="67969" y2="34766"/>
                        <a14:foregroundMark x1="81836" y1="21094" x2="86914" y2="22461"/>
                        <a14:foregroundMark x1="80664" y1="32227" x2="85156" y2="34180"/>
                        <a14:foregroundMark x1="80078" y1="38867" x2="86133" y2="41016"/>
                        <a14:foregroundMark x1="68750" y1="63672" x2="73828" y2="66797"/>
                        <a14:foregroundMark x1="64063" y1="84766" x2="65820" y2="84180"/>
                        <a14:foregroundMark x1="76953" y1="61914" x2="81836" y2="72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17368" y="4758924"/>
            <a:ext cx="554980" cy="55498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805" l="0" r="96289">
                        <a14:foregroundMark x1="58789" y1="16797" x2="73242" y2="17969"/>
                        <a14:foregroundMark x1="47461" y1="38867" x2="48633" y2="38281"/>
                        <a14:foregroundMark x1="60156" y1="39453" x2="71484" y2="39648"/>
                        <a14:foregroundMark x1="81836" y1="45703" x2="85156" y2="45313"/>
                        <a14:foregroundMark x1="79297" y1="51367" x2="82422" y2="50781"/>
                        <a14:foregroundMark x1="80078" y1="58203" x2="83203" y2="57617"/>
                        <a14:foregroundMark x1="29297" y1="67383" x2="36133" y2="67578"/>
                        <a14:foregroundMark x1="26172" y1="57813" x2="32422" y2="54102"/>
                        <a14:foregroundMark x1="21875" y1="98242" x2="27344" y2="98242"/>
                        <a14:backgroundMark x1="85156" y1="7617" x2="86719" y2="87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886" y="5407423"/>
            <a:ext cx="557236" cy="557236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4297" b="99219" l="0" r="100000">
                        <a14:foregroundMark x1="66602" y1="20117" x2="72656" y2="20508"/>
                        <a14:foregroundMark x1="70508" y1="32031" x2="85352" y2="33789"/>
                        <a14:foregroundMark x1="67578" y1="44141" x2="80469" y2="441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020" y="6183507"/>
            <a:ext cx="491079" cy="49107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>
                        <a14:foregroundMark x1="4102" y1="5859" x2="11914" y2="12109"/>
                        <a14:foregroundMark x1="77734" y1="14063" x2="80859" y2="14063"/>
                        <a14:foregroundMark x1="17188" y1="61328" x2="17188" y2="66406"/>
                        <a14:backgroundMark x1="68750" y1="86328" x2="68750" y2="876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145" y="2613288"/>
            <a:ext cx="496588" cy="49658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9746" r="89831">
                        <a14:foregroundMark x1="19068" y1="5932" x2="26271" y2="2542"/>
                        <a14:foregroundMark x1="40254" y1="67373" x2="40254" y2="7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248" y="1828146"/>
            <a:ext cx="506190" cy="50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03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邊形 2"/>
          <p:cNvSpPr/>
          <p:nvPr/>
        </p:nvSpPr>
        <p:spPr>
          <a:xfrm>
            <a:off x="-135036" y="13847"/>
            <a:ext cx="6684579" cy="6858000"/>
          </a:xfrm>
          <a:prstGeom prst="parallelogram">
            <a:avLst>
              <a:gd name="adj" fmla="val 3647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圓角矩形 21"/>
          <p:cNvSpPr/>
          <p:nvPr/>
        </p:nvSpPr>
        <p:spPr>
          <a:xfrm>
            <a:off x="4444130" y="2617343"/>
            <a:ext cx="6586097" cy="22626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sz="3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7" name="圖表 6"/>
          <p:cNvGraphicFramePr/>
          <p:nvPr>
            <p:extLst>
              <p:ext uri="{D42A27DB-BD31-4B8C-83A1-F6EECF244321}">
                <p14:modId xmlns:p14="http://schemas.microsoft.com/office/powerpoint/2010/main" val="3067315823"/>
              </p:ext>
            </p:extLst>
          </p:nvPr>
        </p:nvGraphicFramePr>
        <p:xfrm>
          <a:off x="3562426" y="1094875"/>
          <a:ext cx="4547548" cy="2709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8" name="圖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021" y="2796435"/>
            <a:ext cx="2527954" cy="1897361"/>
          </a:xfrm>
          <a:prstGeom prst="rect">
            <a:avLst/>
          </a:prstGeom>
        </p:spPr>
      </p:pic>
      <p:sp>
        <p:nvSpPr>
          <p:cNvPr id="19" name="橢圓 18"/>
          <p:cNvSpPr/>
          <p:nvPr/>
        </p:nvSpPr>
        <p:spPr>
          <a:xfrm>
            <a:off x="9509573" y="3227124"/>
            <a:ext cx="1805193" cy="997636"/>
          </a:xfrm>
          <a:prstGeom prst="ellipse">
            <a:avLst/>
          </a:prstGeom>
          <a:solidFill>
            <a:srgbClr val="FF0000"/>
          </a:solidFill>
          <a:ln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有效問卷回收率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99%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11033" y="2387874"/>
            <a:ext cx="4366845" cy="229293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本研究採便利性抽樣</a:t>
            </a:r>
            <a:endParaRPr lang="en-US" altLang="zh-TW" sz="1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研究工具</a:t>
            </a:r>
            <a:r>
              <a:rPr lang="en-US" altLang="zh-TW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:SPSS</a:t>
            </a:r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25.0</a:t>
            </a:r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版</a:t>
            </a:r>
            <a:endParaRPr lang="en-US" altLang="zh-TW" sz="1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問卷發放時間</a:t>
            </a:r>
            <a:r>
              <a:rPr lang="en-US" altLang="zh-TW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:109</a:t>
            </a:r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~109</a:t>
            </a:r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lang="en-US" altLang="zh-TW" sz="1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發放方式</a:t>
            </a:r>
            <a:r>
              <a:rPr lang="en-US" altLang="zh-TW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網路發放</a:t>
            </a:r>
            <a:endParaRPr lang="en-US" altLang="zh-TW" sz="1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發放對象</a:t>
            </a:r>
            <a:r>
              <a:rPr lang="en-US" altLang="zh-TW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各年齡層、運動鞋類消費者</a:t>
            </a:r>
            <a:endParaRPr lang="en-US" altLang="zh-TW" sz="1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回收樣本總</a:t>
            </a:r>
            <a:r>
              <a:rPr lang="en-US" altLang="zh-TW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411</a:t>
            </a:r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份問卷，有效問卷為</a:t>
            </a:r>
            <a:r>
              <a:rPr lang="en-US" altLang="zh-TW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410</a:t>
            </a:r>
            <a:r>
              <a:rPr lang="zh-TW" altLang="en-US" sz="1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份</a:t>
            </a:r>
          </a:p>
        </p:txBody>
      </p:sp>
      <p:sp>
        <p:nvSpPr>
          <p:cNvPr id="43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問卷發放</a:t>
            </a:r>
          </a:p>
        </p:txBody>
      </p:sp>
      <p:sp>
        <p:nvSpPr>
          <p:cNvPr id="44" name="圓角矩形 43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7465157" y="3216468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人口統計變數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品牌形象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知覺價值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運動防護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消費行為與購買意願</a:t>
            </a:r>
          </a:p>
        </p:txBody>
      </p:sp>
      <p:sp>
        <p:nvSpPr>
          <p:cNvPr id="8" name="矩形 7"/>
          <p:cNvSpPr/>
          <p:nvPr/>
        </p:nvSpPr>
        <p:spPr>
          <a:xfrm>
            <a:off x="8338479" y="268211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問卷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8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69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5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6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7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78" name="Group 70">
            <a:extLst>
              <a:ext uri="{FF2B5EF4-FFF2-40B4-BE49-F238E27FC236}">
                <a16:creationId xmlns:a16="http://schemas.microsoft.com/office/drawing/2014/main" id="{2D1F0BCC-AAA8-464F-A124-AD284B8C1A99}"/>
              </a:ext>
            </a:extLst>
          </p:cNvPr>
          <p:cNvGrpSpPr/>
          <p:nvPr/>
        </p:nvGrpSpPr>
        <p:grpSpPr>
          <a:xfrm>
            <a:off x="1511033" y="2373982"/>
            <a:ext cx="3499117" cy="2272414"/>
            <a:chOff x="-609600" y="2990850"/>
            <a:chExt cx="13792200" cy="1581150"/>
          </a:xfrm>
        </p:grpSpPr>
        <p:cxnSp>
          <p:nvCxnSpPr>
            <p:cNvPr id="79" name="Straight Connector 71">
              <a:extLst>
                <a:ext uri="{FF2B5EF4-FFF2-40B4-BE49-F238E27FC236}">
                  <a16:creationId xmlns:a16="http://schemas.microsoft.com/office/drawing/2014/main" id="{BC0CD70F-A8C9-482E-B8D4-3AC1ECD11AB2}"/>
                </a:ext>
              </a:extLst>
            </p:cNvPr>
            <p:cNvCxnSpPr/>
            <p:nvPr/>
          </p:nvCxnSpPr>
          <p:spPr>
            <a:xfrm>
              <a:off x="-609600" y="2990850"/>
              <a:ext cx="13792200" cy="0"/>
            </a:xfrm>
            <a:prstGeom prst="line">
              <a:avLst/>
            </a:prstGeom>
            <a:ln>
              <a:solidFill>
                <a:srgbClr val="0070C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2">
              <a:extLst>
                <a:ext uri="{FF2B5EF4-FFF2-40B4-BE49-F238E27FC236}">
                  <a16:creationId xmlns:a16="http://schemas.microsoft.com/office/drawing/2014/main" id="{4B06178E-BA4A-48DE-B469-CA4728D2A512}"/>
                </a:ext>
              </a:extLst>
            </p:cNvPr>
            <p:cNvCxnSpPr/>
            <p:nvPr/>
          </p:nvCxnSpPr>
          <p:spPr>
            <a:xfrm>
              <a:off x="-609600" y="4572000"/>
              <a:ext cx="13792200" cy="0"/>
            </a:xfrm>
            <a:prstGeom prst="line">
              <a:avLst/>
            </a:prstGeom>
            <a:ln>
              <a:solidFill>
                <a:srgbClr val="0070C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流程圖: 結束點 27"/>
          <p:cNvSpPr/>
          <p:nvPr/>
        </p:nvSpPr>
        <p:spPr>
          <a:xfrm>
            <a:off x="7359975" y="4966865"/>
            <a:ext cx="2704055" cy="652112"/>
          </a:xfrm>
          <a:prstGeom prst="flowChartTerminator">
            <a:avLst/>
          </a:prstGeom>
          <a:solidFill>
            <a:schemeClr val="accent5">
              <a:lumMod val="75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zh-TW" dirty="0"/>
          </a:p>
        </p:txBody>
      </p:sp>
      <p:sp>
        <p:nvSpPr>
          <p:cNvPr id="11" name="矩形 10"/>
          <p:cNvSpPr/>
          <p:nvPr/>
        </p:nvSpPr>
        <p:spPr>
          <a:xfrm>
            <a:off x="7406997" y="5119739"/>
            <a:ext cx="26100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採用李克特</a:t>
            </a:r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點尺度量表</a:t>
            </a:r>
          </a:p>
        </p:txBody>
      </p:sp>
      <p:graphicFrame>
        <p:nvGraphicFramePr>
          <p:cNvPr id="29" name="資料庫圖表 28"/>
          <p:cNvGraphicFramePr/>
          <p:nvPr>
            <p:extLst>
              <p:ext uri="{D42A27DB-BD31-4B8C-83A1-F6EECF244321}">
                <p14:modId xmlns:p14="http://schemas.microsoft.com/office/powerpoint/2010/main" val="4024402269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20394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流程圖: 結束點 57"/>
          <p:cNvSpPr/>
          <p:nvPr/>
        </p:nvSpPr>
        <p:spPr>
          <a:xfrm>
            <a:off x="9510574" y="1256587"/>
            <a:ext cx="2523912" cy="575943"/>
          </a:xfrm>
          <a:prstGeom prst="flowChartTerminator">
            <a:avLst/>
          </a:prstGeom>
          <a:solidFill>
            <a:schemeClr val="accent5">
              <a:lumMod val="75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研究工具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:SPSS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25</a:t>
            </a:r>
            <a:r>
              <a:rPr lang="zh-TW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版</a:t>
            </a:r>
            <a:endParaRPr lang="zh-TW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7" name="直線接點 36"/>
          <p:cNvCxnSpPr/>
          <p:nvPr/>
        </p:nvCxnSpPr>
        <p:spPr>
          <a:xfrm>
            <a:off x="838051" y="2671809"/>
            <a:ext cx="9934479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量表建制</a:t>
            </a:r>
          </a:p>
        </p:txBody>
      </p:sp>
      <p:sp>
        <p:nvSpPr>
          <p:cNvPr id="42" name="圓角矩形 41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2" name="자유형 33">
            <a:extLst>
              <a:ext uri="{FF2B5EF4-FFF2-40B4-BE49-F238E27FC236}">
                <a16:creationId xmlns:a16="http://schemas.microsoft.com/office/drawing/2014/main" id="{A4DEE649-089F-4D25-B70B-D6E3AAEC9454}"/>
              </a:ext>
            </a:extLst>
          </p:cNvPr>
          <p:cNvSpPr/>
          <p:nvPr/>
        </p:nvSpPr>
        <p:spPr>
          <a:xfrm flipV="1">
            <a:off x="3114276" y="3721545"/>
            <a:ext cx="346081" cy="812802"/>
          </a:xfrm>
          <a:custGeom>
            <a:avLst/>
            <a:gdLst>
              <a:gd name="connsiteX0" fmla="*/ 0 w 346081"/>
              <a:gd name="connsiteY0" fmla="*/ 812802 h 812802"/>
              <a:gd name="connsiteX1" fmla="*/ 346081 w 346081"/>
              <a:gd name="connsiteY1" fmla="*/ 812802 h 812802"/>
              <a:gd name="connsiteX2" fmla="*/ 43548 w 346081"/>
              <a:gd name="connsiteY2" fmla="*/ 510269 h 812802"/>
              <a:gd name="connsiteX3" fmla="*/ 43548 w 346081"/>
              <a:gd name="connsiteY3" fmla="*/ 35344 h 812802"/>
              <a:gd name="connsiteX4" fmla="*/ 0 w 346081"/>
              <a:gd name="connsiteY4" fmla="*/ 0 h 812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081" h="812802">
                <a:moveTo>
                  <a:pt x="0" y="812802"/>
                </a:moveTo>
                <a:lnTo>
                  <a:pt x="346081" y="812802"/>
                </a:lnTo>
                <a:cubicBezTo>
                  <a:pt x="178997" y="812802"/>
                  <a:pt x="43548" y="677353"/>
                  <a:pt x="43548" y="510269"/>
                </a:cubicBezTo>
                <a:lnTo>
                  <a:pt x="43548" y="35344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3" name="직사각형 10">
            <a:extLst>
              <a:ext uri="{FF2B5EF4-FFF2-40B4-BE49-F238E27FC236}">
                <a16:creationId xmlns:a16="http://schemas.microsoft.com/office/drawing/2014/main" id="{0363AEBC-2082-401A-B77D-2F120128FFEB}"/>
              </a:ext>
            </a:extLst>
          </p:cNvPr>
          <p:cNvSpPr/>
          <p:nvPr/>
        </p:nvSpPr>
        <p:spPr>
          <a:xfrm>
            <a:off x="3112105" y="4449527"/>
            <a:ext cx="45719" cy="3217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4" name="눈물 방울 3">
            <a:extLst>
              <a:ext uri="{FF2B5EF4-FFF2-40B4-BE49-F238E27FC236}">
                <a16:creationId xmlns:a16="http://schemas.microsoft.com/office/drawing/2014/main" id="{BA87755B-A9C9-4646-9E2E-8581DAFFC240}"/>
              </a:ext>
            </a:extLst>
          </p:cNvPr>
          <p:cNvSpPr/>
          <p:nvPr/>
        </p:nvSpPr>
        <p:spPr>
          <a:xfrm rot="10800000">
            <a:off x="3114277" y="1486346"/>
            <a:ext cx="2235200" cy="2235200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5" name="타원 4">
            <a:extLst>
              <a:ext uri="{FF2B5EF4-FFF2-40B4-BE49-F238E27FC236}">
                <a16:creationId xmlns:a16="http://schemas.microsoft.com/office/drawing/2014/main" id="{08FD21DC-43A8-479F-9835-2A9FF55A2E30}"/>
              </a:ext>
            </a:extLst>
          </p:cNvPr>
          <p:cNvSpPr/>
          <p:nvPr/>
        </p:nvSpPr>
        <p:spPr>
          <a:xfrm>
            <a:off x="3324732" y="1696802"/>
            <a:ext cx="1814287" cy="1814287"/>
          </a:xfrm>
          <a:prstGeom prst="ellipse">
            <a:avLst/>
          </a:prstGeom>
          <a:gradFill flip="none" rotWithShape="1">
            <a:gsLst>
              <a:gs pos="100000">
                <a:schemeClr val="bg1">
                  <a:shade val="67500"/>
                  <a:satMod val="115000"/>
                </a:schemeClr>
              </a:gs>
              <a:gs pos="0">
                <a:schemeClr val="bg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dist="215900" dir="2700000" algn="tl" rotWithShape="0">
              <a:schemeClr val="tx1"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7" name="Freeform 11">
            <a:extLst>
              <a:ext uri="{FF2B5EF4-FFF2-40B4-BE49-F238E27FC236}">
                <a16:creationId xmlns:a16="http://schemas.microsoft.com/office/drawing/2014/main" id="{5D3B3173-3133-4055-B9BD-B77632B02347}"/>
              </a:ext>
            </a:extLst>
          </p:cNvPr>
          <p:cNvSpPr>
            <a:spLocks noEditPoints="1"/>
          </p:cNvSpPr>
          <p:nvPr/>
        </p:nvSpPr>
        <p:spPr bwMode="auto">
          <a:xfrm>
            <a:off x="3987853" y="2035026"/>
            <a:ext cx="488043" cy="599178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4472C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3600">
              <a:solidFill>
                <a:prstClr val="black"/>
              </a:solidFill>
            </a:endParaRPr>
          </a:p>
        </p:txBody>
      </p:sp>
      <p:sp>
        <p:nvSpPr>
          <p:cNvPr id="69" name="눈물 방울 14">
            <a:extLst>
              <a:ext uri="{FF2B5EF4-FFF2-40B4-BE49-F238E27FC236}">
                <a16:creationId xmlns:a16="http://schemas.microsoft.com/office/drawing/2014/main" id="{0AFFF74B-B794-46C2-9471-2FA616C1D637}"/>
              </a:ext>
            </a:extLst>
          </p:cNvPr>
          <p:cNvSpPr/>
          <p:nvPr/>
        </p:nvSpPr>
        <p:spPr>
          <a:xfrm rot="10800000">
            <a:off x="6737464" y="1486345"/>
            <a:ext cx="2235200" cy="2235200"/>
          </a:xfrm>
          <a:prstGeom prst="teardrop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0" name="타원 15">
            <a:extLst>
              <a:ext uri="{FF2B5EF4-FFF2-40B4-BE49-F238E27FC236}">
                <a16:creationId xmlns:a16="http://schemas.microsoft.com/office/drawing/2014/main" id="{EEBBBD0A-3A45-4F77-B9CC-85FB2DD38EB1}"/>
              </a:ext>
            </a:extLst>
          </p:cNvPr>
          <p:cNvSpPr/>
          <p:nvPr/>
        </p:nvSpPr>
        <p:spPr>
          <a:xfrm>
            <a:off x="6947919" y="1696801"/>
            <a:ext cx="1814287" cy="1814287"/>
          </a:xfrm>
          <a:prstGeom prst="ellipse">
            <a:avLst/>
          </a:prstGeom>
          <a:gradFill flip="none" rotWithShape="1">
            <a:gsLst>
              <a:gs pos="100000">
                <a:schemeClr val="bg1">
                  <a:shade val="67500"/>
                  <a:satMod val="115000"/>
                </a:schemeClr>
              </a:gs>
              <a:gs pos="0">
                <a:schemeClr val="bg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dist="215900" dir="2700000" algn="tl" rotWithShape="0">
              <a:schemeClr val="tx1"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71" name="그룹 34">
            <a:extLst>
              <a:ext uri="{FF2B5EF4-FFF2-40B4-BE49-F238E27FC236}">
                <a16:creationId xmlns:a16="http://schemas.microsoft.com/office/drawing/2014/main" id="{5FC4656F-8372-46D6-BD3F-5F6839749D48}"/>
              </a:ext>
            </a:extLst>
          </p:cNvPr>
          <p:cNvGrpSpPr/>
          <p:nvPr/>
        </p:nvGrpSpPr>
        <p:grpSpPr>
          <a:xfrm>
            <a:off x="6735292" y="3721544"/>
            <a:ext cx="1003658" cy="1655048"/>
            <a:chOff x="4898272" y="3599541"/>
            <a:chExt cx="1003658" cy="1655048"/>
          </a:xfrm>
          <a:solidFill>
            <a:srgbClr val="00B0F0"/>
          </a:solidFill>
        </p:grpSpPr>
        <p:sp>
          <p:nvSpPr>
            <p:cNvPr id="72" name="직각 삼각형 16">
              <a:extLst>
                <a:ext uri="{FF2B5EF4-FFF2-40B4-BE49-F238E27FC236}">
                  <a16:creationId xmlns:a16="http://schemas.microsoft.com/office/drawing/2014/main" id="{D687542D-5D22-4E9B-8318-A1B3CF758021}"/>
                </a:ext>
              </a:extLst>
            </p:cNvPr>
            <p:cNvSpPr/>
            <p:nvPr/>
          </p:nvSpPr>
          <p:spPr>
            <a:xfrm flipV="1">
              <a:off x="4900443" y="3599541"/>
              <a:ext cx="1001487" cy="81280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직사각형 18">
              <a:extLst>
                <a:ext uri="{FF2B5EF4-FFF2-40B4-BE49-F238E27FC236}">
                  <a16:creationId xmlns:a16="http://schemas.microsoft.com/office/drawing/2014/main" id="{483E490B-5F4B-4C31-905F-0A89172542DC}"/>
                </a:ext>
              </a:extLst>
            </p:cNvPr>
            <p:cNvSpPr/>
            <p:nvPr/>
          </p:nvSpPr>
          <p:spPr>
            <a:xfrm>
              <a:off x="4898272" y="4327523"/>
              <a:ext cx="45719" cy="9270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4" name="Freeform 11">
            <a:extLst>
              <a:ext uri="{FF2B5EF4-FFF2-40B4-BE49-F238E27FC236}">
                <a16:creationId xmlns:a16="http://schemas.microsoft.com/office/drawing/2014/main" id="{3AC75EE3-958C-471F-92B2-39BBE454DC4A}"/>
              </a:ext>
            </a:extLst>
          </p:cNvPr>
          <p:cNvSpPr>
            <a:spLocks noEditPoints="1"/>
          </p:cNvSpPr>
          <p:nvPr/>
        </p:nvSpPr>
        <p:spPr bwMode="auto">
          <a:xfrm>
            <a:off x="7611040" y="2035025"/>
            <a:ext cx="488043" cy="599178"/>
          </a:xfrm>
          <a:custGeom>
            <a:avLst/>
            <a:gdLst>
              <a:gd name="T0" fmla="*/ 1930 w 2831"/>
              <a:gd name="T1" fmla="*/ 2787 h 3472"/>
              <a:gd name="T2" fmla="*/ 1791 w 2831"/>
              <a:gd name="T3" fmla="*/ 2855 h 3472"/>
              <a:gd name="T4" fmla="*/ 2114 w 2831"/>
              <a:gd name="T5" fmla="*/ 3172 h 3472"/>
              <a:gd name="T6" fmla="*/ 2628 w 2831"/>
              <a:gd name="T7" fmla="*/ 2656 h 3472"/>
              <a:gd name="T8" fmla="*/ 2538 w 2831"/>
              <a:gd name="T9" fmla="*/ 2529 h 3472"/>
              <a:gd name="T10" fmla="*/ 1440 w 2831"/>
              <a:gd name="T11" fmla="*/ 2529 h 3472"/>
              <a:gd name="T12" fmla="*/ 914 w 2831"/>
              <a:gd name="T13" fmla="*/ 2569 h 3472"/>
              <a:gd name="T14" fmla="*/ 928 w 2831"/>
              <a:gd name="T15" fmla="*/ 2433 h 3472"/>
              <a:gd name="T16" fmla="*/ 807 w 2831"/>
              <a:gd name="T17" fmla="*/ 2382 h 3472"/>
              <a:gd name="T18" fmla="*/ 439 w 2831"/>
              <a:gd name="T19" fmla="*/ 2514 h 3472"/>
              <a:gd name="T20" fmla="*/ 470 w 2831"/>
              <a:gd name="T21" fmla="*/ 2433 h 3472"/>
              <a:gd name="T22" fmla="*/ 2186 w 2831"/>
              <a:gd name="T23" fmla="*/ 2182 h 3472"/>
              <a:gd name="T24" fmla="*/ 2642 w 2831"/>
              <a:gd name="T25" fmla="*/ 2371 h 3472"/>
              <a:gd name="T26" fmla="*/ 2831 w 2831"/>
              <a:gd name="T27" fmla="*/ 2827 h 3472"/>
              <a:gd name="T28" fmla="*/ 2642 w 2831"/>
              <a:gd name="T29" fmla="*/ 3283 h 3472"/>
              <a:gd name="T30" fmla="*/ 2186 w 2831"/>
              <a:gd name="T31" fmla="*/ 3472 h 3472"/>
              <a:gd name="T32" fmla="*/ 1729 w 2831"/>
              <a:gd name="T33" fmla="*/ 3283 h 3472"/>
              <a:gd name="T34" fmla="*/ 1540 w 2831"/>
              <a:gd name="T35" fmla="*/ 2827 h 3472"/>
              <a:gd name="T36" fmla="*/ 1729 w 2831"/>
              <a:gd name="T37" fmla="*/ 2371 h 3472"/>
              <a:gd name="T38" fmla="*/ 2186 w 2831"/>
              <a:gd name="T39" fmla="*/ 2182 h 3472"/>
              <a:gd name="T40" fmla="*/ 1540 w 2831"/>
              <a:gd name="T41" fmla="*/ 2083 h 3472"/>
              <a:gd name="T42" fmla="*/ 914 w 2831"/>
              <a:gd name="T43" fmla="*/ 2123 h 3472"/>
              <a:gd name="T44" fmla="*/ 928 w 2831"/>
              <a:gd name="T45" fmla="*/ 1986 h 3472"/>
              <a:gd name="T46" fmla="*/ 807 w 2831"/>
              <a:gd name="T47" fmla="*/ 1957 h 3472"/>
              <a:gd name="T48" fmla="*/ 439 w 2831"/>
              <a:gd name="T49" fmla="*/ 2088 h 3472"/>
              <a:gd name="T50" fmla="*/ 470 w 2831"/>
              <a:gd name="T51" fmla="*/ 2007 h 3472"/>
              <a:gd name="T52" fmla="*/ 944 w 2831"/>
              <a:gd name="T53" fmla="*/ 1588 h 3472"/>
              <a:gd name="T54" fmla="*/ 1786 w 2831"/>
              <a:gd name="T55" fmla="*/ 1702 h 3472"/>
              <a:gd name="T56" fmla="*/ 904 w 2831"/>
              <a:gd name="T57" fmla="*/ 1716 h 3472"/>
              <a:gd name="T58" fmla="*/ 944 w 2831"/>
              <a:gd name="T59" fmla="*/ 1588 h 3472"/>
              <a:gd name="T60" fmla="*/ 800 w 2831"/>
              <a:gd name="T61" fmla="*/ 1548 h 3472"/>
              <a:gd name="T62" fmla="*/ 430 w 2831"/>
              <a:gd name="T63" fmla="*/ 1656 h 3472"/>
              <a:gd name="T64" fmla="*/ 484 w 2831"/>
              <a:gd name="T65" fmla="*/ 1589 h 3472"/>
              <a:gd name="T66" fmla="*/ 1738 w 2831"/>
              <a:gd name="T67" fmla="*/ 1140 h 3472"/>
              <a:gd name="T68" fmla="*/ 1778 w 2831"/>
              <a:gd name="T69" fmla="*/ 1269 h 3472"/>
              <a:gd name="T70" fmla="*/ 896 w 2831"/>
              <a:gd name="T71" fmla="*/ 1255 h 3472"/>
              <a:gd name="T72" fmla="*/ 769 w 2831"/>
              <a:gd name="T73" fmla="*/ 1030 h 3472"/>
              <a:gd name="T74" fmla="*/ 616 w 2831"/>
              <a:gd name="T75" fmla="*/ 1312 h 3472"/>
              <a:gd name="T76" fmla="*/ 423 w 2831"/>
              <a:gd name="T77" fmla="*/ 1202 h 3472"/>
              <a:gd name="T78" fmla="*/ 496 w 2831"/>
              <a:gd name="T79" fmla="*/ 1154 h 3472"/>
              <a:gd name="T80" fmla="*/ 548 w 2831"/>
              <a:gd name="T81" fmla="*/ 372 h 3472"/>
              <a:gd name="T82" fmla="*/ 681 w 2831"/>
              <a:gd name="T83" fmla="*/ 618 h 3472"/>
              <a:gd name="T84" fmla="*/ 1588 w 2831"/>
              <a:gd name="T85" fmla="*/ 597 h 3472"/>
              <a:gd name="T86" fmla="*/ 1683 w 2831"/>
              <a:gd name="T87" fmla="*/ 347 h 3472"/>
              <a:gd name="T88" fmla="*/ 2201 w 2831"/>
              <a:gd name="T89" fmla="*/ 438 h 3472"/>
              <a:gd name="T90" fmla="*/ 2118 w 2831"/>
              <a:gd name="T91" fmla="*/ 2037 h 3472"/>
              <a:gd name="T92" fmla="*/ 1412 w 2831"/>
              <a:gd name="T93" fmla="*/ 3005 h 3472"/>
              <a:gd name="T94" fmla="*/ 47 w 2831"/>
              <a:gd name="T95" fmla="*/ 3054 h 3472"/>
              <a:gd name="T96" fmla="*/ 21 w 2831"/>
              <a:gd name="T97" fmla="*/ 455 h 3472"/>
              <a:gd name="T98" fmla="*/ 1118 w 2831"/>
              <a:gd name="T99" fmla="*/ 99 h 3472"/>
              <a:gd name="T100" fmla="*/ 1053 w 2831"/>
              <a:gd name="T101" fmla="*/ 211 h 3472"/>
              <a:gd name="T102" fmla="*/ 1182 w 2831"/>
              <a:gd name="T103" fmla="*/ 211 h 3472"/>
              <a:gd name="T104" fmla="*/ 1118 w 2831"/>
              <a:gd name="T105" fmla="*/ 99 h 3472"/>
              <a:gd name="T106" fmla="*/ 1268 w 2831"/>
              <a:gd name="T107" fmla="*/ 85 h 3472"/>
              <a:gd name="T108" fmla="*/ 1328 w 2831"/>
              <a:gd name="T109" fmla="*/ 238 h 3472"/>
              <a:gd name="T110" fmla="*/ 1564 w 2831"/>
              <a:gd name="T111" fmla="*/ 312 h 3472"/>
              <a:gd name="T112" fmla="*/ 1547 w 2831"/>
              <a:gd name="T113" fmla="*/ 503 h 3472"/>
              <a:gd name="T114" fmla="*/ 711 w 2831"/>
              <a:gd name="T115" fmla="*/ 521 h 3472"/>
              <a:gd name="T116" fmla="*/ 657 w 2831"/>
              <a:gd name="T117" fmla="*/ 338 h 3472"/>
              <a:gd name="T118" fmla="*/ 889 w 2831"/>
              <a:gd name="T119" fmla="*/ 245 h 3472"/>
              <a:gd name="T120" fmla="*/ 954 w 2831"/>
              <a:gd name="T121" fmla="*/ 11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31" h="3472">
                <a:moveTo>
                  <a:pt x="2538" y="2529"/>
                </a:moveTo>
                <a:lnTo>
                  <a:pt x="2517" y="2531"/>
                </a:lnTo>
                <a:lnTo>
                  <a:pt x="2496" y="2537"/>
                </a:lnTo>
                <a:lnTo>
                  <a:pt x="2476" y="2547"/>
                </a:lnTo>
                <a:lnTo>
                  <a:pt x="2459" y="2563"/>
                </a:lnTo>
                <a:lnTo>
                  <a:pt x="2124" y="2939"/>
                </a:lnTo>
                <a:lnTo>
                  <a:pt x="1950" y="2800"/>
                </a:lnTo>
                <a:lnTo>
                  <a:pt x="1930" y="2787"/>
                </a:lnTo>
                <a:lnTo>
                  <a:pt x="1909" y="2780"/>
                </a:lnTo>
                <a:lnTo>
                  <a:pt x="1888" y="2778"/>
                </a:lnTo>
                <a:lnTo>
                  <a:pt x="1866" y="2780"/>
                </a:lnTo>
                <a:lnTo>
                  <a:pt x="1845" y="2787"/>
                </a:lnTo>
                <a:lnTo>
                  <a:pt x="1826" y="2799"/>
                </a:lnTo>
                <a:lnTo>
                  <a:pt x="1810" y="2814"/>
                </a:lnTo>
                <a:lnTo>
                  <a:pt x="1797" y="2834"/>
                </a:lnTo>
                <a:lnTo>
                  <a:pt x="1791" y="2855"/>
                </a:lnTo>
                <a:lnTo>
                  <a:pt x="1788" y="2876"/>
                </a:lnTo>
                <a:lnTo>
                  <a:pt x="1791" y="2899"/>
                </a:lnTo>
                <a:lnTo>
                  <a:pt x="1797" y="2920"/>
                </a:lnTo>
                <a:lnTo>
                  <a:pt x="1809" y="2938"/>
                </a:lnTo>
                <a:lnTo>
                  <a:pt x="1826" y="2954"/>
                </a:lnTo>
                <a:lnTo>
                  <a:pt x="2073" y="3152"/>
                </a:lnTo>
                <a:lnTo>
                  <a:pt x="2093" y="3165"/>
                </a:lnTo>
                <a:lnTo>
                  <a:pt x="2114" y="3172"/>
                </a:lnTo>
                <a:lnTo>
                  <a:pt x="2135" y="3174"/>
                </a:lnTo>
                <a:lnTo>
                  <a:pt x="2156" y="3172"/>
                </a:lnTo>
                <a:lnTo>
                  <a:pt x="2175" y="3166"/>
                </a:lnTo>
                <a:lnTo>
                  <a:pt x="2194" y="3155"/>
                </a:lnTo>
                <a:lnTo>
                  <a:pt x="2210" y="3142"/>
                </a:lnTo>
                <a:lnTo>
                  <a:pt x="2607" y="2694"/>
                </a:lnTo>
                <a:lnTo>
                  <a:pt x="2620" y="2676"/>
                </a:lnTo>
                <a:lnTo>
                  <a:pt x="2628" y="2656"/>
                </a:lnTo>
                <a:lnTo>
                  <a:pt x="2633" y="2633"/>
                </a:lnTo>
                <a:lnTo>
                  <a:pt x="2631" y="2612"/>
                </a:lnTo>
                <a:lnTo>
                  <a:pt x="2625" y="2591"/>
                </a:lnTo>
                <a:lnTo>
                  <a:pt x="2615" y="2571"/>
                </a:lnTo>
                <a:lnTo>
                  <a:pt x="2599" y="2555"/>
                </a:lnTo>
                <a:lnTo>
                  <a:pt x="2580" y="2542"/>
                </a:lnTo>
                <a:lnTo>
                  <a:pt x="2560" y="2534"/>
                </a:lnTo>
                <a:lnTo>
                  <a:pt x="2538" y="2529"/>
                </a:lnTo>
                <a:close/>
                <a:moveTo>
                  <a:pt x="944" y="2430"/>
                </a:moveTo>
                <a:lnTo>
                  <a:pt x="1391" y="2430"/>
                </a:lnTo>
                <a:lnTo>
                  <a:pt x="1406" y="2433"/>
                </a:lnTo>
                <a:lnTo>
                  <a:pt x="1420" y="2440"/>
                </a:lnTo>
                <a:lnTo>
                  <a:pt x="1431" y="2450"/>
                </a:lnTo>
                <a:lnTo>
                  <a:pt x="1438" y="2464"/>
                </a:lnTo>
                <a:lnTo>
                  <a:pt x="1440" y="2480"/>
                </a:lnTo>
                <a:lnTo>
                  <a:pt x="1440" y="2529"/>
                </a:lnTo>
                <a:lnTo>
                  <a:pt x="1438" y="2545"/>
                </a:lnTo>
                <a:lnTo>
                  <a:pt x="1431" y="2559"/>
                </a:lnTo>
                <a:lnTo>
                  <a:pt x="1420" y="2569"/>
                </a:lnTo>
                <a:lnTo>
                  <a:pt x="1406" y="2577"/>
                </a:lnTo>
                <a:lnTo>
                  <a:pt x="1391" y="2579"/>
                </a:lnTo>
                <a:lnTo>
                  <a:pt x="944" y="2579"/>
                </a:lnTo>
                <a:lnTo>
                  <a:pt x="928" y="2577"/>
                </a:lnTo>
                <a:lnTo>
                  <a:pt x="914" y="2569"/>
                </a:lnTo>
                <a:lnTo>
                  <a:pt x="904" y="2559"/>
                </a:lnTo>
                <a:lnTo>
                  <a:pt x="896" y="2545"/>
                </a:lnTo>
                <a:lnTo>
                  <a:pt x="894" y="2529"/>
                </a:lnTo>
                <a:lnTo>
                  <a:pt x="894" y="2480"/>
                </a:lnTo>
                <a:lnTo>
                  <a:pt x="896" y="2464"/>
                </a:lnTo>
                <a:lnTo>
                  <a:pt x="904" y="2450"/>
                </a:lnTo>
                <a:lnTo>
                  <a:pt x="914" y="2440"/>
                </a:lnTo>
                <a:lnTo>
                  <a:pt x="928" y="2433"/>
                </a:lnTo>
                <a:lnTo>
                  <a:pt x="944" y="2430"/>
                </a:lnTo>
                <a:close/>
                <a:moveTo>
                  <a:pt x="769" y="2319"/>
                </a:moveTo>
                <a:lnTo>
                  <a:pt x="783" y="2322"/>
                </a:lnTo>
                <a:lnTo>
                  <a:pt x="795" y="2330"/>
                </a:lnTo>
                <a:lnTo>
                  <a:pt x="805" y="2341"/>
                </a:lnTo>
                <a:lnTo>
                  <a:pt x="810" y="2355"/>
                </a:lnTo>
                <a:lnTo>
                  <a:pt x="810" y="2368"/>
                </a:lnTo>
                <a:lnTo>
                  <a:pt x="807" y="2382"/>
                </a:lnTo>
                <a:lnTo>
                  <a:pt x="800" y="2395"/>
                </a:lnTo>
                <a:lnTo>
                  <a:pt x="616" y="2600"/>
                </a:lnTo>
                <a:lnTo>
                  <a:pt x="606" y="2608"/>
                </a:lnTo>
                <a:lnTo>
                  <a:pt x="594" y="2613"/>
                </a:lnTo>
                <a:lnTo>
                  <a:pt x="581" y="2616"/>
                </a:lnTo>
                <a:lnTo>
                  <a:pt x="567" y="2612"/>
                </a:lnTo>
                <a:lnTo>
                  <a:pt x="553" y="2605"/>
                </a:lnTo>
                <a:lnTo>
                  <a:pt x="439" y="2514"/>
                </a:lnTo>
                <a:lnTo>
                  <a:pt x="430" y="2503"/>
                </a:lnTo>
                <a:lnTo>
                  <a:pt x="423" y="2490"/>
                </a:lnTo>
                <a:lnTo>
                  <a:pt x="422" y="2477"/>
                </a:lnTo>
                <a:lnTo>
                  <a:pt x="425" y="2463"/>
                </a:lnTo>
                <a:lnTo>
                  <a:pt x="432" y="2449"/>
                </a:lnTo>
                <a:lnTo>
                  <a:pt x="442" y="2440"/>
                </a:lnTo>
                <a:lnTo>
                  <a:pt x="456" y="2435"/>
                </a:lnTo>
                <a:lnTo>
                  <a:pt x="470" y="2433"/>
                </a:lnTo>
                <a:lnTo>
                  <a:pt x="484" y="2436"/>
                </a:lnTo>
                <a:lnTo>
                  <a:pt x="496" y="2443"/>
                </a:lnTo>
                <a:lnTo>
                  <a:pt x="576" y="2507"/>
                </a:lnTo>
                <a:lnTo>
                  <a:pt x="731" y="2334"/>
                </a:lnTo>
                <a:lnTo>
                  <a:pt x="742" y="2324"/>
                </a:lnTo>
                <a:lnTo>
                  <a:pt x="755" y="2320"/>
                </a:lnTo>
                <a:lnTo>
                  <a:pt x="769" y="2319"/>
                </a:lnTo>
                <a:close/>
                <a:moveTo>
                  <a:pt x="2186" y="2182"/>
                </a:moveTo>
                <a:lnTo>
                  <a:pt x="2251" y="2185"/>
                </a:lnTo>
                <a:lnTo>
                  <a:pt x="2316" y="2196"/>
                </a:lnTo>
                <a:lnTo>
                  <a:pt x="2378" y="2212"/>
                </a:lnTo>
                <a:lnTo>
                  <a:pt x="2437" y="2233"/>
                </a:lnTo>
                <a:lnTo>
                  <a:pt x="2494" y="2260"/>
                </a:lnTo>
                <a:lnTo>
                  <a:pt x="2546" y="2293"/>
                </a:lnTo>
                <a:lnTo>
                  <a:pt x="2596" y="2329"/>
                </a:lnTo>
                <a:lnTo>
                  <a:pt x="2642" y="2371"/>
                </a:lnTo>
                <a:lnTo>
                  <a:pt x="2683" y="2417"/>
                </a:lnTo>
                <a:lnTo>
                  <a:pt x="2721" y="2466"/>
                </a:lnTo>
                <a:lnTo>
                  <a:pt x="2753" y="2520"/>
                </a:lnTo>
                <a:lnTo>
                  <a:pt x="2780" y="2577"/>
                </a:lnTo>
                <a:lnTo>
                  <a:pt x="2802" y="2636"/>
                </a:lnTo>
                <a:lnTo>
                  <a:pt x="2818" y="2698"/>
                </a:lnTo>
                <a:lnTo>
                  <a:pt x="2828" y="2761"/>
                </a:lnTo>
                <a:lnTo>
                  <a:pt x="2831" y="2827"/>
                </a:lnTo>
                <a:lnTo>
                  <a:pt x="2828" y="2893"/>
                </a:lnTo>
                <a:lnTo>
                  <a:pt x="2818" y="2958"/>
                </a:lnTo>
                <a:lnTo>
                  <a:pt x="2802" y="3019"/>
                </a:lnTo>
                <a:lnTo>
                  <a:pt x="2780" y="3079"/>
                </a:lnTo>
                <a:lnTo>
                  <a:pt x="2753" y="3134"/>
                </a:lnTo>
                <a:lnTo>
                  <a:pt x="2721" y="3188"/>
                </a:lnTo>
                <a:lnTo>
                  <a:pt x="2683" y="3237"/>
                </a:lnTo>
                <a:lnTo>
                  <a:pt x="2642" y="3283"/>
                </a:lnTo>
                <a:lnTo>
                  <a:pt x="2596" y="3325"/>
                </a:lnTo>
                <a:lnTo>
                  <a:pt x="2546" y="3362"/>
                </a:lnTo>
                <a:lnTo>
                  <a:pt x="2494" y="3394"/>
                </a:lnTo>
                <a:lnTo>
                  <a:pt x="2437" y="3421"/>
                </a:lnTo>
                <a:lnTo>
                  <a:pt x="2378" y="3443"/>
                </a:lnTo>
                <a:lnTo>
                  <a:pt x="2316" y="3459"/>
                </a:lnTo>
                <a:lnTo>
                  <a:pt x="2251" y="3469"/>
                </a:lnTo>
                <a:lnTo>
                  <a:pt x="2186" y="3472"/>
                </a:lnTo>
                <a:lnTo>
                  <a:pt x="2120" y="3469"/>
                </a:lnTo>
                <a:lnTo>
                  <a:pt x="2055" y="3459"/>
                </a:lnTo>
                <a:lnTo>
                  <a:pt x="1993" y="3443"/>
                </a:lnTo>
                <a:lnTo>
                  <a:pt x="1934" y="3421"/>
                </a:lnTo>
                <a:lnTo>
                  <a:pt x="1877" y="3394"/>
                </a:lnTo>
                <a:lnTo>
                  <a:pt x="1825" y="3362"/>
                </a:lnTo>
                <a:lnTo>
                  <a:pt x="1775" y="3325"/>
                </a:lnTo>
                <a:lnTo>
                  <a:pt x="1729" y="3283"/>
                </a:lnTo>
                <a:lnTo>
                  <a:pt x="1688" y="3237"/>
                </a:lnTo>
                <a:lnTo>
                  <a:pt x="1650" y="3188"/>
                </a:lnTo>
                <a:lnTo>
                  <a:pt x="1618" y="3134"/>
                </a:lnTo>
                <a:lnTo>
                  <a:pt x="1591" y="3079"/>
                </a:lnTo>
                <a:lnTo>
                  <a:pt x="1569" y="3019"/>
                </a:lnTo>
                <a:lnTo>
                  <a:pt x="1553" y="2958"/>
                </a:lnTo>
                <a:lnTo>
                  <a:pt x="1543" y="2893"/>
                </a:lnTo>
                <a:lnTo>
                  <a:pt x="1540" y="2827"/>
                </a:lnTo>
                <a:lnTo>
                  <a:pt x="1543" y="2761"/>
                </a:lnTo>
                <a:lnTo>
                  <a:pt x="1553" y="2698"/>
                </a:lnTo>
                <a:lnTo>
                  <a:pt x="1569" y="2636"/>
                </a:lnTo>
                <a:lnTo>
                  <a:pt x="1591" y="2577"/>
                </a:lnTo>
                <a:lnTo>
                  <a:pt x="1618" y="2520"/>
                </a:lnTo>
                <a:lnTo>
                  <a:pt x="1650" y="2466"/>
                </a:lnTo>
                <a:lnTo>
                  <a:pt x="1688" y="2417"/>
                </a:lnTo>
                <a:lnTo>
                  <a:pt x="1729" y="2371"/>
                </a:lnTo>
                <a:lnTo>
                  <a:pt x="1775" y="2329"/>
                </a:lnTo>
                <a:lnTo>
                  <a:pt x="1825" y="2293"/>
                </a:lnTo>
                <a:lnTo>
                  <a:pt x="1877" y="2260"/>
                </a:lnTo>
                <a:lnTo>
                  <a:pt x="1934" y="2233"/>
                </a:lnTo>
                <a:lnTo>
                  <a:pt x="1993" y="2212"/>
                </a:lnTo>
                <a:lnTo>
                  <a:pt x="2055" y="2196"/>
                </a:lnTo>
                <a:lnTo>
                  <a:pt x="2120" y="2185"/>
                </a:lnTo>
                <a:lnTo>
                  <a:pt x="2186" y="2182"/>
                </a:lnTo>
                <a:close/>
                <a:moveTo>
                  <a:pt x="944" y="1984"/>
                </a:moveTo>
                <a:lnTo>
                  <a:pt x="1491" y="1984"/>
                </a:lnTo>
                <a:lnTo>
                  <a:pt x="1505" y="1986"/>
                </a:lnTo>
                <a:lnTo>
                  <a:pt x="1519" y="1994"/>
                </a:lnTo>
                <a:lnTo>
                  <a:pt x="1531" y="2004"/>
                </a:lnTo>
                <a:lnTo>
                  <a:pt x="1537" y="2018"/>
                </a:lnTo>
                <a:lnTo>
                  <a:pt x="1540" y="2034"/>
                </a:lnTo>
                <a:lnTo>
                  <a:pt x="1540" y="2083"/>
                </a:lnTo>
                <a:lnTo>
                  <a:pt x="1537" y="2099"/>
                </a:lnTo>
                <a:lnTo>
                  <a:pt x="1531" y="2113"/>
                </a:lnTo>
                <a:lnTo>
                  <a:pt x="1519" y="2123"/>
                </a:lnTo>
                <a:lnTo>
                  <a:pt x="1505" y="2131"/>
                </a:lnTo>
                <a:lnTo>
                  <a:pt x="1491" y="2133"/>
                </a:lnTo>
                <a:lnTo>
                  <a:pt x="944" y="2133"/>
                </a:lnTo>
                <a:lnTo>
                  <a:pt x="928" y="2131"/>
                </a:lnTo>
                <a:lnTo>
                  <a:pt x="914" y="2123"/>
                </a:lnTo>
                <a:lnTo>
                  <a:pt x="904" y="2113"/>
                </a:lnTo>
                <a:lnTo>
                  <a:pt x="896" y="2099"/>
                </a:lnTo>
                <a:lnTo>
                  <a:pt x="894" y="2083"/>
                </a:lnTo>
                <a:lnTo>
                  <a:pt x="894" y="2034"/>
                </a:lnTo>
                <a:lnTo>
                  <a:pt x="896" y="2018"/>
                </a:lnTo>
                <a:lnTo>
                  <a:pt x="904" y="2004"/>
                </a:lnTo>
                <a:lnTo>
                  <a:pt x="914" y="1994"/>
                </a:lnTo>
                <a:lnTo>
                  <a:pt x="928" y="1986"/>
                </a:lnTo>
                <a:lnTo>
                  <a:pt x="944" y="1984"/>
                </a:lnTo>
                <a:close/>
                <a:moveTo>
                  <a:pt x="769" y="1894"/>
                </a:moveTo>
                <a:lnTo>
                  <a:pt x="783" y="1897"/>
                </a:lnTo>
                <a:lnTo>
                  <a:pt x="795" y="1905"/>
                </a:lnTo>
                <a:lnTo>
                  <a:pt x="805" y="1916"/>
                </a:lnTo>
                <a:lnTo>
                  <a:pt x="810" y="1930"/>
                </a:lnTo>
                <a:lnTo>
                  <a:pt x="810" y="1943"/>
                </a:lnTo>
                <a:lnTo>
                  <a:pt x="807" y="1957"/>
                </a:lnTo>
                <a:lnTo>
                  <a:pt x="800" y="1970"/>
                </a:lnTo>
                <a:lnTo>
                  <a:pt x="616" y="2175"/>
                </a:lnTo>
                <a:lnTo>
                  <a:pt x="606" y="2183"/>
                </a:lnTo>
                <a:lnTo>
                  <a:pt x="594" y="2188"/>
                </a:lnTo>
                <a:lnTo>
                  <a:pt x="581" y="2191"/>
                </a:lnTo>
                <a:lnTo>
                  <a:pt x="567" y="2187"/>
                </a:lnTo>
                <a:lnTo>
                  <a:pt x="553" y="2180"/>
                </a:lnTo>
                <a:lnTo>
                  <a:pt x="439" y="2088"/>
                </a:lnTo>
                <a:lnTo>
                  <a:pt x="430" y="2078"/>
                </a:lnTo>
                <a:lnTo>
                  <a:pt x="423" y="2065"/>
                </a:lnTo>
                <a:lnTo>
                  <a:pt x="422" y="2052"/>
                </a:lnTo>
                <a:lnTo>
                  <a:pt x="425" y="2038"/>
                </a:lnTo>
                <a:lnTo>
                  <a:pt x="432" y="2024"/>
                </a:lnTo>
                <a:lnTo>
                  <a:pt x="442" y="2015"/>
                </a:lnTo>
                <a:lnTo>
                  <a:pt x="456" y="2010"/>
                </a:lnTo>
                <a:lnTo>
                  <a:pt x="470" y="2007"/>
                </a:lnTo>
                <a:lnTo>
                  <a:pt x="484" y="2011"/>
                </a:lnTo>
                <a:lnTo>
                  <a:pt x="496" y="2018"/>
                </a:lnTo>
                <a:lnTo>
                  <a:pt x="576" y="2082"/>
                </a:lnTo>
                <a:lnTo>
                  <a:pt x="731" y="1909"/>
                </a:lnTo>
                <a:lnTo>
                  <a:pt x="742" y="1899"/>
                </a:lnTo>
                <a:lnTo>
                  <a:pt x="755" y="1895"/>
                </a:lnTo>
                <a:lnTo>
                  <a:pt x="769" y="1894"/>
                </a:lnTo>
                <a:close/>
                <a:moveTo>
                  <a:pt x="944" y="1588"/>
                </a:moveTo>
                <a:lnTo>
                  <a:pt x="1738" y="1588"/>
                </a:lnTo>
                <a:lnTo>
                  <a:pt x="1754" y="1590"/>
                </a:lnTo>
                <a:lnTo>
                  <a:pt x="1768" y="1597"/>
                </a:lnTo>
                <a:lnTo>
                  <a:pt x="1778" y="1608"/>
                </a:lnTo>
                <a:lnTo>
                  <a:pt x="1786" y="1621"/>
                </a:lnTo>
                <a:lnTo>
                  <a:pt x="1788" y="1637"/>
                </a:lnTo>
                <a:lnTo>
                  <a:pt x="1788" y="1687"/>
                </a:lnTo>
                <a:lnTo>
                  <a:pt x="1786" y="1702"/>
                </a:lnTo>
                <a:lnTo>
                  <a:pt x="1778" y="1716"/>
                </a:lnTo>
                <a:lnTo>
                  <a:pt x="1768" y="1727"/>
                </a:lnTo>
                <a:lnTo>
                  <a:pt x="1754" y="1734"/>
                </a:lnTo>
                <a:lnTo>
                  <a:pt x="1738" y="1736"/>
                </a:lnTo>
                <a:lnTo>
                  <a:pt x="944" y="1736"/>
                </a:lnTo>
                <a:lnTo>
                  <a:pt x="928" y="1734"/>
                </a:lnTo>
                <a:lnTo>
                  <a:pt x="914" y="1727"/>
                </a:lnTo>
                <a:lnTo>
                  <a:pt x="904" y="1716"/>
                </a:lnTo>
                <a:lnTo>
                  <a:pt x="896" y="1702"/>
                </a:lnTo>
                <a:lnTo>
                  <a:pt x="894" y="1687"/>
                </a:lnTo>
                <a:lnTo>
                  <a:pt x="894" y="1637"/>
                </a:lnTo>
                <a:lnTo>
                  <a:pt x="896" y="1621"/>
                </a:lnTo>
                <a:lnTo>
                  <a:pt x="904" y="1608"/>
                </a:lnTo>
                <a:lnTo>
                  <a:pt x="914" y="1597"/>
                </a:lnTo>
                <a:lnTo>
                  <a:pt x="928" y="1590"/>
                </a:lnTo>
                <a:lnTo>
                  <a:pt x="944" y="1588"/>
                </a:lnTo>
                <a:close/>
                <a:moveTo>
                  <a:pt x="769" y="1472"/>
                </a:moveTo>
                <a:lnTo>
                  <a:pt x="783" y="1475"/>
                </a:lnTo>
                <a:lnTo>
                  <a:pt x="795" y="1483"/>
                </a:lnTo>
                <a:lnTo>
                  <a:pt x="805" y="1494"/>
                </a:lnTo>
                <a:lnTo>
                  <a:pt x="810" y="1508"/>
                </a:lnTo>
                <a:lnTo>
                  <a:pt x="810" y="1521"/>
                </a:lnTo>
                <a:lnTo>
                  <a:pt x="807" y="1535"/>
                </a:lnTo>
                <a:lnTo>
                  <a:pt x="800" y="1548"/>
                </a:lnTo>
                <a:lnTo>
                  <a:pt x="616" y="1753"/>
                </a:lnTo>
                <a:lnTo>
                  <a:pt x="606" y="1761"/>
                </a:lnTo>
                <a:lnTo>
                  <a:pt x="594" y="1767"/>
                </a:lnTo>
                <a:lnTo>
                  <a:pt x="581" y="1769"/>
                </a:lnTo>
                <a:lnTo>
                  <a:pt x="567" y="1765"/>
                </a:lnTo>
                <a:lnTo>
                  <a:pt x="553" y="1758"/>
                </a:lnTo>
                <a:lnTo>
                  <a:pt x="439" y="1667"/>
                </a:lnTo>
                <a:lnTo>
                  <a:pt x="430" y="1656"/>
                </a:lnTo>
                <a:lnTo>
                  <a:pt x="423" y="1643"/>
                </a:lnTo>
                <a:lnTo>
                  <a:pt x="422" y="1630"/>
                </a:lnTo>
                <a:lnTo>
                  <a:pt x="425" y="1615"/>
                </a:lnTo>
                <a:lnTo>
                  <a:pt x="432" y="1602"/>
                </a:lnTo>
                <a:lnTo>
                  <a:pt x="442" y="1593"/>
                </a:lnTo>
                <a:lnTo>
                  <a:pt x="456" y="1588"/>
                </a:lnTo>
                <a:lnTo>
                  <a:pt x="470" y="1586"/>
                </a:lnTo>
                <a:lnTo>
                  <a:pt x="484" y="1589"/>
                </a:lnTo>
                <a:lnTo>
                  <a:pt x="496" y="1596"/>
                </a:lnTo>
                <a:lnTo>
                  <a:pt x="576" y="1660"/>
                </a:lnTo>
                <a:lnTo>
                  <a:pt x="731" y="1487"/>
                </a:lnTo>
                <a:lnTo>
                  <a:pt x="742" y="1477"/>
                </a:lnTo>
                <a:lnTo>
                  <a:pt x="755" y="1473"/>
                </a:lnTo>
                <a:lnTo>
                  <a:pt x="769" y="1472"/>
                </a:lnTo>
                <a:close/>
                <a:moveTo>
                  <a:pt x="944" y="1140"/>
                </a:moveTo>
                <a:lnTo>
                  <a:pt x="1738" y="1140"/>
                </a:lnTo>
                <a:lnTo>
                  <a:pt x="1754" y="1144"/>
                </a:lnTo>
                <a:lnTo>
                  <a:pt x="1768" y="1150"/>
                </a:lnTo>
                <a:lnTo>
                  <a:pt x="1778" y="1162"/>
                </a:lnTo>
                <a:lnTo>
                  <a:pt x="1786" y="1175"/>
                </a:lnTo>
                <a:lnTo>
                  <a:pt x="1788" y="1190"/>
                </a:lnTo>
                <a:lnTo>
                  <a:pt x="1788" y="1240"/>
                </a:lnTo>
                <a:lnTo>
                  <a:pt x="1786" y="1255"/>
                </a:lnTo>
                <a:lnTo>
                  <a:pt x="1778" y="1269"/>
                </a:lnTo>
                <a:lnTo>
                  <a:pt x="1768" y="1280"/>
                </a:lnTo>
                <a:lnTo>
                  <a:pt x="1754" y="1287"/>
                </a:lnTo>
                <a:lnTo>
                  <a:pt x="1738" y="1290"/>
                </a:lnTo>
                <a:lnTo>
                  <a:pt x="944" y="1290"/>
                </a:lnTo>
                <a:lnTo>
                  <a:pt x="928" y="1287"/>
                </a:lnTo>
                <a:lnTo>
                  <a:pt x="914" y="1280"/>
                </a:lnTo>
                <a:lnTo>
                  <a:pt x="904" y="1269"/>
                </a:lnTo>
                <a:lnTo>
                  <a:pt x="896" y="1255"/>
                </a:lnTo>
                <a:lnTo>
                  <a:pt x="894" y="1240"/>
                </a:lnTo>
                <a:lnTo>
                  <a:pt x="894" y="1190"/>
                </a:lnTo>
                <a:lnTo>
                  <a:pt x="896" y="1175"/>
                </a:lnTo>
                <a:lnTo>
                  <a:pt x="904" y="1162"/>
                </a:lnTo>
                <a:lnTo>
                  <a:pt x="914" y="1150"/>
                </a:lnTo>
                <a:lnTo>
                  <a:pt x="928" y="1144"/>
                </a:lnTo>
                <a:lnTo>
                  <a:pt x="944" y="1140"/>
                </a:lnTo>
                <a:close/>
                <a:moveTo>
                  <a:pt x="769" y="1030"/>
                </a:moveTo>
                <a:lnTo>
                  <a:pt x="783" y="1034"/>
                </a:lnTo>
                <a:lnTo>
                  <a:pt x="795" y="1042"/>
                </a:lnTo>
                <a:lnTo>
                  <a:pt x="805" y="1053"/>
                </a:lnTo>
                <a:lnTo>
                  <a:pt x="810" y="1066"/>
                </a:lnTo>
                <a:lnTo>
                  <a:pt x="810" y="1081"/>
                </a:lnTo>
                <a:lnTo>
                  <a:pt x="807" y="1094"/>
                </a:lnTo>
                <a:lnTo>
                  <a:pt x="800" y="1106"/>
                </a:lnTo>
                <a:lnTo>
                  <a:pt x="616" y="1312"/>
                </a:lnTo>
                <a:lnTo>
                  <a:pt x="606" y="1320"/>
                </a:lnTo>
                <a:lnTo>
                  <a:pt x="594" y="1326"/>
                </a:lnTo>
                <a:lnTo>
                  <a:pt x="581" y="1327"/>
                </a:lnTo>
                <a:lnTo>
                  <a:pt x="567" y="1325"/>
                </a:lnTo>
                <a:lnTo>
                  <a:pt x="553" y="1317"/>
                </a:lnTo>
                <a:lnTo>
                  <a:pt x="439" y="1226"/>
                </a:lnTo>
                <a:lnTo>
                  <a:pt x="430" y="1215"/>
                </a:lnTo>
                <a:lnTo>
                  <a:pt x="423" y="1202"/>
                </a:lnTo>
                <a:lnTo>
                  <a:pt x="422" y="1188"/>
                </a:lnTo>
                <a:lnTo>
                  <a:pt x="425" y="1174"/>
                </a:lnTo>
                <a:lnTo>
                  <a:pt x="432" y="1162"/>
                </a:lnTo>
                <a:lnTo>
                  <a:pt x="442" y="1152"/>
                </a:lnTo>
                <a:lnTo>
                  <a:pt x="456" y="1146"/>
                </a:lnTo>
                <a:lnTo>
                  <a:pt x="470" y="1145"/>
                </a:lnTo>
                <a:lnTo>
                  <a:pt x="484" y="1147"/>
                </a:lnTo>
                <a:lnTo>
                  <a:pt x="496" y="1154"/>
                </a:lnTo>
                <a:lnTo>
                  <a:pt x="576" y="1218"/>
                </a:lnTo>
                <a:lnTo>
                  <a:pt x="731" y="1046"/>
                </a:lnTo>
                <a:lnTo>
                  <a:pt x="742" y="1036"/>
                </a:lnTo>
                <a:lnTo>
                  <a:pt x="755" y="1031"/>
                </a:lnTo>
                <a:lnTo>
                  <a:pt x="769" y="1030"/>
                </a:lnTo>
                <a:close/>
                <a:moveTo>
                  <a:pt x="150" y="347"/>
                </a:moveTo>
                <a:lnTo>
                  <a:pt x="552" y="347"/>
                </a:lnTo>
                <a:lnTo>
                  <a:pt x="548" y="372"/>
                </a:lnTo>
                <a:lnTo>
                  <a:pt x="547" y="399"/>
                </a:lnTo>
                <a:lnTo>
                  <a:pt x="550" y="439"/>
                </a:lnTo>
                <a:lnTo>
                  <a:pt x="559" y="477"/>
                </a:lnTo>
                <a:lnTo>
                  <a:pt x="574" y="511"/>
                </a:lnTo>
                <a:lnTo>
                  <a:pt x="594" y="544"/>
                </a:lnTo>
                <a:lnTo>
                  <a:pt x="618" y="572"/>
                </a:lnTo>
                <a:lnTo>
                  <a:pt x="648" y="598"/>
                </a:lnTo>
                <a:lnTo>
                  <a:pt x="681" y="618"/>
                </a:lnTo>
                <a:lnTo>
                  <a:pt x="715" y="632"/>
                </a:lnTo>
                <a:lnTo>
                  <a:pt x="753" y="642"/>
                </a:lnTo>
                <a:lnTo>
                  <a:pt x="793" y="645"/>
                </a:lnTo>
                <a:lnTo>
                  <a:pt x="1442" y="645"/>
                </a:lnTo>
                <a:lnTo>
                  <a:pt x="1482" y="642"/>
                </a:lnTo>
                <a:lnTo>
                  <a:pt x="1520" y="632"/>
                </a:lnTo>
                <a:lnTo>
                  <a:pt x="1555" y="618"/>
                </a:lnTo>
                <a:lnTo>
                  <a:pt x="1588" y="597"/>
                </a:lnTo>
                <a:lnTo>
                  <a:pt x="1616" y="572"/>
                </a:lnTo>
                <a:lnTo>
                  <a:pt x="1641" y="543"/>
                </a:lnTo>
                <a:lnTo>
                  <a:pt x="1661" y="510"/>
                </a:lnTo>
                <a:lnTo>
                  <a:pt x="1676" y="475"/>
                </a:lnTo>
                <a:lnTo>
                  <a:pt x="1686" y="436"/>
                </a:lnTo>
                <a:lnTo>
                  <a:pt x="1689" y="396"/>
                </a:lnTo>
                <a:lnTo>
                  <a:pt x="1688" y="371"/>
                </a:lnTo>
                <a:lnTo>
                  <a:pt x="1683" y="347"/>
                </a:lnTo>
                <a:lnTo>
                  <a:pt x="1987" y="347"/>
                </a:lnTo>
                <a:lnTo>
                  <a:pt x="2029" y="349"/>
                </a:lnTo>
                <a:lnTo>
                  <a:pt x="2067" y="356"/>
                </a:lnTo>
                <a:lnTo>
                  <a:pt x="2101" y="366"/>
                </a:lnTo>
                <a:lnTo>
                  <a:pt x="2132" y="379"/>
                </a:lnTo>
                <a:lnTo>
                  <a:pt x="2159" y="396"/>
                </a:lnTo>
                <a:lnTo>
                  <a:pt x="2182" y="416"/>
                </a:lnTo>
                <a:lnTo>
                  <a:pt x="2201" y="438"/>
                </a:lnTo>
                <a:lnTo>
                  <a:pt x="2215" y="462"/>
                </a:lnTo>
                <a:lnTo>
                  <a:pt x="2226" y="488"/>
                </a:lnTo>
                <a:lnTo>
                  <a:pt x="2233" y="517"/>
                </a:lnTo>
                <a:lnTo>
                  <a:pt x="2235" y="546"/>
                </a:lnTo>
                <a:lnTo>
                  <a:pt x="2235" y="2036"/>
                </a:lnTo>
                <a:lnTo>
                  <a:pt x="2210" y="2035"/>
                </a:lnTo>
                <a:lnTo>
                  <a:pt x="2186" y="2034"/>
                </a:lnTo>
                <a:lnTo>
                  <a:pt x="2118" y="2037"/>
                </a:lnTo>
                <a:lnTo>
                  <a:pt x="2051" y="2045"/>
                </a:lnTo>
                <a:lnTo>
                  <a:pt x="1987" y="2060"/>
                </a:lnTo>
                <a:lnTo>
                  <a:pt x="1987" y="893"/>
                </a:lnTo>
                <a:lnTo>
                  <a:pt x="249" y="893"/>
                </a:lnTo>
                <a:lnTo>
                  <a:pt x="249" y="2876"/>
                </a:lnTo>
                <a:lnTo>
                  <a:pt x="1394" y="2876"/>
                </a:lnTo>
                <a:lnTo>
                  <a:pt x="1400" y="2942"/>
                </a:lnTo>
                <a:lnTo>
                  <a:pt x="1412" y="3005"/>
                </a:lnTo>
                <a:lnTo>
                  <a:pt x="1429" y="3066"/>
                </a:lnTo>
                <a:lnTo>
                  <a:pt x="1450" y="3125"/>
                </a:lnTo>
                <a:lnTo>
                  <a:pt x="199" y="3125"/>
                </a:lnTo>
                <a:lnTo>
                  <a:pt x="163" y="3122"/>
                </a:lnTo>
                <a:lnTo>
                  <a:pt x="130" y="3112"/>
                </a:lnTo>
                <a:lnTo>
                  <a:pt x="99" y="3097"/>
                </a:lnTo>
                <a:lnTo>
                  <a:pt x="71" y="3079"/>
                </a:lnTo>
                <a:lnTo>
                  <a:pt x="47" y="3054"/>
                </a:lnTo>
                <a:lnTo>
                  <a:pt x="27" y="3027"/>
                </a:lnTo>
                <a:lnTo>
                  <a:pt x="13" y="2995"/>
                </a:lnTo>
                <a:lnTo>
                  <a:pt x="3" y="2962"/>
                </a:lnTo>
                <a:lnTo>
                  <a:pt x="0" y="2926"/>
                </a:lnTo>
                <a:lnTo>
                  <a:pt x="0" y="546"/>
                </a:lnTo>
                <a:lnTo>
                  <a:pt x="3" y="513"/>
                </a:lnTo>
                <a:lnTo>
                  <a:pt x="9" y="483"/>
                </a:lnTo>
                <a:lnTo>
                  <a:pt x="21" y="455"/>
                </a:lnTo>
                <a:lnTo>
                  <a:pt x="36" y="428"/>
                </a:lnTo>
                <a:lnTo>
                  <a:pt x="53" y="405"/>
                </a:lnTo>
                <a:lnTo>
                  <a:pt x="71" y="385"/>
                </a:lnTo>
                <a:lnTo>
                  <a:pt x="91" y="369"/>
                </a:lnTo>
                <a:lnTo>
                  <a:pt x="111" y="358"/>
                </a:lnTo>
                <a:lnTo>
                  <a:pt x="131" y="349"/>
                </a:lnTo>
                <a:lnTo>
                  <a:pt x="150" y="347"/>
                </a:lnTo>
                <a:close/>
                <a:moveTo>
                  <a:pt x="1118" y="99"/>
                </a:moveTo>
                <a:lnTo>
                  <a:pt x="1098" y="102"/>
                </a:lnTo>
                <a:lnTo>
                  <a:pt x="1080" y="109"/>
                </a:lnTo>
                <a:lnTo>
                  <a:pt x="1065" y="121"/>
                </a:lnTo>
                <a:lnTo>
                  <a:pt x="1053" y="136"/>
                </a:lnTo>
                <a:lnTo>
                  <a:pt x="1046" y="154"/>
                </a:lnTo>
                <a:lnTo>
                  <a:pt x="1043" y="174"/>
                </a:lnTo>
                <a:lnTo>
                  <a:pt x="1046" y="194"/>
                </a:lnTo>
                <a:lnTo>
                  <a:pt x="1053" y="211"/>
                </a:lnTo>
                <a:lnTo>
                  <a:pt x="1065" y="226"/>
                </a:lnTo>
                <a:lnTo>
                  <a:pt x="1080" y="238"/>
                </a:lnTo>
                <a:lnTo>
                  <a:pt x="1098" y="245"/>
                </a:lnTo>
                <a:lnTo>
                  <a:pt x="1118" y="248"/>
                </a:lnTo>
                <a:lnTo>
                  <a:pt x="1138" y="245"/>
                </a:lnTo>
                <a:lnTo>
                  <a:pt x="1156" y="238"/>
                </a:lnTo>
                <a:lnTo>
                  <a:pt x="1170" y="226"/>
                </a:lnTo>
                <a:lnTo>
                  <a:pt x="1182" y="211"/>
                </a:lnTo>
                <a:lnTo>
                  <a:pt x="1189" y="194"/>
                </a:lnTo>
                <a:lnTo>
                  <a:pt x="1193" y="174"/>
                </a:lnTo>
                <a:lnTo>
                  <a:pt x="1189" y="154"/>
                </a:lnTo>
                <a:lnTo>
                  <a:pt x="1182" y="136"/>
                </a:lnTo>
                <a:lnTo>
                  <a:pt x="1170" y="121"/>
                </a:lnTo>
                <a:lnTo>
                  <a:pt x="1156" y="109"/>
                </a:lnTo>
                <a:lnTo>
                  <a:pt x="1138" y="102"/>
                </a:lnTo>
                <a:lnTo>
                  <a:pt x="1118" y="99"/>
                </a:lnTo>
                <a:close/>
                <a:moveTo>
                  <a:pt x="1116" y="0"/>
                </a:moveTo>
                <a:lnTo>
                  <a:pt x="1120" y="0"/>
                </a:lnTo>
                <a:lnTo>
                  <a:pt x="1150" y="3"/>
                </a:lnTo>
                <a:lnTo>
                  <a:pt x="1180" y="11"/>
                </a:lnTo>
                <a:lnTo>
                  <a:pt x="1206" y="23"/>
                </a:lnTo>
                <a:lnTo>
                  <a:pt x="1230" y="40"/>
                </a:lnTo>
                <a:lnTo>
                  <a:pt x="1252" y="61"/>
                </a:lnTo>
                <a:lnTo>
                  <a:pt x="1268" y="85"/>
                </a:lnTo>
                <a:lnTo>
                  <a:pt x="1281" y="112"/>
                </a:lnTo>
                <a:lnTo>
                  <a:pt x="1288" y="141"/>
                </a:lnTo>
                <a:lnTo>
                  <a:pt x="1292" y="171"/>
                </a:lnTo>
                <a:lnTo>
                  <a:pt x="1292" y="174"/>
                </a:lnTo>
                <a:lnTo>
                  <a:pt x="1294" y="194"/>
                </a:lnTo>
                <a:lnTo>
                  <a:pt x="1302" y="211"/>
                </a:lnTo>
                <a:lnTo>
                  <a:pt x="1314" y="226"/>
                </a:lnTo>
                <a:lnTo>
                  <a:pt x="1328" y="238"/>
                </a:lnTo>
                <a:lnTo>
                  <a:pt x="1345" y="245"/>
                </a:lnTo>
                <a:lnTo>
                  <a:pt x="1365" y="248"/>
                </a:lnTo>
                <a:lnTo>
                  <a:pt x="1442" y="248"/>
                </a:lnTo>
                <a:lnTo>
                  <a:pt x="1472" y="251"/>
                </a:lnTo>
                <a:lnTo>
                  <a:pt x="1499" y="260"/>
                </a:lnTo>
                <a:lnTo>
                  <a:pt x="1524" y="274"/>
                </a:lnTo>
                <a:lnTo>
                  <a:pt x="1547" y="291"/>
                </a:lnTo>
                <a:lnTo>
                  <a:pt x="1564" y="312"/>
                </a:lnTo>
                <a:lnTo>
                  <a:pt x="1578" y="338"/>
                </a:lnTo>
                <a:lnTo>
                  <a:pt x="1587" y="366"/>
                </a:lnTo>
                <a:lnTo>
                  <a:pt x="1590" y="396"/>
                </a:lnTo>
                <a:lnTo>
                  <a:pt x="1590" y="399"/>
                </a:lnTo>
                <a:lnTo>
                  <a:pt x="1587" y="428"/>
                </a:lnTo>
                <a:lnTo>
                  <a:pt x="1578" y="456"/>
                </a:lnTo>
                <a:lnTo>
                  <a:pt x="1564" y="481"/>
                </a:lnTo>
                <a:lnTo>
                  <a:pt x="1547" y="503"/>
                </a:lnTo>
                <a:lnTo>
                  <a:pt x="1524" y="521"/>
                </a:lnTo>
                <a:lnTo>
                  <a:pt x="1499" y="534"/>
                </a:lnTo>
                <a:lnTo>
                  <a:pt x="1472" y="543"/>
                </a:lnTo>
                <a:lnTo>
                  <a:pt x="1442" y="546"/>
                </a:lnTo>
                <a:lnTo>
                  <a:pt x="793" y="546"/>
                </a:lnTo>
                <a:lnTo>
                  <a:pt x="764" y="543"/>
                </a:lnTo>
                <a:lnTo>
                  <a:pt x="736" y="534"/>
                </a:lnTo>
                <a:lnTo>
                  <a:pt x="711" y="521"/>
                </a:lnTo>
                <a:lnTo>
                  <a:pt x="689" y="503"/>
                </a:lnTo>
                <a:lnTo>
                  <a:pt x="671" y="481"/>
                </a:lnTo>
                <a:lnTo>
                  <a:pt x="657" y="456"/>
                </a:lnTo>
                <a:lnTo>
                  <a:pt x="649" y="428"/>
                </a:lnTo>
                <a:lnTo>
                  <a:pt x="646" y="399"/>
                </a:lnTo>
                <a:lnTo>
                  <a:pt x="646" y="396"/>
                </a:lnTo>
                <a:lnTo>
                  <a:pt x="649" y="366"/>
                </a:lnTo>
                <a:lnTo>
                  <a:pt x="657" y="338"/>
                </a:lnTo>
                <a:lnTo>
                  <a:pt x="671" y="312"/>
                </a:lnTo>
                <a:lnTo>
                  <a:pt x="689" y="291"/>
                </a:lnTo>
                <a:lnTo>
                  <a:pt x="711" y="274"/>
                </a:lnTo>
                <a:lnTo>
                  <a:pt x="736" y="260"/>
                </a:lnTo>
                <a:lnTo>
                  <a:pt x="764" y="251"/>
                </a:lnTo>
                <a:lnTo>
                  <a:pt x="793" y="248"/>
                </a:lnTo>
                <a:lnTo>
                  <a:pt x="870" y="248"/>
                </a:lnTo>
                <a:lnTo>
                  <a:pt x="889" y="245"/>
                </a:lnTo>
                <a:lnTo>
                  <a:pt x="907" y="238"/>
                </a:lnTo>
                <a:lnTo>
                  <a:pt x="922" y="226"/>
                </a:lnTo>
                <a:lnTo>
                  <a:pt x="933" y="211"/>
                </a:lnTo>
                <a:lnTo>
                  <a:pt x="941" y="194"/>
                </a:lnTo>
                <a:lnTo>
                  <a:pt x="944" y="174"/>
                </a:lnTo>
                <a:lnTo>
                  <a:pt x="944" y="171"/>
                </a:lnTo>
                <a:lnTo>
                  <a:pt x="947" y="141"/>
                </a:lnTo>
                <a:lnTo>
                  <a:pt x="954" y="112"/>
                </a:lnTo>
                <a:lnTo>
                  <a:pt x="967" y="85"/>
                </a:lnTo>
                <a:lnTo>
                  <a:pt x="984" y="61"/>
                </a:lnTo>
                <a:lnTo>
                  <a:pt x="1005" y="40"/>
                </a:lnTo>
                <a:lnTo>
                  <a:pt x="1029" y="23"/>
                </a:lnTo>
                <a:lnTo>
                  <a:pt x="1056" y="11"/>
                </a:lnTo>
                <a:lnTo>
                  <a:pt x="1085" y="3"/>
                </a:lnTo>
                <a:lnTo>
                  <a:pt x="1116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3600">
              <a:solidFill>
                <a:prstClr val="black"/>
              </a:solidFill>
            </a:endParaRPr>
          </a:p>
        </p:txBody>
      </p:sp>
      <p:sp>
        <p:nvSpPr>
          <p:cNvPr id="76" name="사각형: 둥근 모서리 17">
            <a:extLst>
              <a:ext uri="{FF2B5EF4-FFF2-40B4-BE49-F238E27FC236}">
                <a16:creationId xmlns:a16="http://schemas.microsoft.com/office/drawing/2014/main" id="{E35E4D4C-8681-43BA-A989-6B873D54E271}"/>
              </a:ext>
            </a:extLst>
          </p:cNvPr>
          <p:cNvSpPr/>
          <p:nvPr/>
        </p:nvSpPr>
        <p:spPr>
          <a:xfrm>
            <a:off x="6781011" y="3721545"/>
            <a:ext cx="1872340" cy="540715"/>
          </a:xfrm>
          <a:prstGeom prst="roundRect">
            <a:avLst>
              <a:gd name="adj" fmla="val 16158"/>
            </a:avLst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altLang="zh-TW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algn="ctr"/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獨立</a:t>
            </a:r>
            <a:r>
              <a:rPr lang="zh-TW" altLang="en-US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樣本</a:t>
            </a:r>
            <a:r>
              <a:rPr lang="en-US" altLang="zh-TW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T</a:t>
            </a:r>
            <a:r>
              <a:rPr lang="zh-TW" altLang="en-US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檢定</a:t>
            </a:r>
            <a:endParaRPr lang="zh-TW" altLang="en-US" dirty="0">
              <a:solidFill>
                <a:schemeClr val="tx1"/>
              </a:solidFill>
            </a:endParaRPr>
          </a:p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80" name="원호 42">
            <a:extLst>
              <a:ext uri="{FF2B5EF4-FFF2-40B4-BE49-F238E27FC236}">
                <a16:creationId xmlns:a16="http://schemas.microsoft.com/office/drawing/2014/main" id="{E2163613-3107-47E1-9C46-C5FB7FB0CD81}"/>
              </a:ext>
            </a:extLst>
          </p:cNvPr>
          <p:cNvSpPr/>
          <p:nvPr/>
        </p:nvSpPr>
        <p:spPr>
          <a:xfrm>
            <a:off x="3324732" y="1696799"/>
            <a:ext cx="1814287" cy="1814287"/>
          </a:xfrm>
          <a:prstGeom prst="arc">
            <a:avLst>
              <a:gd name="adj1" fmla="val 10511135"/>
              <a:gd name="adj2" fmla="val 5630065"/>
            </a:avLst>
          </a:prstGeom>
          <a:ln w="5715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1" name="원호 42">
            <a:extLst>
              <a:ext uri="{FF2B5EF4-FFF2-40B4-BE49-F238E27FC236}">
                <a16:creationId xmlns:a16="http://schemas.microsoft.com/office/drawing/2014/main" id="{E2163613-3107-47E1-9C46-C5FB7FB0CD81}"/>
              </a:ext>
            </a:extLst>
          </p:cNvPr>
          <p:cNvSpPr/>
          <p:nvPr/>
        </p:nvSpPr>
        <p:spPr>
          <a:xfrm rot="11520024">
            <a:off x="6947916" y="1683857"/>
            <a:ext cx="1814287" cy="1814287"/>
          </a:xfrm>
          <a:prstGeom prst="arc">
            <a:avLst>
              <a:gd name="adj1" fmla="val 10511135"/>
              <a:gd name="adj2" fmla="val 5630065"/>
            </a:avLst>
          </a:prstGeom>
          <a:ln w="5715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2" name="사각형: 둥근 모서리 17">
            <a:extLst>
              <a:ext uri="{FF2B5EF4-FFF2-40B4-BE49-F238E27FC236}">
                <a16:creationId xmlns:a16="http://schemas.microsoft.com/office/drawing/2014/main" id="{E35E4D4C-8681-43BA-A989-6B873D54E271}"/>
              </a:ext>
            </a:extLst>
          </p:cNvPr>
          <p:cNvSpPr/>
          <p:nvPr/>
        </p:nvSpPr>
        <p:spPr>
          <a:xfrm>
            <a:off x="6779128" y="4802009"/>
            <a:ext cx="1872340" cy="540715"/>
          </a:xfrm>
          <a:prstGeom prst="roundRect">
            <a:avLst>
              <a:gd name="adj" fmla="val 16158"/>
            </a:avLst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altLang="zh-TW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algn="ctr"/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相關性</a:t>
            </a:r>
            <a:r>
              <a:rPr lang="zh-TW" altLang="en-US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分析</a:t>
            </a:r>
            <a:endParaRPr lang="zh-TW" altLang="en-US" dirty="0">
              <a:solidFill>
                <a:schemeClr val="tx1"/>
              </a:solidFill>
            </a:endParaRPr>
          </a:p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83" name="사각형: 둥근 모서리 17">
            <a:extLst>
              <a:ext uri="{FF2B5EF4-FFF2-40B4-BE49-F238E27FC236}">
                <a16:creationId xmlns:a16="http://schemas.microsoft.com/office/drawing/2014/main" id="{E35E4D4C-8681-43BA-A989-6B873D54E271}"/>
              </a:ext>
            </a:extLst>
          </p:cNvPr>
          <p:cNvSpPr/>
          <p:nvPr/>
        </p:nvSpPr>
        <p:spPr>
          <a:xfrm>
            <a:off x="6779128" y="4259566"/>
            <a:ext cx="1872340" cy="540715"/>
          </a:xfrm>
          <a:prstGeom prst="roundRect">
            <a:avLst>
              <a:gd name="adj" fmla="val 16158"/>
            </a:avLst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單因子變異數</a:t>
            </a:r>
            <a:r>
              <a:rPr lang="zh-TW" altLang="en-US" sz="16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分析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4" name="사각형: 둥근 모서리 17">
            <a:extLst>
              <a:ext uri="{FF2B5EF4-FFF2-40B4-BE49-F238E27FC236}">
                <a16:creationId xmlns:a16="http://schemas.microsoft.com/office/drawing/2014/main" id="{E35E4D4C-8681-43BA-A989-6B873D54E271}"/>
              </a:ext>
            </a:extLst>
          </p:cNvPr>
          <p:cNvSpPr/>
          <p:nvPr/>
        </p:nvSpPr>
        <p:spPr>
          <a:xfrm>
            <a:off x="3157824" y="3726129"/>
            <a:ext cx="1872340" cy="540715"/>
          </a:xfrm>
          <a:prstGeom prst="roundRect">
            <a:avLst>
              <a:gd name="adj" fmla="val 16158"/>
            </a:avLst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altLang="zh-TW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algn="ctr"/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信</a:t>
            </a:r>
            <a:r>
              <a:rPr lang="zh-TW" altLang="en-US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度分析</a:t>
            </a:r>
          </a:p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6" name="사각형: 둥근 모서리 17">
            <a:extLst>
              <a:ext uri="{FF2B5EF4-FFF2-40B4-BE49-F238E27FC236}">
                <a16:creationId xmlns:a16="http://schemas.microsoft.com/office/drawing/2014/main" id="{E35E4D4C-8681-43BA-A989-6B873D54E271}"/>
              </a:ext>
            </a:extLst>
          </p:cNvPr>
          <p:cNvSpPr/>
          <p:nvPr/>
        </p:nvSpPr>
        <p:spPr>
          <a:xfrm>
            <a:off x="3155941" y="4262278"/>
            <a:ext cx="1872340" cy="540715"/>
          </a:xfrm>
          <a:prstGeom prst="roundRect">
            <a:avLst>
              <a:gd name="adj" fmla="val 16158"/>
            </a:avLst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altLang="zh-TW" b="1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algn="ctr"/>
            <a:r>
              <a:rPr lang="zh-TW" altLang="en-US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因素</a:t>
            </a:r>
            <a:r>
              <a:rPr lang="zh-TW" altLang="en-US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分析</a:t>
            </a:r>
            <a:endParaRPr lang="zh-TW" altLang="en-US" dirty="0">
              <a:solidFill>
                <a:schemeClr val="tx1"/>
              </a:solidFill>
            </a:endParaRPr>
          </a:p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77876" y="269883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問卷題目</a:t>
            </a:r>
            <a:endParaRPr lang="zh-TW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7278599" y="269672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統計方法</a:t>
            </a:r>
            <a:endParaRPr lang="zh-TW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8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49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5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6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38" name="資料庫圖表 37"/>
          <p:cNvGraphicFramePr/>
          <p:nvPr>
            <p:extLst>
              <p:ext uri="{D42A27DB-BD31-4B8C-83A1-F6EECF244321}">
                <p14:modId xmlns:p14="http://schemas.microsoft.com/office/powerpoint/2010/main" val="4032658069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33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資料庫圖表 93"/>
          <p:cNvGraphicFramePr/>
          <p:nvPr>
            <p:extLst>
              <p:ext uri="{D42A27DB-BD31-4B8C-83A1-F6EECF244321}">
                <p14:modId xmlns:p14="http://schemas.microsoft.com/office/powerpoint/2010/main" val="489839137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3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因素與信度分析</a:t>
            </a:r>
          </a:p>
        </p:txBody>
      </p:sp>
      <p:sp>
        <p:nvSpPr>
          <p:cNvPr id="54" name="圓角矩形 53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FE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5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66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2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3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直線圖說文字 2 48"/>
          <p:cNvSpPr/>
          <p:nvPr/>
        </p:nvSpPr>
        <p:spPr>
          <a:xfrm>
            <a:off x="569536" y="2140029"/>
            <a:ext cx="4179400" cy="2248076"/>
          </a:xfrm>
          <a:prstGeom prst="borderCallout2">
            <a:avLst>
              <a:gd name="adj1" fmla="val -4469"/>
              <a:gd name="adj2" fmla="val 52996"/>
              <a:gd name="adj3" fmla="val -32269"/>
              <a:gd name="adj4" fmla="val 53007"/>
              <a:gd name="adj5" fmla="val -32169"/>
              <a:gd name="adj6" fmla="val 72142"/>
            </a:avLst>
          </a:prstGeom>
          <a:ln w="28575">
            <a:solidFill>
              <a:srgbClr val="C00000"/>
            </a:solidFill>
            <a:prstDash val="solid"/>
            <a:round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50" name="表格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384130"/>
              </p:ext>
            </p:extLst>
          </p:nvPr>
        </p:nvGraphicFramePr>
        <p:xfrm>
          <a:off x="559439" y="2150205"/>
          <a:ext cx="4191245" cy="224807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686476">
                  <a:extLst>
                    <a:ext uri="{9D8B030D-6E8A-4147-A177-3AD203B41FA5}">
                      <a16:colId xmlns:a16="http://schemas.microsoft.com/office/drawing/2014/main" val="3473669048"/>
                    </a:ext>
                  </a:extLst>
                </a:gridCol>
                <a:gridCol w="1424011">
                  <a:extLst>
                    <a:ext uri="{9D8B030D-6E8A-4147-A177-3AD203B41FA5}">
                      <a16:colId xmlns:a16="http://schemas.microsoft.com/office/drawing/2014/main" val="1785566757"/>
                    </a:ext>
                  </a:extLst>
                </a:gridCol>
                <a:gridCol w="1080758">
                  <a:extLst>
                    <a:ext uri="{9D8B030D-6E8A-4147-A177-3AD203B41FA5}">
                      <a16:colId xmlns:a16="http://schemas.microsoft.com/office/drawing/2014/main" val="336877446"/>
                    </a:ext>
                  </a:extLst>
                </a:gridCol>
              </a:tblGrid>
              <a:tr h="570055">
                <a:tc gridSpan="3">
                  <a:txBody>
                    <a:bodyPr/>
                    <a:lstStyle/>
                    <a:p>
                      <a:endParaRPr lang="zh-TW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271141"/>
                  </a:ext>
                </a:extLst>
              </a:tr>
              <a:tr h="455898">
                <a:tc gridSpan="2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.911</a:t>
                      </a:r>
                      <a:endParaRPr lang="zh-TW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91370214"/>
                  </a:ext>
                </a:extLst>
              </a:tr>
              <a:tr h="372140">
                <a:tc rowSpan="3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4636.767</a:t>
                      </a:r>
                      <a:endParaRPr lang="zh-TW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50510861"/>
                  </a:ext>
                </a:extLst>
              </a:tr>
              <a:tr h="36150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300</a:t>
                      </a:r>
                      <a:endParaRPr lang="zh-TW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9593538"/>
                  </a:ext>
                </a:extLst>
              </a:tr>
              <a:tr h="48422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.000</a:t>
                      </a:r>
                      <a:endParaRPr lang="zh-TW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3655837"/>
                  </a:ext>
                </a:extLst>
              </a:tr>
            </a:tbl>
          </a:graphicData>
        </a:graphic>
      </p:graphicFrame>
      <p:sp>
        <p:nvSpPr>
          <p:cNvPr id="51" name="圓角矩形 50"/>
          <p:cNvSpPr/>
          <p:nvPr/>
        </p:nvSpPr>
        <p:spPr>
          <a:xfrm>
            <a:off x="3369443" y="1063468"/>
            <a:ext cx="5496491" cy="62357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52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32803"/>
              </p:ext>
            </p:extLst>
          </p:nvPr>
        </p:nvGraphicFramePr>
        <p:xfrm>
          <a:off x="5698961" y="2130734"/>
          <a:ext cx="6043562" cy="360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1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77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44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95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04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E9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E9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B414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E9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B414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E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53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.862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18.055%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53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6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.853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17.047%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53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.702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11.046%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53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.809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7.965%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6" name="矩形 55"/>
          <p:cNvSpPr/>
          <p:nvPr/>
        </p:nvSpPr>
        <p:spPr>
          <a:xfrm>
            <a:off x="7605523" y="2236016"/>
            <a:ext cx="9428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14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重新命名</a:t>
            </a: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</p:txBody>
      </p:sp>
      <p:sp>
        <p:nvSpPr>
          <p:cNvPr id="57" name="矩形 56"/>
          <p:cNvSpPr/>
          <p:nvPr/>
        </p:nvSpPr>
        <p:spPr>
          <a:xfrm>
            <a:off x="9362092" y="2247839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zh-TW" sz="14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α值</a:t>
            </a:r>
            <a:endParaRPr lang="zh-TW" altLang="zh-TW" sz="14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0394194" y="2258357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zh-TW" sz="14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解釋變異量</a:t>
            </a:r>
          </a:p>
        </p:txBody>
      </p:sp>
      <p:sp>
        <p:nvSpPr>
          <p:cNvPr id="59" name="矩形 58"/>
          <p:cNvSpPr/>
          <p:nvPr/>
        </p:nvSpPr>
        <p:spPr>
          <a:xfrm>
            <a:off x="6037841" y="2873090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zh-TW" sz="1400" b="1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因素一</a:t>
            </a:r>
            <a:endParaRPr lang="zh-TW" altLang="zh-TW" sz="14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037841" y="362798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zh-TW" sz="1400" b="1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因素</a:t>
            </a:r>
            <a:r>
              <a:rPr lang="zh-TW" altLang="en-US" sz="1400" b="1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二</a:t>
            </a:r>
            <a:endParaRPr lang="zh-TW" altLang="zh-TW" sz="14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037840" y="439201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1400" b="1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因素</a:t>
            </a:r>
            <a:r>
              <a:rPr lang="zh-TW" altLang="en-US" sz="1400" b="1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三</a:t>
            </a:r>
            <a:endParaRPr lang="zh-TW" altLang="zh-TW" sz="14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072516" y="515604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zh-TW" sz="1400" b="1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因素</a:t>
            </a:r>
            <a:r>
              <a:rPr lang="zh-TW" altLang="en-US" sz="1400" b="1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四</a:t>
            </a:r>
            <a:endParaRPr lang="zh-TW" altLang="zh-TW" sz="14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603147" y="2842313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知覺價值</a:t>
            </a:r>
          </a:p>
        </p:txBody>
      </p:sp>
      <p:sp>
        <p:nvSpPr>
          <p:cNvPr id="79" name="矩形 78"/>
          <p:cNvSpPr/>
          <p:nvPr/>
        </p:nvSpPr>
        <p:spPr>
          <a:xfrm>
            <a:off x="7603147" y="3612596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品牌形象</a:t>
            </a:r>
          </a:p>
        </p:txBody>
      </p:sp>
      <p:sp>
        <p:nvSpPr>
          <p:cNvPr id="80" name="矩形 79"/>
          <p:cNvSpPr/>
          <p:nvPr/>
        </p:nvSpPr>
        <p:spPr>
          <a:xfrm>
            <a:off x="7603147" y="4357926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運動防護</a:t>
            </a:r>
          </a:p>
        </p:txBody>
      </p:sp>
      <p:sp>
        <p:nvSpPr>
          <p:cNvPr id="81" name="矩形 80"/>
          <p:cNvSpPr/>
          <p:nvPr/>
        </p:nvSpPr>
        <p:spPr>
          <a:xfrm>
            <a:off x="7637822" y="5103256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品牌聯想</a:t>
            </a:r>
          </a:p>
        </p:txBody>
      </p:sp>
      <p:sp>
        <p:nvSpPr>
          <p:cNvPr id="82" name="矩形 81"/>
          <p:cNvSpPr/>
          <p:nvPr/>
        </p:nvSpPr>
        <p:spPr>
          <a:xfrm>
            <a:off x="166522" y="1111886"/>
            <a:ext cx="122956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整體</a:t>
            </a:r>
            <a:r>
              <a:rPr lang="zh-TW" altLang="en-US" sz="28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問卷</a:t>
            </a:r>
            <a:r>
              <a:rPr lang="zh-TW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</a:t>
            </a:r>
            <a:r>
              <a:rPr lang="zh-TW" altLang="en-US" sz="28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度都大於</a:t>
            </a:r>
            <a:r>
              <a:rPr lang="en-US" altLang="zh-TW" sz="28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0.7</a:t>
            </a:r>
            <a:r>
              <a:rPr lang="zh-TW" altLang="en-US" sz="28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</a:t>
            </a:r>
            <a:endParaRPr lang="en-US" altLang="zh-TW" sz="28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83" name="직선 연결선 42"/>
          <p:cNvCxnSpPr/>
          <p:nvPr/>
        </p:nvCxnSpPr>
        <p:spPr>
          <a:xfrm>
            <a:off x="5453684" y="2503298"/>
            <a:ext cx="165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/>
          <p:cNvSpPr/>
          <p:nvPr/>
        </p:nvSpPr>
        <p:spPr>
          <a:xfrm>
            <a:off x="1789622" y="2320751"/>
            <a:ext cx="18157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KMO</a:t>
            </a:r>
            <a:r>
              <a:rPr lang="zh-TW" altLang="en-US" sz="1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en-US" altLang="zh-TW" sz="1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Bartlett</a:t>
            </a:r>
            <a:r>
              <a:rPr lang="zh-TW" altLang="en-US" sz="1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檢定</a:t>
            </a:r>
          </a:p>
        </p:txBody>
      </p:sp>
      <p:sp>
        <p:nvSpPr>
          <p:cNvPr id="85" name="矩形 84"/>
          <p:cNvSpPr/>
          <p:nvPr/>
        </p:nvSpPr>
        <p:spPr>
          <a:xfrm>
            <a:off x="537631" y="2819712"/>
            <a:ext cx="307648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350" b="1" kern="0" dirty="0">
                <a:solidFill>
                  <a:schemeClr val="bg1">
                    <a:lumMod val="9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Kaiser-Meyer-</a:t>
            </a:r>
            <a:r>
              <a:rPr lang="en-US" altLang="zh-TW" sz="1350" b="1" kern="0" dirty="0" err="1">
                <a:solidFill>
                  <a:schemeClr val="bg1">
                    <a:lumMod val="9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Olkin</a:t>
            </a:r>
            <a:r>
              <a:rPr lang="en-US" altLang="zh-TW" sz="1350" b="1" kern="0" dirty="0">
                <a:solidFill>
                  <a:schemeClr val="bg1">
                    <a:lumMod val="9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zh-TW" sz="1350" b="1" kern="0" dirty="0">
                <a:solidFill>
                  <a:schemeClr val="bg1">
                    <a:lumMod val="9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取樣適切性量</a:t>
            </a:r>
            <a:r>
              <a:rPr lang="zh-TW" altLang="zh-TW" sz="1350" b="1" kern="0" dirty="0" smtClean="0">
                <a:solidFill>
                  <a:schemeClr val="bg1">
                    <a:lumMod val="9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數</a:t>
            </a:r>
            <a:endParaRPr lang="zh-TW" altLang="zh-TW" sz="1350" b="1" kern="100" dirty="0">
              <a:solidFill>
                <a:schemeClr val="bg1">
                  <a:lumMod val="9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600039" y="3741616"/>
            <a:ext cx="17532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35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Bartlett </a:t>
            </a:r>
            <a:r>
              <a:rPr lang="zh-TW" altLang="en-US" sz="135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的球形檢定</a:t>
            </a:r>
          </a:p>
        </p:txBody>
      </p:sp>
      <p:sp>
        <p:nvSpPr>
          <p:cNvPr id="87" name="矩形 86"/>
          <p:cNvSpPr/>
          <p:nvPr/>
        </p:nvSpPr>
        <p:spPr>
          <a:xfrm>
            <a:off x="2343491" y="3232303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zh-TW" sz="1400" kern="100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近似卡方分配</a:t>
            </a:r>
          </a:p>
        </p:txBody>
      </p:sp>
      <p:sp>
        <p:nvSpPr>
          <p:cNvPr id="88" name="矩形 87"/>
          <p:cNvSpPr/>
          <p:nvPr/>
        </p:nvSpPr>
        <p:spPr>
          <a:xfrm>
            <a:off x="2795538" y="3587511"/>
            <a:ext cx="3577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400" kern="0" dirty="0" err="1">
                <a:solidFill>
                  <a:schemeClr val="bg1">
                    <a:lumMod val="9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df</a:t>
            </a:r>
            <a:endParaRPr lang="zh-TW" altLang="zh-TW" sz="1400" kern="100" dirty="0">
              <a:solidFill>
                <a:schemeClr val="bg1">
                  <a:lumMod val="9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2612795" y="403708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1400" kern="0" dirty="0">
                <a:solidFill>
                  <a:schemeClr val="bg1">
                    <a:lumMod val="9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顯著性</a:t>
            </a:r>
            <a:endParaRPr lang="zh-TW" altLang="en-US" sz="1400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90" name="그룹 36"/>
          <p:cNvGrpSpPr/>
          <p:nvPr/>
        </p:nvGrpSpPr>
        <p:grpSpPr>
          <a:xfrm>
            <a:off x="468024" y="3193715"/>
            <a:ext cx="3750934" cy="4004332"/>
            <a:chOff x="4319232" y="1627010"/>
            <a:chExt cx="3376283" cy="3604372"/>
          </a:xfrm>
        </p:grpSpPr>
        <p:sp>
          <p:nvSpPr>
            <p:cNvPr id="91" name="타원 37"/>
            <p:cNvSpPr/>
            <p:nvPr/>
          </p:nvSpPr>
          <p:spPr>
            <a:xfrm>
              <a:off x="4319232" y="1874406"/>
              <a:ext cx="3356976" cy="33569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>
                <a:rot lat="18299991" lon="0" rev="0"/>
              </a:camera>
              <a:lightRig rig="twoPt" dir="t"/>
            </a:scene3d>
            <a:sp3d extrusionH="247650"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막힌 원호 38"/>
            <p:cNvSpPr/>
            <p:nvPr/>
          </p:nvSpPr>
          <p:spPr>
            <a:xfrm>
              <a:off x="4338540" y="1627010"/>
              <a:ext cx="3356975" cy="3356977"/>
            </a:xfrm>
            <a:prstGeom prst="blockArc">
              <a:avLst>
                <a:gd name="adj1" fmla="val 13701875"/>
                <a:gd name="adj2" fmla="val 4093161"/>
                <a:gd name="adj3" fmla="val 41158"/>
              </a:avLst>
            </a:prstGeom>
            <a:solidFill>
              <a:srgbClr val="FFC000"/>
            </a:solidFill>
            <a:ln>
              <a:noFill/>
            </a:ln>
            <a:scene3d>
              <a:camera prst="orthographicFront">
                <a:rot lat="18299991" lon="0" rev="0"/>
              </a:camera>
              <a:lightRig rig="twoPt" dir="t"/>
            </a:scene3d>
            <a:sp3d extrusionH="889000">
              <a:extrusionClr>
                <a:srgbClr val="FFC000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93" name="타원 39"/>
            <p:cNvSpPr/>
            <p:nvPr/>
          </p:nvSpPr>
          <p:spPr>
            <a:xfrm>
              <a:off x="5123306" y="2659171"/>
              <a:ext cx="1787447" cy="1787447"/>
            </a:xfrm>
            <a:prstGeom prst="ellipse">
              <a:avLst/>
            </a:prstGeom>
            <a:solidFill>
              <a:srgbClr val="39BBBD"/>
            </a:solidFill>
            <a:ln>
              <a:noFill/>
            </a:ln>
            <a:scene3d>
              <a:camera prst="orthographicFront">
                <a:rot lat="18299991" lon="0" rev="0"/>
              </a:camera>
              <a:lightRig rig="twoPt" dir="t"/>
            </a:scene3d>
            <a:sp3d extrusionH="146050">
              <a:extrusionClr>
                <a:srgbClr val="39BBBD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b="1" i="1" spc="50" dirty="0">
                  <a:ln w="0"/>
                  <a:solidFill>
                    <a:schemeClr val="tx1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總計</a:t>
              </a:r>
              <a:r>
                <a:rPr lang="zh-TW" altLang="en-US" b="1" i="1" spc="50" dirty="0" smtClean="0">
                  <a:ln w="0"/>
                  <a:solidFill>
                    <a:schemeClr val="tx1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解釋</a:t>
              </a:r>
              <a:endParaRPr lang="en-US" altLang="zh-TW" b="1" i="1" spc="50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b="1" i="1" spc="50" dirty="0" smtClean="0">
                  <a:ln w="0"/>
                  <a:solidFill>
                    <a:schemeClr val="tx1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變異</a:t>
              </a:r>
              <a:r>
                <a:rPr lang="zh-TW" altLang="en-US" b="1" i="1" spc="50" dirty="0">
                  <a:ln w="0"/>
                  <a:solidFill>
                    <a:schemeClr val="tx1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量 </a:t>
              </a:r>
              <a:r>
                <a:rPr lang="en-US" altLang="zh-TW" b="1" i="1" spc="50" dirty="0">
                  <a:ln w="0"/>
                  <a:solidFill>
                    <a:schemeClr val="tx1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59.53%</a:t>
              </a:r>
            </a:p>
            <a:p>
              <a:endParaRPr lang="zh-TW" altLang="en-US" b="1" i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193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79" grpId="0"/>
      <p:bldP spid="80" grpId="0"/>
      <p:bldP spid="81" grpId="0"/>
      <p:bldP spid="84" grpId="0"/>
      <p:bldP spid="85" grpId="0"/>
      <p:bldP spid="86" grpId="0"/>
      <p:bldP spid="87" grpId="0"/>
      <p:bldP spid="88" grpId="0"/>
      <p:bldP spid="8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Straight Connector 24">
            <a:extLst>
              <a:ext uri="{FF2B5EF4-FFF2-40B4-BE49-F238E27FC236}">
                <a16:creationId xmlns:a16="http://schemas.microsoft.com/office/drawing/2014/main" id="{687FA181-E036-4330-9A42-5A70F9211487}"/>
              </a:ext>
            </a:extLst>
          </p:cNvPr>
          <p:cNvCxnSpPr>
            <a:cxnSpLocks/>
          </p:cNvCxnSpPr>
          <p:nvPr/>
        </p:nvCxnSpPr>
        <p:spPr>
          <a:xfrm>
            <a:off x="4519596" y="2347876"/>
            <a:ext cx="290369" cy="2867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val 5">
            <a:extLst>
              <a:ext uri="{FF2B5EF4-FFF2-40B4-BE49-F238E27FC236}">
                <a16:creationId xmlns:a16="http://schemas.microsoft.com/office/drawing/2014/main" id="{DB312A77-5FED-4EE5-AA74-7FB581207EB8}"/>
              </a:ext>
            </a:extLst>
          </p:cNvPr>
          <p:cNvSpPr/>
          <p:nvPr/>
        </p:nvSpPr>
        <p:spPr>
          <a:xfrm>
            <a:off x="4302600" y="2167532"/>
            <a:ext cx="3338830" cy="3338830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4" name="Picture 12" descr="A close up of a person&#10;&#10;Description automatically generated">
            <a:extLst>
              <a:ext uri="{FF2B5EF4-FFF2-40B4-BE49-F238E27FC236}">
                <a16:creationId xmlns:a16="http://schemas.microsoft.com/office/drawing/2014/main" id="{B51CA39C-64EA-4B75-9AB3-CB7CE3EB1A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7759" y="2582691"/>
            <a:ext cx="2508514" cy="2508514"/>
          </a:xfrm>
          <a:custGeom>
            <a:avLst/>
            <a:gdLst>
              <a:gd name="connsiteX0" fmla="*/ 1254257 w 2508514"/>
              <a:gd name="connsiteY0" fmla="*/ 0 h 2508514"/>
              <a:gd name="connsiteX1" fmla="*/ 2508514 w 2508514"/>
              <a:gd name="connsiteY1" fmla="*/ 1254257 h 2508514"/>
              <a:gd name="connsiteX2" fmla="*/ 1254257 w 2508514"/>
              <a:gd name="connsiteY2" fmla="*/ 2508514 h 2508514"/>
              <a:gd name="connsiteX3" fmla="*/ 0 w 2508514"/>
              <a:gd name="connsiteY3" fmla="*/ 1254257 h 2508514"/>
              <a:gd name="connsiteX4" fmla="*/ 1254257 w 2508514"/>
              <a:gd name="connsiteY4" fmla="*/ 0 h 250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8514" h="2508514">
                <a:moveTo>
                  <a:pt x="1254257" y="0"/>
                </a:moveTo>
                <a:cubicBezTo>
                  <a:pt x="1946964" y="0"/>
                  <a:pt x="2508514" y="561550"/>
                  <a:pt x="2508514" y="1254257"/>
                </a:cubicBezTo>
                <a:cubicBezTo>
                  <a:pt x="2508514" y="1946964"/>
                  <a:pt x="1946964" y="2508514"/>
                  <a:pt x="1254257" y="2508514"/>
                </a:cubicBezTo>
                <a:cubicBezTo>
                  <a:pt x="561550" y="2508514"/>
                  <a:pt x="0" y="1946964"/>
                  <a:pt x="0" y="1254257"/>
                </a:cubicBezTo>
                <a:cubicBezTo>
                  <a:pt x="0" y="561550"/>
                  <a:pt x="561550" y="0"/>
                  <a:pt x="1254257" y="0"/>
                </a:cubicBezTo>
                <a:close/>
              </a:path>
            </a:pathLst>
          </a:custGeom>
        </p:spPr>
      </p:pic>
      <p:sp>
        <p:nvSpPr>
          <p:cNvPr id="97" name="Oval 4">
            <a:extLst>
              <a:ext uri="{FF2B5EF4-FFF2-40B4-BE49-F238E27FC236}">
                <a16:creationId xmlns:a16="http://schemas.microsoft.com/office/drawing/2014/main" id="{1A2E2350-AC2B-45FB-B623-BAFA62FB6931}"/>
              </a:ext>
            </a:extLst>
          </p:cNvPr>
          <p:cNvSpPr/>
          <p:nvPr/>
        </p:nvSpPr>
        <p:spPr>
          <a:xfrm>
            <a:off x="4717759" y="2582691"/>
            <a:ext cx="2508513" cy="2508513"/>
          </a:xfrm>
          <a:prstGeom prst="ellipse">
            <a:avLst/>
          </a:prstGeom>
          <a:blipFill dpi="0" rotWithShape="1"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14">
            <a:extLst>
              <a:ext uri="{FF2B5EF4-FFF2-40B4-BE49-F238E27FC236}">
                <a16:creationId xmlns:a16="http://schemas.microsoft.com/office/drawing/2014/main" id="{83E77821-B12E-4F4C-8B28-03801351DC72}"/>
              </a:ext>
            </a:extLst>
          </p:cNvPr>
          <p:cNvSpPr/>
          <p:nvPr/>
        </p:nvSpPr>
        <p:spPr>
          <a:xfrm>
            <a:off x="3434305" y="1270190"/>
            <a:ext cx="1283454" cy="1283454"/>
          </a:xfrm>
          <a:prstGeom prst="ellipse">
            <a:avLst/>
          </a:prstGeom>
          <a:gradFill>
            <a:gsLst>
              <a:gs pos="0">
                <a:srgbClr val="0BD0D9"/>
              </a:gs>
              <a:gs pos="100000">
                <a:srgbClr val="41ECF5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15">
            <a:extLst>
              <a:ext uri="{FF2B5EF4-FFF2-40B4-BE49-F238E27FC236}">
                <a16:creationId xmlns:a16="http://schemas.microsoft.com/office/drawing/2014/main" id="{F7CA6DA5-B1A3-45A7-BDB8-2C2899000DA4}"/>
              </a:ext>
            </a:extLst>
          </p:cNvPr>
          <p:cNvSpPr/>
          <p:nvPr/>
        </p:nvSpPr>
        <p:spPr>
          <a:xfrm>
            <a:off x="7216152" y="1285969"/>
            <a:ext cx="1283454" cy="1283454"/>
          </a:xfrm>
          <a:prstGeom prst="ellipse">
            <a:avLst/>
          </a:prstGeom>
          <a:gradFill>
            <a:gsLst>
              <a:gs pos="0">
                <a:srgbClr val="CEDC00"/>
              </a:gs>
              <a:gs pos="100000">
                <a:srgbClr val="F0FF29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Connector 17">
            <a:extLst>
              <a:ext uri="{FF2B5EF4-FFF2-40B4-BE49-F238E27FC236}">
                <a16:creationId xmlns:a16="http://schemas.microsoft.com/office/drawing/2014/main" id="{77CD6F02-FCAF-4C4E-BAC4-BA06A7416281}"/>
              </a:ext>
            </a:extLst>
          </p:cNvPr>
          <p:cNvCxnSpPr>
            <a:cxnSpLocks/>
            <a:stCxn id="93" idx="7"/>
            <a:endCxn id="99" idx="3"/>
          </p:cNvCxnSpPr>
          <p:nvPr/>
        </p:nvCxnSpPr>
        <p:spPr>
          <a:xfrm flipV="1">
            <a:off x="7152470" y="2381466"/>
            <a:ext cx="251639" cy="27502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Arc 29">
            <a:extLst>
              <a:ext uri="{FF2B5EF4-FFF2-40B4-BE49-F238E27FC236}">
                <a16:creationId xmlns:a16="http://schemas.microsoft.com/office/drawing/2014/main" id="{A1593150-F609-4455-9CD4-EC9D14C35DB6}"/>
              </a:ext>
            </a:extLst>
          </p:cNvPr>
          <p:cNvSpPr/>
          <p:nvPr/>
        </p:nvSpPr>
        <p:spPr>
          <a:xfrm>
            <a:off x="3540245" y="1358098"/>
            <a:ext cx="4863540" cy="4863540"/>
          </a:xfrm>
          <a:prstGeom prst="arc">
            <a:avLst>
              <a:gd name="adj1" fmla="val 8719574"/>
              <a:gd name="adj2" fmla="val 12700801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Arc 30">
            <a:extLst>
              <a:ext uri="{FF2B5EF4-FFF2-40B4-BE49-F238E27FC236}">
                <a16:creationId xmlns:a16="http://schemas.microsoft.com/office/drawing/2014/main" id="{854B1203-ECC5-47F2-9629-286B62949043}"/>
              </a:ext>
            </a:extLst>
          </p:cNvPr>
          <p:cNvSpPr/>
          <p:nvPr/>
        </p:nvSpPr>
        <p:spPr>
          <a:xfrm flipH="1">
            <a:off x="3435666" y="1358098"/>
            <a:ext cx="4863540" cy="4863540"/>
          </a:xfrm>
          <a:prstGeom prst="arc">
            <a:avLst>
              <a:gd name="adj1" fmla="val 8810207"/>
              <a:gd name="adj2" fmla="val 12700801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34">
            <a:extLst>
              <a:ext uri="{FF2B5EF4-FFF2-40B4-BE49-F238E27FC236}">
                <a16:creationId xmlns:a16="http://schemas.microsoft.com/office/drawing/2014/main" id="{C1F79F45-0BCA-4FC2-B9EF-C4A204D1414E}"/>
              </a:ext>
            </a:extLst>
          </p:cNvPr>
          <p:cNvSpPr/>
          <p:nvPr/>
        </p:nvSpPr>
        <p:spPr>
          <a:xfrm>
            <a:off x="1959666" y="3050817"/>
            <a:ext cx="1035783" cy="103578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36">
            <a:extLst>
              <a:ext uri="{FF2B5EF4-FFF2-40B4-BE49-F238E27FC236}">
                <a16:creationId xmlns:a16="http://schemas.microsoft.com/office/drawing/2014/main" id="{DCE94C93-9AFD-4331-B3AB-3CD0EBDA2482}"/>
              </a:ext>
            </a:extLst>
          </p:cNvPr>
          <p:cNvSpPr/>
          <p:nvPr/>
        </p:nvSpPr>
        <p:spPr>
          <a:xfrm>
            <a:off x="8607305" y="3465635"/>
            <a:ext cx="1035783" cy="103578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39">
            <a:extLst>
              <a:ext uri="{FF2B5EF4-FFF2-40B4-BE49-F238E27FC236}">
                <a16:creationId xmlns:a16="http://schemas.microsoft.com/office/drawing/2014/main" id="{2D7ED462-911D-40E0-A5FC-C588D3F0F342}"/>
              </a:ext>
            </a:extLst>
          </p:cNvPr>
          <p:cNvSpPr/>
          <p:nvPr/>
        </p:nvSpPr>
        <p:spPr>
          <a:xfrm>
            <a:off x="8642500" y="1936207"/>
            <a:ext cx="1035783" cy="103578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40">
            <a:extLst>
              <a:ext uri="{FF2B5EF4-FFF2-40B4-BE49-F238E27FC236}">
                <a16:creationId xmlns:a16="http://schemas.microsoft.com/office/drawing/2014/main" id="{82E66573-780A-4FAE-BF0D-3C418D1D501C}"/>
              </a:ext>
            </a:extLst>
          </p:cNvPr>
          <p:cNvSpPr/>
          <p:nvPr/>
        </p:nvSpPr>
        <p:spPr>
          <a:xfrm>
            <a:off x="8592727" y="4942579"/>
            <a:ext cx="1035783" cy="103578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Connector 45">
            <a:extLst>
              <a:ext uri="{FF2B5EF4-FFF2-40B4-BE49-F238E27FC236}">
                <a16:creationId xmlns:a16="http://schemas.microsoft.com/office/drawing/2014/main" id="{75E86EAE-A1A0-4EB7-9E9A-2FAD0ECEFB6A}"/>
              </a:ext>
            </a:extLst>
          </p:cNvPr>
          <p:cNvCxnSpPr>
            <a:cxnSpLocks/>
            <a:stCxn id="106" idx="6"/>
          </p:cNvCxnSpPr>
          <p:nvPr/>
        </p:nvCxnSpPr>
        <p:spPr>
          <a:xfrm>
            <a:off x="2995449" y="3568709"/>
            <a:ext cx="555888" cy="19632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53">
            <a:extLst>
              <a:ext uri="{FF2B5EF4-FFF2-40B4-BE49-F238E27FC236}">
                <a16:creationId xmlns:a16="http://schemas.microsoft.com/office/drawing/2014/main" id="{43022946-EA0D-4362-AA11-D91874A4B960}"/>
              </a:ext>
            </a:extLst>
          </p:cNvPr>
          <p:cNvCxnSpPr>
            <a:cxnSpLocks/>
            <a:stCxn id="103" idx="0"/>
            <a:endCxn id="110" idx="2"/>
          </p:cNvCxnSpPr>
          <p:nvPr/>
        </p:nvCxnSpPr>
        <p:spPr>
          <a:xfrm>
            <a:off x="7903109" y="5120109"/>
            <a:ext cx="689618" cy="34036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57">
            <a:extLst>
              <a:ext uri="{FF2B5EF4-FFF2-40B4-BE49-F238E27FC236}">
                <a16:creationId xmlns:a16="http://schemas.microsoft.com/office/drawing/2014/main" id="{8D9B0294-E78B-42F1-AD45-0A85360975DA}"/>
              </a:ext>
            </a:extLst>
          </p:cNvPr>
          <p:cNvCxnSpPr>
            <a:cxnSpLocks/>
          </p:cNvCxnSpPr>
          <p:nvPr/>
        </p:nvCxnSpPr>
        <p:spPr>
          <a:xfrm flipV="1">
            <a:off x="8115940" y="2643832"/>
            <a:ext cx="554907" cy="20414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59">
            <a:extLst>
              <a:ext uri="{FF2B5EF4-FFF2-40B4-BE49-F238E27FC236}">
                <a16:creationId xmlns:a16="http://schemas.microsoft.com/office/drawing/2014/main" id="{055CED55-4C55-4187-9099-73AD953308C6}"/>
              </a:ext>
            </a:extLst>
          </p:cNvPr>
          <p:cNvCxnSpPr>
            <a:cxnSpLocks/>
            <a:endCxn id="108" idx="2"/>
          </p:cNvCxnSpPr>
          <p:nvPr/>
        </p:nvCxnSpPr>
        <p:spPr>
          <a:xfrm>
            <a:off x="8299206" y="3746901"/>
            <a:ext cx="308099" cy="23662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群組 18"/>
          <p:cNvGrpSpPr/>
          <p:nvPr/>
        </p:nvGrpSpPr>
        <p:grpSpPr>
          <a:xfrm>
            <a:off x="3895742" y="3342511"/>
            <a:ext cx="1359768" cy="864096"/>
            <a:chOff x="11456748" y="2299305"/>
            <a:chExt cx="1359768" cy="864096"/>
          </a:xfrm>
        </p:grpSpPr>
        <p:sp>
          <p:nvSpPr>
            <p:cNvPr id="20" name="圓角矩形 19"/>
            <p:cNvSpPr/>
            <p:nvPr/>
          </p:nvSpPr>
          <p:spPr>
            <a:xfrm>
              <a:off x="11456748" y="2299305"/>
              <a:ext cx="1359768" cy="86409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 prstMaterial="translucentPowder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11611916" y="2425943"/>
              <a:ext cx="10711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b="1" dirty="0">
                  <a:latin typeface="微軟正黑體" pitchFamily="34" charset="-120"/>
                  <a:ea typeface="微軟正黑體" pitchFamily="34" charset="-120"/>
                </a:rPr>
                <a:t>性別</a:t>
              </a:r>
              <a:endParaRPr lang="en-US" altLang="zh-TW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1400" b="1" dirty="0">
                  <a:latin typeface="微軟正黑體" pitchFamily="34" charset="-120"/>
                  <a:ea typeface="微軟正黑體" pitchFamily="34" charset="-120"/>
                </a:rPr>
                <a:t>女性 </a:t>
              </a:r>
              <a:r>
                <a:rPr lang="en-US" altLang="zh-TW" sz="1400" b="1" dirty="0">
                  <a:latin typeface="微軟正黑體" pitchFamily="34" charset="-120"/>
                  <a:ea typeface="微軟正黑體" pitchFamily="34" charset="-120"/>
                </a:rPr>
                <a:t>/</a:t>
              </a:r>
              <a:r>
                <a:rPr lang="zh-TW" altLang="en-US" sz="1400" b="1" dirty="0">
                  <a:latin typeface="微軟正黑體" pitchFamily="34" charset="-120"/>
                  <a:ea typeface="微軟正黑體" pitchFamily="34" charset="-120"/>
                </a:rPr>
                <a:t> 男性</a:t>
              </a:r>
            </a:p>
          </p:txBody>
        </p:sp>
      </p:grpSp>
      <p:grpSp>
        <p:nvGrpSpPr>
          <p:cNvPr id="87" name="群組 86"/>
          <p:cNvGrpSpPr/>
          <p:nvPr/>
        </p:nvGrpSpPr>
        <p:grpSpPr>
          <a:xfrm>
            <a:off x="5816015" y="3386329"/>
            <a:ext cx="2345542" cy="724772"/>
            <a:chOff x="443114" y="2816786"/>
            <a:chExt cx="2575738" cy="724772"/>
          </a:xfrm>
        </p:grpSpPr>
        <p:sp>
          <p:nvSpPr>
            <p:cNvPr id="88" name="圓角矩形 87"/>
            <p:cNvSpPr/>
            <p:nvPr/>
          </p:nvSpPr>
          <p:spPr>
            <a:xfrm>
              <a:off x="443114" y="2816786"/>
              <a:ext cx="2575738" cy="72477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 prstMaterial="translucentPowder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9" name="文字方塊 88"/>
            <p:cNvSpPr txBox="1"/>
            <p:nvPr/>
          </p:nvSpPr>
          <p:spPr>
            <a:xfrm>
              <a:off x="461606" y="2906741"/>
              <a:ext cx="245600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1600" b="1" dirty="0">
                  <a:latin typeface="微軟正黑體" pitchFamily="34" charset="-120"/>
                  <a:ea typeface="微軟正黑體" pitchFamily="34" charset="-120"/>
                </a:rPr>
                <a:t>關注運動品牌鞋類資訊</a:t>
              </a:r>
              <a:endParaRPr lang="en-US" altLang="zh-TW" sz="16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1400" b="1" dirty="0">
                  <a:latin typeface="微軟正黑體" pitchFamily="34" charset="-120"/>
                  <a:ea typeface="微軟正黑體" pitchFamily="34" charset="-120"/>
                </a:rPr>
                <a:t>是 </a:t>
              </a:r>
              <a:r>
                <a:rPr lang="en-US" altLang="zh-TW" sz="1400" b="1" dirty="0">
                  <a:latin typeface="微軟正黑體" pitchFamily="34" charset="-120"/>
                  <a:ea typeface="微軟正黑體" pitchFamily="34" charset="-120"/>
                </a:rPr>
                <a:t>/</a:t>
              </a:r>
              <a:r>
                <a:rPr lang="zh-TW" altLang="en-US" sz="1400" b="1" dirty="0">
                  <a:latin typeface="微軟正黑體" pitchFamily="34" charset="-120"/>
                  <a:ea typeface="微軟正黑體" pitchFamily="34" charset="-120"/>
                </a:rPr>
                <a:t> 否</a:t>
              </a:r>
            </a:p>
          </p:txBody>
        </p:sp>
      </p:grpSp>
      <p:sp>
        <p:nvSpPr>
          <p:cNvPr id="136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獨立樣本</a:t>
            </a:r>
            <a:r>
              <a:rPr lang="en-US" altLang="zh-TW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檢定</a:t>
            </a:r>
          </a:p>
        </p:txBody>
      </p:sp>
      <p:sp>
        <p:nvSpPr>
          <p:cNvPr id="137" name="圓角矩形 136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FE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65562" l="0" r="100000">
                        <a14:foregroundMark x1="15071" y1="16686" x2="13475" y2="17870"/>
                        <a14:foregroundMark x1="22518" y1="18107" x2="20922" y2="20828"/>
                        <a14:foregroundMark x1="26064" y1="16450" x2="29255" y2="18343"/>
                        <a14:foregroundMark x1="36879" y1="18935" x2="38652" y2="18935"/>
                        <a14:foregroundMark x1="39007" y1="22840" x2="43262" y2="22840"/>
                        <a14:foregroundMark x1="46099" y1="18935" x2="72518" y2="19172"/>
                        <a14:foregroundMark x1="51064" y1="23432" x2="54078" y2="23432"/>
                        <a14:foregroundMark x1="59397" y1="22840" x2="68262" y2="22840"/>
                        <a14:foregroundMark x1="13830" y1="27337" x2="19326" y2="27337"/>
                        <a14:foregroundMark x1="27660" y1="27337" x2="40248" y2="27101"/>
                        <a14:foregroundMark x1="13298" y1="30651" x2="16312" y2="30651"/>
                        <a14:foregroundMark x1="23404" y1="31243" x2="30674" y2="30651"/>
                        <a14:foregroundMark x1="38121" y1="31243" x2="39894" y2="31243"/>
                        <a14:foregroundMark x1="44858" y1="30888" x2="48936" y2="31479"/>
                        <a14:foregroundMark x1="12057" y1="35148" x2="18972" y2="35148"/>
                        <a14:foregroundMark x1="25532" y1="34793" x2="29433" y2="34556"/>
                        <a14:foregroundMark x1="39007" y1="35148" x2="46099" y2="35148"/>
                        <a14:foregroundMark x1="59043" y1="30414" x2="63298" y2="30059"/>
                        <a14:foregroundMark x1="70035" y1="30414" x2="72163" y2="30414"/>
                        <a14:foregroundMark x1="77482" y1="30414" x2="84220" y2="30651"/>
                        <a14:foregroundMark x1="59574" y1="40118" x2="64007" y2="40118"/>
                        <a14:foregroundMark x1="69681" y1="39645" x2="71277" y2="39645"/>
                        <a14:foregroundMark x1="77837" y1="40473" x2="83333" y2="39882"/>
                        <a14:foregroundMark x1="60284" y1="49467" x2="65426" y2="49467"/>
                        <a14:foregroundMark x1="70745" y1="49941" x2="73227" y2="49941"/>
                        <a14:foregroundMark x1="77837" y1="50296" x2="84574" y2="49467"/>
                        <a14:foregroundMark x1="16667" y1="6036" x2="16667" y2="7692"/>
                        <a14:foregroundMark x1="26773" y1="5799" x2="27660" y2="7692"/>
                        <a14:foregroundMark x1="32801" y1="5207" x2="32270" y2="6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296" y="1538060"/>
            <a:ext cx="961166" cy="1440045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51" b="89851" l="0" r="99113">
                        <a14:foregroundMark x1="36348" y1="43383" x2="34574" y2="44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310" t="37561" r="23247" b="38212"/>
          <a:stretch/>
        </p:blipFill>
        <p:spPr>
          <a:xfrm>
            <a:off x="3477780" y="1395420"/>
            <a:ext cx="1168623" cy="962015"/>
          </a:xfrm>
          <a:prstGeom prst="rect">
            <a:avLst/>
          </a:prstGeom>
        </p:spPr>
      </p:pic>
      <p:sp>
        <p:nvSpPr>
          <p:cNvPr id="149" name="모서리가 둥근 직사각형 28"/>
          <p:cNvSpPr/>
          <p:nvPr/>
        </p:nvSpPr>
        <p:spPr>
          <a:xfrm>
            <a:off x="592077" y="3276399"/>
            <a:ext cx="1782065" cy="62951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7C4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0" name="양쪽 모서리가 둥근 사각형 29"/>
          <p:cNvSpPr/>
          <p:nvPr/>
        </p:nvSpPr>
        <p:spPr>
          <a:xfrm rot="16200000" flipH="1">
            <a:off x="523625" y="3350203"/>
            <a:ext cx="625053" cy="490755"/>
          </a:xfrm>
          <a:prstGeom prst="round2SameRect">
            <a:avLst>
              <a:gd name="adj1" fmla="val 32796"/>
              <a:gd name="adj2" fmla="val 0"/>
            </a:avLst>
          </a:prstGeom>
          <a:solidFill>
            <a:srgbClr val="57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1" name="직사각형 31"/>
          <p:cNvSpPr/>
          <p:nvPr/>
        </p:nvSpPr>
        <p:spPr>
          <a:xfrm>
            <a:off x="634812" y="3402814"/>
            <a:ext cx="425183" cy="341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prstClr val="white"/>
                </a:solidFill>
              </a:rPr>
              <a:t>03</a:t>
            </a: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52" name="矩形 151"/>
          <p:cNvSpPr/>
          <p:nvPr/>
        </p:nvSpPr>
        <p:spPr>
          <a:xfrm>
            <a:off x="1073413" y="3403325"/>
            <a:ext cx="1107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運動防護</a:t>
            </a:r>
          </a:p>
        </p:txBody>
      </p:sp>
      <p:sp>
        <p:nvSpPr>
          <p:cNvPr id="161" name="모서리가 둥근 직사각형 28"/>
          <p:cNvSpPr/>
          <p:nvPr/>
        </p:nvSpPr>
        <p:spPr>
          <a:xfrm>
            <a:off x="9049790" y="2168743"/>
            <a:ext cx="2356213" cy="62294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7C4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2" name="양쪽 모서리가 둥근 사각형 29"/>
          <p:cNvSpPr/>
          <p:nvPr/>
        </p:nvSpPr>
        <p:spPr>
          <a:xfrm rot="5400000">
            <a:off x="10820082" y="2210900"/>
            <a:ext cx="622943" cy="538634"/>
          </a:xfrm>
          <a:prstGeom prst="round2SameRect">
            <a:avLst>
              <a:gd name="adj1" fmla="val 32796"/>
              <a:gd name="adj2" fmla="val 0"/>
            </a:avLst>
          </a:prstGeom>
          <a:solidFill>
            <a:srgbClr val="57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3" name="직사각형 31"/>
          <p:cNvSpPr/>
          <p:nvPr/>
        </p:nvSpPr>
        <p:spPr>
          <a:xfrm>
            <a:off x="1902189" y="8600921"/>
            <a:ext cx="425183" cy="341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prstClr val="white"/>
                </a:solidFill>
              </a:rPr>
              <a:t>01</a:t>
            </a: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65" name="직사각형 31"/>
          <p:cNvSpPr/>
          <p:nvPr/>
        </p:nvSpPr>
        <p:spPr>
          <a:xfrm>
            <a:off x="10934206" y="2294570"/>
            <a:ext cx="466665" cy="341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prstClr val="white"/>
                </a:solidFill>
              </a:rPr>
              <a:t>01</a:t>
            </a: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66" name="모서리가 둥근 직사각형 28"/>
          <p:cNvSpPr/>
          <p:nvPr/>
        </p:nvSpPr>
        <p:spPr>
          <a:xfrm>
            <a:off x="9076038" y="3675534"/>
            <a:ext cx="2885057" cy="62951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7C4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7" name="양쪽 모서리가 둥근 사각형 29"/>
          <p:cNvSpPr/>
          <p:nvPr/>
        </p:nvSpPr>
        <p:spPr>
          <a:xfrm rot="5400000">
            <a:off x="11391000" y="3747140"/>
            <a:ext cx="625053" cy="490755"/>
          </a:xfrm>
          <a:prstGeom prst="round2SameRect">
            <a:avLst>
              <a:gd name="adj1" fmla="val 32796"/>
              <a:gd name="adj2" fmla="val 0"/>
            </a:avLst>
          </a:prstGeom>
          <a:solidFill>
            <a:srgbClr val="57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8" name="직사각형 31"/>
          <p:cNvSpPr/>
          <p:nvPr/>
        </p:nvSpPr>
        <p:spPr>
          <a:xfrm>
            <a:off x="10163565" y="3668358"/>
            <a:ext cx="425183" cy="341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prstClr val="white"/>
                </a:solidFill>
              </a:rPr>
              <a:t>01</a:t>
            </a: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9412413" y="3686372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購買意願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:</a:t>
            </a:r>
          </a:p>
          <a:p>
            <a:pPr algn="ctr"/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未來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購買更多產品</a:t>
            </a:r>
          </a:p>
        </p:txBody>
      </p:sp>
      <p:sp>
        <p:nvSpPr>
          <p:cNvPr id="170" name="직사각형 31"/>
          <p:cNvSpPr/>
          <p:nvPr/>
        </p:nvSpPr>
        <p:spPr>
          <a:xfrm>
            <a:off x="11508114" y="3817756"/>
            <a:ext cx="425183" cy="341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prstClr val="white"/>
                </a:solidFill>
              </a:rPr>
              <a:t>02</a:t>
            </a: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71" name="모서리가 둥근 직사각형 28"/>
          <p:cNvSpPr/>
          <p:nvPr/>
        </p:nvSpPr>
        <p:spPr>
          <a:xfrm>
            <a:off x="8916034" y="5149027"/>
            <a:ext cx="2451293" cy="62951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7C4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2" name="양쪽 모서리가 둥근 사각형 29"/>
          <p:cNvSpPr/>
          <p:nvPr/>
        </p:nvSpPr>
        <p:spPr>
          <a:xfrm rot="5400000">
            <a:off x="10816459" y="5220376"/>
            <a:ext cx="625053" cy="490755"/>
          </a:xfrm>
          <a:prstGeom prst="round2SameRect">
            <a:avLst>
              <a:gd name="adj1" fmla="val 32796"/>
              <a:gd name="adj2" fmla="val 0"/>
            </a:avLst>
          </a:prstGeom>
          <a:solidFill>
            <a:srgbClr val="57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3" name="직사각형 31"/>
          <p:cNvSpPr/>
          <p:nvPr/>
        </p:nvSpPr>
        <p:spPr>
          <a:xfrm>
            <a:off x="9649574" y="5290888"/>
            <a:ext cx="425183" cy="341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prstClr val="white"/>
                </a:solidFill>
              </a:rPr>
              <a:t>01</a:t>
            </a: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74" name="矩形 173"/>
          <p:cNvSpPr/>
          <p:nvPr/>
        </p:nvSpPr>
        <p:spPr>
          <a:xfrm>
            <a:off x="9412064" y="5157674"/>
            <a:ext cx="13388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購買意願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:</a:t>
            </a:r>
          </a:p>
          <a:p>
            <a:pPr algn="ctr"/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他人推薦</a:t>
            </a:r>
          </a:p>
        </p:txBody>
      </p:sp>
      <p:sp>
        <p:nvSpPr>
          <p:cNvPr id="175" name="직사각형 31"/>
          <p:cNvSpPr/>
          <p:nvPr/>
        </p:nvSpPr>
        <p:spPr>
          <a:xfrm>
            <a:off x="10925616" y="5290888"/>
            <a:ext cx="425183" cy="341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prstClr val="white"/>
                </a:solidFill>
              </a:rPr>
              <a:t>03</a:t>
            </a: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16" name="Oval 54">
            <a:extLst>
              <a:ext uri="{FF2B5EF4-FFF2-40B4-BE49-F238E27FC236}">
                <a16:creationId xmlns:a16="http://schemas.microsoft.com/office/drawing/2014/main" id="{7716E7E1-6799-4776-9909-968EDBCC462F}"/>
              </a:ext>
            </a:extLst>
          </p:cNvPr>
          <p:cNvSpPr/>
          <p:nvPr/>
        </p:nvSpPr>
        <p:spPr>
          <a:xfrm>
            <a:off x="2118758" y="3209909"/>
            <a:ext cx="717599" cy="717599"/>
          </a:xfrm>
          <a:prstGeom prst="ellipse">
            <a:avLst/>
          </a:prstGeom>
          <a:gradFill>
            <a:gsLst>
              <a:gs pos="0">
                <a:srgbClr val="0BD0D9"/>
              </a:gs>
              <a:gs pos="100000">
                <a:srgbClr val="41ECF5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6" name="Group 82">
            <a:extLst>
              <a:ext uri="{FF2B5EF4-FFF2-40B4-BE49-F238E27FC236}">
                <a16:creationId xmlns:a16="http://schemas.microsoft.com/office/drawing/2014/main" id="{251A4EC2-5090-48E1-A597-851015FAFBD5}"/>
              </a:ext>
            </a:extLst>
          </p:cNvPr>
          <p:cNvGrpSpPr/>
          <p:nvPr/>
        </p:nvGrpSpPr>
        <p:grpSpPr>
          <a:xfrm>
            <a:off x="2330957" y="3402814"/>
            <a:ext cx="331788" cy="331788"/>
            <a:chOff x="8447088" y="1465263"/>
            <a:chExt cx="331788" cy="331788"/>
          </a:xfrm>
        </p:grpSpPr>
        <p:sp>
          <p:nvSpPr>
            <p:cNvPr id="187" name="Oval 287">
              <a:extLst>
                <a:ext uri="{FF2B5EF4-FFF2-40B4-BE49-F238E27FC236}">
                  <a16:creationId xmlns:a16="http://schemas.microsoft.com/office/drawing/2014/main" id="{B25A3213-173E-41BE-8A9D-E844FB63B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7250" y="1495426"/>
              <a:ext cx="271463" cy="271463"/>
            </a:xfrm>
            <a:prstGeom prst="ellips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Line 288">
              <a:extLst>
                <a:ext uri="{FF2B5EF4-FFF2-40B4-BE49-F238E27FC236}">
                  <a16:creationId xmlns:a16="http://schemas.microsoft.com/office/drawing/2014/main" id="{D1B54C9B-AC85-4621-8A2A-6836E688C2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12188" y="1465263"/>
              <a:ext cx="0" cy="71438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Line 289">
              <a:extLst>
                <a:ext uri="{FF2B5EF4-FFF2-40B4-BE49-F238E27FC236}">
                  <a16:creationId xmlns:a16="http://schemas.microsoft.com/office/drawing/2014/main" id="{FA200F64-1B99-43E2-8B65-6825ED632B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47088" y="1631951"/>
              <a:ext cx="714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Line 290">
              <a:extLst>
                <a:ext uri="{FF2B5EF4-FFF2-40B4-BE49-F238E27FC236}">
                  <a16:creationId xmlns:a16="http://schemas.microsoft.com/office/drawing/2014/main" id="{BBAAD911-5F08-447A-9188-1487598424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12188" y="1725613"/>
              <a:ext cx="0" cy="71438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Line 291">
              <a:extLst>
                <a:ext uri="{FF2B5EF4-FFF2-40B4-BE49-F238E27FC236}">
                  <a16:creationId xmlns:a16="http://schemas.microsoft.com/office/drawing/2014/main" id="{D96FD7A4-4B7A-452D-A04A-A59341CF50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707438" y="1631951"/>
              <a:ext cx="714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Oval 292">
              <a:extLst>
                <a:ext uri="{FF2B5EF4-FFF2-40B4-BE49-F238E27FC236}">
                  <a16:creationId xmlns:a16="http://schemas.microsoft.com/office/drawing/2014/main" id="{29B44FF8-FBF0-4569-B5F7-7A4F0552D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83613" y="1571626"/>
              <a:ext cx="58738" cy="60325"/>
            </a:xfrm>
            <a:prstGeom prst="ellips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293">
              <a:extLst>
                <a:ext uri="{FF2B5EF4-FFF2-40B4-BE49-F238E27FC236}">
                  <a16:creationId xmlns:a16="http://schemas.microsoft.com/office/drawing/2014/main" id="{1515133E-BCE2-4F94-A153-E25218D2E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3450" y="1631951"/>
              <a:ext cx="119063" cy="58738"/>
            </a:xfrm>
            <a:custGeom>
              <a:avLst/>
              <a:gdLst>
                <a:gd name="T0" fmla="*/ 32 w 32"/>
                <a:gd name="T1" fmla="*/ 16 h 16"/>
                <a:gd name="T2" fmla="*/ 0 w 32"/>
                <a:gd name="T3" fmla="*/ 16 h 16"/>
                <a:gd name="T4" fmla="*/ 16 w 32"/>
                <a:gd name="T5" fmla="*/ 0 h 16"/>
                <a:gd name="T6" fmla="*/ 32 w 32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6">
                  <a:moveTo>
                    <a:pt x="32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20" name="Oval 60">
            <a:extLst>
              <a:ext uri="{FF2B5EF4-FFF2-40B4-BE49-F238E27FC236}">
                <a16:creationId xmlns:a16="http://schemas.microsoft.com/office/drawing/2014/main" id="{5E6ED605-96CD-4E18-A594-46C5B705DD7A}"/>
              </a:ext>
            </a:extLst>
          </p:cNvPr>
          <p:cNvSpPr/>
          <p:nvPr/>
        </p:nvSpPr>
        <p:spPr>
          <a:xfrm>
            <a:off x="8751819" y="5101671"/>
            <a:ext cx="717599" cy="717599"/>
          </a:xfrm>
          <a:prstGeom prst="ellipse">
            <a:avLst/>
          </a:prstGeom>
          <a:gradFill>
            <a:gsLst>
              <a:gs pos="0">
                <a:srgbClr val="CEDC00"/>
              </a:gs>
              <a:gs pos="100000">
                <a:srgbClr val="F0FF29"/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61">
            <a:extLst>
              <a:ext uri="{FF2B5EF4-FFF2-40B4-BE49-F238E27FC236}">
                <a16:creationId xmlns:a16="http://schemas.microsoft.com/office/drawing/2014/main" id="{A790D2A0-1C1A-4AC8-A487-B477A3238E42}"/>
              </a:ext>
            </a:extLst>
          </p:cNvPr>
          <p:cNvSpPr/>
          <p:nvPr/>
        </p:nvSpPr>
        <p:spPr>
          <a:xfrm>
            <a:off x="8777528" y="2095299"/>
            <a:ext cx="717599" cy="717599"/>
          </a:xfrm>
          <a:prstGeom prst="ellipse">
            <a:avLst/>
          </a:prstGeom>
          <a:gradFill>
            <a:gsLst>
              <a:gs pos="0">
                <a:srgbClr val="CEDC00"/>
              </a:gs>
              <a:gs pos="100000">
                <a:srgbClr val="F0FF29"/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62">
            <a:extLst>
              <a:ext uri="{FF2B5EF4-FFF2-40B4-BE49-F238E27FC236}">
                <a16:creationId xmlns:a16="http://schemas.microsoft.com/office/drawing/2014/main" id="{406F5C92-4E71-467A-A0CE-EAEBEC85C9E3}"/>
              </a:ext>
            </a:extLst>
          </p:cNvPr>
          <p:cNvSpPr/>
          <p:nvPr/>
        </p:nvSpPr>
        <p:spPr>
          <a:xfrm>
            <a:off x="8766397" y="3624727"/>
            <a:ext cx="717599" cy="717599"/>
          </a:xfrm>
          <a:prstGeom prst="ellipse">
            <a:avLst/>
          </a:prstGeom>
          <a:gradFill>
            <a:gsLst>
              <a:gs pos="0">
                <a:srgbClr val="CEDC00"/>
              </a:gs>
              <a:gs pos="100000">
                <a:srgbClr val="F0FF29"/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直線接點 28"/>
          <p:cNvCxnSpPr/>
          <p:nvPr/>
        </p:nvCxnSpPr>
        <p:spPr>
          <a:xfrm>
            <a:off x="3555444" y="3765034"/>
            <a:ext cx="340298" cy="476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直線接點 245"/>
          <p:cNvCxnSpPr/>
          <p:nvPr/>
        </p:nvCxnSpPr>
        <p:spPr>
          <a:xfrm flipV="1">
            <a:off x="8161557" y="3751664"/>
            <a:ext cx="137649" cy="1814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7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258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9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0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1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2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3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64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5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6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4" name="矩形 163"/>
          <p:cNvSpPr/>
          <p:nvPr/>
        </p:nvSpPr>
        <p:spPr>
          <a:xfrm>
            <a:off x="9416631" y="2166083"/>
            <a:ext cx="14694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購買意願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:</a:t>
            </a:r>
          </a:p>
          <a:p>
            <a:pPr algn="ctr"/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款式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多樣化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67308" y1="36779" x2="69231" y2="3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432" y="2071872"/>
            <a:ext cx="810008" cy="81000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563" b="100000" l="0" r="100000">
                        <a14:foregroundMark x1="47266" y1="13086" x2="45898" y2="181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65" y="3684722"/>
            <a:ext cx="589233" cy="58923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1" b="8984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171" y="5178504"/>
            <a:ext cx="588053" cy="588053"/>
          </a:xfrm>
          <a:prstGeom prst="rect">
            <a:avLst/>
          </a:prstGeom>
        </p:spPr>
      </p:pic>
      <p:graphicFrame>
        <p:nvGraphicFramePr>
          <p:cNvPr id="76" name="資料庫圖表 75"/>
          <p:cNvGraphicFramePr/>
          <p:nvPr>
            <p:extLst>
              <p:ext uri="{D42A27DB-BD31-4B8C-83A1-F6EECF244321}">
                <p14:modId xmlns:p14="http://schemas.microsoft.com/office/powerpoint/2010/main" val="1414197777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409949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資料庫圖表 93"/>
          <p:cNvGraphicFramePr/>
          <p:nvPr>
            <p:extLst>
              <p:ext uri="{D42A27DB-BD31-4B8C-83A1-F6EECF244321}">
                <p14:modId xmlns:p14="http://schemas.microsoft.com/office/powerpoint/2010/main" val="2379621796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矩形 13"/>
          <p:cNvSpPr/>
          <p:nvPr/>
        </p:nvSpPr>
        <p:spPr>
          <a:xfrm>
            <a:off x="4823374" y="7233335"/>
            <a:ext cx="9444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是</a:t>
            </a: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平均</a:t>
            </a: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6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67937" y="7236241"/>
            <a:ext cx="1530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否</a:t>
            </a: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平均</a:t>
            </a: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37617" y="7233335"/>
            <a:ext cx="5613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T</a:t>
            </a: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值</a:t>
            </a:r>
          </a:p>
        </p:txBody>
      </p:sp>
      <p:sp>
        <p:nvSpPr>
          <p:cNvPr id="18" name="矩形 17"/>
          <p:cNvSpPr/>
          <p:nvPr/>
        </p:nvSpPr>
        <p:spPr>
          <a:xfrm>
            <a:off x="7856897" y="7233335"/>
            <a:ext cx="5693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</a:t>
            </a: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值</a:t>
            </a:r>
          </a:p>
        </p:txBody>
      </p:sp>
      <p:sp>
        <p:nvSpPr>
          <p:cNvPr id="19" name="矩形 18"/>
          <p:cNvSpPr/>
          <p:nvPr/>
        </p:nvSpPr>
        <p:spPr>
          <a:xfrm>
            <a:off x="9202550" y="7233335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結論</a:t>
            </a:r>
          </a:p>
        </p:txBody>
      </p:sp>
      <p:sp>
        <p:nvSpPr>
          <p:cNvPr id="35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 smtClean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結果與討論</a:t>
            </a:r>
            <a:endParaRPr lang="zh-TW" altLang="en-US" sz="2800" b="1" kern="0" dirty="0">
              <a:solidFill>
                <a:srgbClr val="4472C4">
                  <a:lumMod val="50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圓角矩形 35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FE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5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46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2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8" name="文字方塊 57"/>
          <p:cNvSpPr txBox="1"/>
          <p:nvPr/>
        </p:nvSpPr>
        <p:spPr>
          <a:xfrm>
            <a:off x="538369" y="2532403"/>
            <a:ext cx="15808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latin typeface="微軟正黑體" pitchFamily="34" charset="-120"/>
                <a:ea typeface="微軟正黑體" pitchFamily="34" charset="-120"/>
              </a:rPr>
              <a:t>P &gt; 0.05</a:t>
            </a:r>
            <a:r>
              <a:rPr lang="zh-TW" altLang="en-US" sz="1200" dirty="0">
                <a:latin typeface="微軟正黑體" pitchFamily="34" charset="-120"/>
                <a:ea typeface="微軟正黑體" pitchFamily="34" charset="-120"/>
              </a:rPr>
              <a:t> 無顯著差異</a:t>
            </a:r>
          </a:p>
        </p:txBody>
      </p:sp>
      <p:graphicFrame>
        <p:nvGraphicFramePr>
          <p:cNvPr id="59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029360"/>
              </p:ext>
            </p:extLst>
          </p:nvPr>
        </p:nvGraphicFramePr>
        <p:xfrm>
          <a:off x="553262" y="1739915"/>
          <a:ext cx="9011833" cy="72613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018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8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6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5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7974">
                  <a:extLst>
                    <a:ext uri="{9D8B030D-6E8A-4147-A177-3AD203B41FA5}">
                      <a16:colId xmlns:a16="http://schemas.microsoft.com/office/drawing/2014/main" val="3584043914"/>
                    </a:ext>
                  </a:extLst>
                </a:gridCol>
                <a:gridCol w="2766629">
                  <a:extLst>
                    <a:ext uri="{9D8B030D-6E8A-4147-A177-3AD203B41FA5}">
                      <a16:colId xmlns:a16="http://schemas.microsoft.com/office/drawing/2014/main" val="601633186"/>
                    </a:ext>
                  </a:extLst>
                </a:gridCol>
              </a:tblGrid>
              <a:tr h="2639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性別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男 </a:t>
                      </a:r>
                      <a:r>
                        <a:rPr lang="en-US" altLang="zh-TW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平均</a:t>
                      </a:r>
                      <a:r>
                        <a:rPr lang="en-US" altLang="zh-TW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4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女 </a:t>
                      </a:r>
                      <a:r>
                        <a:rPr lang="en-US" altLang="zh-TW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平均</a:t>
                      </a:r>
                      <a:r>
                        <a:rPr lang="en-US" altLang="zh-TW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4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</a:t>
                      </a: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值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</a:t>
                      </a: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值</a:t>
                      </a:r>
                      <a:endParaRPr kumimoji="0" lang="en-US" altLang="ko-KR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結論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11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運動防護</a:t>
                      </a:r>
                      <a:endParaRPr lang="zh-TW" altLang="en-US" sz="12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3.99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3.62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4.731</a:t>
                      </a:r>
                      <a:endParaRPr lang="zh-TW" altLang="en-US" sz="1400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0.000</a:t>
                      </a:r>
                      <a:endParaRPr lang="zh-TW" altLang="en-US" sz="1400" dirty="0" smtClean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dirty="0" smtClean="0">
                          <a:solidFill>
                            <a:srgbClr val="C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有顯著差異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0" name="圖片 5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111" b="90000" l="10000" r="99444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393" y="889017"/>
            <a:ext cx="782519" cy="782519"/>
          </a:xfrm>
          <a:prstGeom prst="rect">
            <a:avLst/>
          </a:prstGeom>
        </p:spPr>
      </p:pic>
      <p:sp>
        <p:nvSpPr>
          <p:cNvPr id="61" name="Rectangle: Rounded Corners 38">
            <a:extLst>
              <a:ext uri="{FF2B5EF4-FFF2-40B4-BE49-F238E27FC236}">
                <a16:creationId xmlns:a16="http://schemas.microsoft.com/office/drawing/2014/main" id="{216C9A82-0A18-4BF6-85DF-47F91B646B4F}"/>
              </a:ext>
            </a:extLst>
          </p:cNvPr>
          <p:cNvSpPr/>
          <p:nvPr/>
        </p:nvSpPr>
        <p:spPr>
          <a:xfrm>
            <a:off x="499843" y="1042408"/>
            <a:ext cx="4781550" cy="43928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1ECF5"/>
              </a:gs>
              <a:gs pos="100000">
                <a:srgbClr val="0BD0D9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假設一 </a:t>
            </a:r>
            <a:r>
              <a:rPr lang="en-US" altLang="zh-TW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zh-TW" altLang="zh-TW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性別</a:t>
            </a:r>
            <a:r>
              <a:rPr lang="zh-TW" altLang="zh-TW" sz="1600" b="1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對運動鞋類之運動防護具顯著差異</a:t>
            </a:r>
          </a:p>
        </p:txBody>
      </p:sp>
      <p:grpSp>
        <p:nvGrpSpPr>
          <p:cNvPr id="62" name="그룹 2"/>
          <p:cNvGrpSpPr/>
          <p:nvPr/>
        </p:nvGrpSpPr>
        <p:grpSpPr>
          <a:xfrm flipH="1">
            <a:off x="7369354" y="3711296"/>
            <a:ext cx="662353" cy="2076365"/>
            <a:chOff x="4076781" y="1667238"/>
            <a:chExt cx="1569604" cy="3600000"/>
          </a:xfrm>
        </p:grpSpPr>
        <p:sp>
          <p:nvSpPr>
            <p:cNvPr id="63" name="사각형: 둥근 대각선 방향 모서리 8">
              <a:extLst>
                <a:ext uri="{FF2B5EF4-FFF2-40B4-BE49-F238E27FC236}">
                  <a16:creationId xmlns:a16="http://schemas.microsoft.com/office/drawing/2014/main" id="{F6479954-59FB-4D6D-A0DE-EA739485D9B0}"/>
                </a:ext>
              </a:extLst>
            </p:cNvPr>
            <p:cNvSpPr/>
            <p:nvPr/>
          </p:nvSpPr>
          <p:spPr>
            <a:xfrm>
              <a:off x="4076781" y="1667238"/>
              <a:ext cx="1569593" cy="3600000"/>
            </a:xfrm>
            <a:prstGeom prst="round2DiagRect">
              <a:avLst>
                <a:gd name="adj1" fmla="val 22973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/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4" name="자유형: 도형 11">
              <a:extLst>
                <a:ext uri="{FF2B5EF4-FFF2-40B4-BE49-F238E27FC236}">
                  <a16:creationId xmlns:a16="http://schemas.microsoft.com/office/drawing/2014/main" id="{70C03EE2-4834-4D8B-8893-DEC01564537E}"/>
                </a:ext>
              </a:extLst>
            </p:cNvPr>
            <p:cNvSpPr/>
            <p:nvPr/>
          </p:nvSpPr>
          <p:spPr>
            <a:xfrm>
              <a:off x="4076790" y="3662338"/>
              <a:ext cx="1569595" cy="1604900"/>
            </a:xfrm>
            <a:prstGeom prst="round2DiagRect">
              <a:avLst>
                <a:gd name="adj1" fmla="val 23292"/>
                <a:gd name="adj2" fmla="val 0"/>
              </a:avLst>
            </a:prstGeom>
            <a:solidFill>
              <a:srgbClr val="FF9999"/>
            </a:solidFill>
            <a:ln w="28575"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TW" altLang="en-US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女</a:t>
              </a:r>
              <a:endParaRPr lang="ko-KR" altLang="en-US" b="1" dirty="0">
                <a:solidFill>
                  <a:schemeClr val="tx1"/>
                </a:solidFill>
                <a:latin typeface="微軟正黑體" panose="020B0604030504040204" pitchFamily="34" charset="-120"/>
              </a:endParaRPr>
            </a:p>
          </p:txBody>
        </p:sp>
      </p:grpSp>
      <p:sp>
        <p:nvSpPr>
          <p:cNvPr id="70" name="사각형: 둥근 대각선 방향 모서리 12">
            <a:extLst>
              <a:ext uri="{FF2B5EF4-FFF2-40B4-BE49-F238E27FC236}">
                <a16:creationId xmlns:a16="http://schemas.microsoft.com/office/drawing/2014/main" id="{31888F59-3205-44B4-A38F-495D1A193A0F}"/>
              </a:ext>
            </a:extLst>
          </p:cNvPr>
          <p:cNvSpPr/>
          <p:nvPr/>
        </p:nvSpPr>
        <p:spPr>
          <a:xfrm>
            <a:off x="6552569" y="3692246"/>
            <a:ext cx="661889" cy="2076959"/>
          </a:xfrm>
          <a:prstGeom prst="round2DiagRect">
            <a:avLst>
              <a:gd name="adj1" fmla="val 22973"/>
              <a:gd name="adj2" fmla="val 0"/>
            </a:avLst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0000">
                <a:schemeClr val="bg1"/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28575"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1" name="자유형: 도형 13">
            <a:extLst>
              <a:ext uri="{FF2B5EF4-FFF2-40B4-BE49-F238E27FC236}">
                <a16:creationId xmlns:a16="http://schemas.microsoft.com/office/drawing/2014/main" id="{190C8F14-CE83-4101-AC12-0DBFA722C7EA}"/>
              </a:ext>
            </a:extLst>
          </p:cNvPr>
          <p:cNvSpPr/>
          <p:nvPr/>
        </p:nvSpPr>
        <p:spPr>
          <a:xfrm>
            <a:off x="6560627" y="4376028"/>
            <a:ext cx="661889" cy="1396272"/>
          </a:xfrm>
          <a:prstGeom prst="round2DiagRect">
            <a:avLst>
              <a:gd name="adj1" fmla="val 21394"/>
              <a:gd name="adj2" fmla="val 0"/>
            </a:avLst>
          </a:prstGeom>
          <a:solidFill>
            <a:srgbClr val="BEE9EF"/>
          </a:solidFill>
          <a:ln w="28575"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zh-TW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男</a:t>
            </a:r>
            <a:endParaRPr lang="ko-KR" altLang="en-US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72" name="직사각형 16">
            <a:extLst>
              <a:ext uri="{FF2B5EF4-FFF2-40B4-BE49-F238E27FC236}">
                <a16:creationId xmlns:a16="http://schemas.microsoft.com/office/drawing/2014/main" id="{888254FB-A4AE-4B93-B624-B4F942EEBB6E}"/>
              </a:ext>
            </a:extLst>
          </p:cNvPr>
          <p:cNvSpPr/>
          <p:nvPr/>
        </p:nvSpPr>
        <p:spPr>
          <a:xfrm>
            <a:off x="7369354" y="3732567"/>
            <a:ext cx="744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b="1" dirty="0" smtClean="0">
                <a:solidFill>
                  <a:srgbClr val="FF9999"/>
                </a:solidFill>
              </a:rPr>
              <a:t>40.8</a:t>
            </a:r>
            <a:r>
              <a:rPr lang="en-US" altLang="ko-KR" sz="1100" dirty="0" smtClean="0">
                <a:solidFill>
                  <a:srgbClr val="FF9999"/>
                </a:solidFill>
              </a:rPr>
              <a:t>%</a:t>
            </a:r>
            <a:endParaRPr lang="ko-KR" altLang="en-US" sz="2000" dirty="0">
              <a:solidFill>
                <a:srgbClr val="FF9999"/>
              </a:solidFill>
            </a:endParaRPr>
          </a:p>
        </p:txBody>
      </p:sp>
      <p:sp>
        <p:nvSpPr>
          <p:cNvPr id="73" name="직사각형 20">
            <a:extLst>
              <a:ext uri="{FF2B5EF4-FFF2-40B4-BE49-F238E27FC236}">
                <a16:creationId xmlns:a16="http://schemas.microsoft.com/office/drawing/2014/main" id="{888254FB-A4AE-4B93-B624-B4F942EEBB6E}"/>
              </a:ext>
            </a:extLst>
          </p:cNvPr>
          <p:cNvSpPr/>
          <p:nvPr/>
        </p:nvSpPr>
        <p:spPr>
          <a:xfrm>
            <a:off x="6539264" y="3743021"/>
            <a:ext cx="744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b="1" dirty="0" smtClean="0">
                <a:solidFill>
                  <a:srgbClr val="6BC8C8"/>
                </a:solidFill>
              </a:rPr>
              <a:t>60.1</a:t>
            </a:r>
            <a:r>
              <a:rPr lang="en-US" altLang="ko-KR" sz="1100" dirty="0" smtClean="0">
                <a:solidFill>
                  <a:srgbClr val="6BC8C8"/>
                </a:solidFill>
              </a:rPr>
              <a:t>%</a:t>
            </a:r>
            <a:endParaRPr lang="ko-KR" altLang="en-US" sz="1100" dirty="0">
              <a:solidFill>
                <a:srgbClr val="6BC8C8"/>
              </a:solidFill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5993980" y="3054454"/>
            <a:ext cx="2809875" cy="5078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男女曾發生運動傷害比例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9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zh-TW" altLang="en-US" sz="9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9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 </a:t>
            </a:r>
            <a:r>
              <a:rPr lang="zh-TW" altLang="en-US" sz="9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黃麗卿</a:t>
            </a:r>
            <a:endParaRPr lang="zh-TW" altLang="en-US" sz="9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7" name="그룹 2"/>
          <p:cNvGrpSpPr/>
          <p:nvPr/>
        </p:nvGrpSpPr>
        <p:grpSpPr>
          <a:xfrm flipH="1">
            <a:off x="3393287" y="3710490"/>
            <a:ext cx="662355" cy="2076365"/>
            <a:chOff x="4076781" y="1667238"/>
            <a:chExt cx="1569609" cy="3600000"/>
          </a:xfrm>
        </p:grpSpPr>
        <p:sp>
          <p:nvSpPr>
            <p:cNvPr id="78" name="사각형: 둥근 대각선 방향 모서리 8">
              <a:extLst>
                <a:ext uri="{FF2B5EF4-FFF2-40B4-BE49-F238E27FC236}">
                  <a16:creationId xmlns:a16="http://schemas.microsoft.com/office/drawing/2014/main" id="{F6479954-59FB-4D6D-A0DE-EA739485D9B0}"/>
                </a:ext>
              </a:extLst>
            </p:cNvPr>
            <p:cNvSpPr/>
            <p:nvPr/>
          </p:nvSpPr>
          <p:spPr>
            <a:xfrm>
              <a:off x="4076781" y="1667238"/>
              <a:ext cx="1569593" cy="3600000"/>
            </a:xfrm>
            <a:prstGeom prst="round2DiagRect">
              <a:avLst>
                <a:gd name="adj1" fmla="val 22973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/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86" name="자유형: 도형 11">
              <a:extLst>
                <a:ext uri="{FF2B5EF4-FFF2-40B4-BE49-F238E27FC236}">
                  <a16:creationId xmlns:a16="http://schemas.microsoft.com/office/drawing/2014/main" id="{70C03EE2-4834-4D8B-8893-DEC01564537E}"/>
                </a:ext>
              </a:extLst>
            </p:cNvPr>
            <p:cNvSpPr/>
            <p:nvPr/>
          </p:nvSpPr>
          <p:spPr>
            <a:xfrm>
              <a:off x="4076795" y="4077125"/>
              <a:ext cx="1569595" cy="1190113"/>
            </a:xfrm>
            <a:prstGeom prst="round2DiagRect">
              <a:avLst>
                <a:gd name="adj1" fmla="val 23292"/>
                <a:gd name="adj2" fmla="val 0"/>
              </a:avLst>
            </a:prstGeom>
            <a:solidFill>
              <a:srgbClr val="FF9999"/>
            </a:solidFill>
            <a:ln w="28575"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TW" altLang="en-US" b="1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女</a:t>
              </a:r>
              <a:endParaRPr lang="ko-KR" altLang="en-US" b="1" dirty="0">
                <a:solidFill>
                  <a:schemeClr val="tx1"/>
                </a:solidFill>
                <a:latin typeface="微軟正黑體" panose="020B0604030504040204" pitchFamily="34" charset="-120"/>
              </a:endParaRPr>
            </a:p>
          </p:txBody>
        </p:sp>
      </p:grpSp>
      <p:sp>
        <p:nvSpPr>
          <p:cNvPr id="87" name="사각형: 둥근 대각선 방향 모서리 12">
            <a:extLst>
              <a:ext uri="{FF2B5EF4-FFF2-40B4-BE49-F238E27FC236}">
                <a16:creationId xmlns:a16="http://schemas.microsoft.com/office/drawing/2014/main" id="{31888F59-3205-44B4-A38F-495D1A193A0F}"/>
              </a:ext>
            </a:extLst>
          </p:cNvPr>
          <p:cNvSpPr/>
          <p:nvPr/>
        </p:nvSpPr>
        <p:spPr>
          <a:xfrm>
            <a:off x="2576503" y="3705864"/>
            <a:ext cx="661889" cy="2106496"/>
          </a:xfrm>
          <a:prstGeom prst="round2DiagRect">
            <a:avLst>
              <a:gd name="adj1" fmla="val 22973"/>
              <a:gd name="adj2" fmla="val 0"/>
            </a:avLst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0000">
                <a:schemeClr val="bg1"/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28575"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8" name="자유형: 도형 13">
            <a:extLst>
              <a:ext uri="{FF2B5EF4-FFF2-40B4-BE49-F238E27FC236}">
                <a16:creationId xmlns:a16="http://schemas.microsoft.com/office/drawing/2014/main" id="{190C8F14-CE83-4101-AC12-0DBFA722C7EA}"/>
              </a:ext>
            </a:extLst>
          </p:cNvPr>
          <p:cNvSpPr/>
          <p:nvPr/>
        </p:nvSpPr>
        <p:spPr>
          <a:xfrm>
            <a:off x="2575769" y="4993656"/>
            <a:ext cx="661889" cy="821797"/>
          </a:xfrm>
          <a:prstGeom prst="round2DiagRect">
            <a:avLst>
              <a:gd name="adj1" fmla="val 21394"/>
              <a:gd name="adj2" fmla="val 0"/>
            </a:avLst>
          </a:prstGeom>
          <a:solidFill>
            <a:srgbClr val="BEE9EF"/>
          </a:solidFill>
          <a:ln w="28575"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男</a:t>
            </a:r>
            <a:endParaRPr lang="ko-KR" altLang="en-US" b="1" dirty="0">
              <a:solidFill>
                <a:schemeClr val="tx1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90" name="직사각형 16">
            <a:extLst>
              <a:ext uri="{FF2B5EF4-FFF2-40B4-BE49-F238E27FC236}">
                <a16:creationId xmlns:a16="http://schemas.microsoft.com/office/drawing/2014/main" id="{888254FB-A4AE-4B93-B624-B4F942EEBB6E}"/>
              </a:ext>
            </a:extLst>
          </p:cNvPr>
          <p:cNvSpPr/>
          <p:nvPr/>
        </p:nvSpPr>
        <p:spPr>
          <a:xfrm>
            <a:off x="3393289" y="3731761"/>
            <a:ext cx="744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b="1" dirty="0" smtClean="0">
                <a:solidFill>
                  <a:srgbClr val="FF9999"/>
                </a:solidFill>
              </a:rPr>
              <a:t>30.4</a:t>
            </a:r>
            <a:r>
              <a:rPr lang="en-US" altLang="ko-KR" sz="1100" dirty="0" smtClean="0">
                <a:solidFill>
                  <a:srgbClr val="FF9999"/>
                </a:solidFill>
              </a:rPr>
              <a:t>%</a:t>
            </a:r>
            <a:endParaRPr lang="ko-KR" altLang="en-US" sz="2000" dirty="0">
              <a:solidFill>
                <a:srgbClr val="FF9999"/>
              </a:solidFill>
            </a:endParaRPr>
          </a:p>
        </p:txBody>
      </p:sp>
      <p:sp>
        <p:nvSpPr>
          <p:cNvPr id="92" name="직사각형 20">
            <a:extLst>
              <a:ext uri="{FF2B5EF4-FFF2-40B4-BE49-F238E27FC236}">
                <a16:creationId xmlns:a16="http://schemas.microsoft.com/office/drawing/2014/main" id="{888254FB-A4AE-4B93-B624-B4F942EEBB6E}"/>
              </a:ext>
            </a:extLst>
          </p:cNvPr>
          <p:cNvSpPr/>
          <p:nvPr/>
        </p:nvSpPr>
        <p:spPr>
          <a:xfrm>
            <a:off x="2563199" y="3786175"/>
            <a:ext cx="744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b="1" dirty="0" smtClean="0">
                <a:solidFill>
                  <a:srgbClr val="6BC8C8"/>
                </a:solidFill>
              </a:rPr>
              <a:t>36.7</a:t>
            </a:r>
            <a:r>
              <a:rPr lang="en-US" altLang="ko-KR" sz="1100" dirty="0" smtClean="0">
                <a:solidFill>
                  <a:srgbClr val="6BC8C8"/>
                </a:solidFill>
              </a:rPr>
              <a:t>%</a:t>
            </a:r>
            <a:endParaRPr lang="ko-KR" altLang="en-US" sz="1100" dirty="0">
              <a:solidFill>
                <a:srgbClr val="6BC8C8"/>
              </a:solidFill>
            </a:endParaRPr>
          </a:p>
        </p:txBody>
      </p:sp>
      <p:sp>
        <p:nvSpPr>
          <p:cNvPr id="93" name="文字方塊 92"/>
          <p:cNvSpPr txBox="1"/>
          <p:nvPr/>
        </p:nvSpPr>
        <p:spPr>
          <a:xfrm>
            <a:off x="1988349" y="3039940"/>
            <a:ext cx="2809875" cy="5078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男女規律運動人口比例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9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r>
              <a:rPr lang="zh-TW" altLang="en-US" sz="9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來源 </a:t>
            </a:r>
            <a:r>
              <a:rPr lang="en-US" altLang="zh-TW" sz="9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9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教育部體育署</a:t>
            </a:r>
            <a:r>
              <a:rPr lang="en-US" altLang="zh-TW" sz="9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,107</a:t>
            </a:r>
          </a:p>
        </p:txBody>
      </p:sp>
    </p:spTree>
    <p:extLst>
      <p:ext uri="{BB962C8B-B14F-4D97-AF65-F5344CB8AC3E}">
        <p14:creationId xmlns:p14="http://schemas.microsoft.com/office/powerpoint/2010/main" val="342226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/>
      <p:bldP spid="73" grpId="0"/>
      <p:bldP spid="76" grpId="0" animBg="1"/>
      <p:bldP spid="87" grpId="0" animBg="1"/>
      <p:bldP spid="88" grpId="0" animBg="1"/>
      <p:bldP spid="90" grpId="0"/>
      <p:bldP spid="92" grpId="0"/>
      <p:bldP spid="9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4823374" y="7233335"/>
            <a:ext cx="9444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是</a:t>
            </a: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平均</a:t>
            </a: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6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67937" y="7236241"/>
            <a:ext cx="1530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否</a:t>
            </a: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平均</a:t>
            </a: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37617" y="7233335"/>
            <a:ext cx="5613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T</a:t>
            </a: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值</a:t>
            </a:r>
          </a:p>
        </p:txBody>
      </p:sp>
      <p:sp>
        <p:nvSpPr>
          <p:cNvPr id="18" name="矩形 17"/>
          <p:cNvSpPr/>
          <p:nvPr/>
        </p:nvSpPr>
        <p:spPr>
          <a:xfrm>
            <a:off x="7856897" y="7233335"/>
            <a:ext cx="5693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</a:t>
            </a: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值</a:t>
            </a:r>
          </a:p>
        </p:txBody>
      </p:sp>
      <p:sp>
        <p:nvSpPr>
          <p:cNvPr id="19" name="矩形 18"/>
          <p:cNvSpPr/>
          <p:nvPr/>
        </p:nvSpPr>
        <p:spPr>
          <a:xfrm>
            <a:off x="9202550" y="7233335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結論</a:t>
            </a:r>
          </a:p>
        </p:txBody>
      </p:sp>
      <p:sp>
        <p:nvSpPr>
          <p:cNvPr id="35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 smtClean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結果與討論</a:t>
            </a:r>
            <a:endParaRPr lang="zh-TW" altLang="en-US" sz="2800" b="1" kern="0" dirty="0">
              <a:solidFill>
                <a:srgbClr val="4472C4">
                  <a:lumMod val="50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圓角矩形 35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FE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5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46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2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58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277250"/>
              </p:ext>
            </p:extLst>
          </p:nvPr>
        </p:nvGraphicFramePr>
        <p:xfrm>
          <a:off x="538369" y="1733589"/>
          <a:ext cx="9045246" cy="1838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25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6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22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87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2033">
                  <a:extLst>
                    <a:ext uri="{9D8B030D-6E8A-4147-A177-3AD203B41FA5}">
                      <a16:colId xmlns:a16="http://schemas.microsoft.com/office/drawing/2014/main" val="3584043914"/>
                    </a:ext>
                  </a:extLst>
                </a:gridCol>
                <a:gridCol w="1783307">
                  <a:extLst>
                    <a:ext uri="{9D8B030D-6E8A-4147-A177-3AD203B41FA5}">
                      <a16:colId xmlns:a16="http://schemas.microsoft.com/office/drawing/2014/main" val="601633186"/>
                    </a:ext>
                  </a:extLst>
                </a:gridCol>
              </a:tblGrid>
              <a:tr h="21561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關注運動品牌鞋類資訊</a:t>
                      </a:r>
                      <a:endParaRPr lang="zh-TW" altLang="en-US" sz="1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是 </a:t>
                      </a:r>
                      <a:r>
                        <a:rPr lang="en-US" altLang="zh-TW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平均</a:t>
                      </a:r>
                      <a:r>
                        <a:rPr lang="en-US" altLang="zh-TW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4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否 </a:t>
                      </a:r>
                      <a:r>
                        <a:rPr lang="en-US" altLang="zh-TW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平均</a:t>
                      </a:r>
                      <a:r>
                        <a:rPr lang="en-US" altLang="zh-TW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4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</a:t>
                      </a: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值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</a:t>
                      </a: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值</a:t>
                      </a:r>
                      <a:endParaRPr kumimoji="0" lang="en-US" altLang="ko-KR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結論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54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1" dirty="0" smtClean="0">
                          <a:solidFill>
                            <a:srgbClr val="C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購買意願</a:t>
                      </a:r>
                      <a:r>
                        <a:rPr lang="en-US" altLang="zh-TW" sz="1200" b="1" dirty="0" smtClean="0">
                          <a:solidFill>
                            <a:srgbClr val="C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en-US" altLang="zh-TW" sz="1200" b="1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:</a:t>
                      </a:r>
                    </a:p>
                    <a:p>
                      <a:pPr algn="ctr"/>
                      <a:r>
                        <a:rPr lang="zh-TW" altLang="en-US" sz="1200" b="1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款式多樣化</a:t>
                      </a:r>
                      <a:endParaRPr lang="en-US" altLang="zh-TW" sz="1200" b="1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4.08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3.83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3.304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0.001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dirty="0" smtClean="0">
                          <a:solidFill>
                            <a:srgbClr val="C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有顯著差異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54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1" dirty="0" smtClean="0">
                          <a:solidFill>
                            <a:srgbClr val="C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購買意願</a:t>
                      </a:r>
                      <a:r>
                        <a:rPr lang="en-US" altLang="zh-TW" sz="1200" b="1" dirty="0" smtClean="0">
                          <a:solidFill>
                            <a:srgbClr val="C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en-US" altLang="zh-TW" sz="1200" b="1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:</a:t>
                      </a:r>
                    </a:p>
                    <a:p>
                      <a:pPr algn="ctr"/>
                      <a:r>
                        <a:rPr lang="zh-TW" altLang="en-US" sz="1200" b="1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未來購買更多產品</a:t>
                      </a:r>
                      <a:endParaRPr lang="zh-TW" altLang="en-US" sz="12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4.02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3.57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5.323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0.000</a:t>
                      </a:r>
                      <a:endParaRPr lang="zh-TW" altLang="en-US" sz="1400" dirty="0" smtClean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dirty="0" smtClean="0">
                          <a:solidFill>
                            <a:srgbClr val="C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有顯著差異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54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1" dirty="0" smtClean="0">
                          <a:solidFill>
                            <a:srgbClr val="C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購買意願</a:t>
                      </a:r>
                      <a:r>
                        <a:rPr lang="en-US" altLang="zh-TW" sz="1200" b="1" dirty="0" smtClean="0">
                          <a:solidFill>
                            <a:srgbClr val="C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en-US" altLang="zh-TW" sz="1200" b="1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:</a:t>
                      </a:r>
                    </a:p>
                    <a:p>
                      <a:pPr algn="ctr"/>
                      <a:r>
                        <a:rPr lang="zh-TW" altLang="en-US" sz="1200" b="1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與他人推薦</a:t>
                      </a:r>
                      <a:endParaRPr lang="zh-TW" altLang="en-US" sz="12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B0A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3.78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B0A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3.21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B0A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6.103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B0A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0.000</a:t>
                      </a:r>
                      <a:endParaRPr lang="zh-TW" altLang="en-US" sz="1400" dirty="0" smtClean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B0A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dirty="0" smtClean="0">
                          <a:solidFill>
                            <a:srgbClr val="C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有顯著差異</a:t>
                      </a:r>
                    </a:p>
                  </a:txBody>
                  <a:tcPr marL="185809" marR="78659" marT="39329" marB="39329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B0A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9" name="Rectangle: Rounded Corners 38">
            <a:extLst>
              <a:ext uri="{FF2B5EF4-FFF2-40B4-BE49-F238E27FC236}">
                <a16:creationId xmlns:a16="http://schemas.microsoft.com/office/drawing/2014/main" id="{216C9A82-0A18-4BF6-85DF-47F91B646B4F}"/>
              </a:ext>
            </a:extLst>
          </p:cNvPr>
          <p:cNvSpPr/>
          <p:nvPr/>
        </p:nvSpPr>
        <p:spPr>
          <a:xfrm>
            <a:off x="499843" y="1039502"/>
            <a:ext cx="6873957" cy="43928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1ECF5"/>
              </a:gs>
              <a:gs pos="100000">
                <a:srgbClr val="0BD0D9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假設二 </a:t>
            </a:r>
            <a:r>
              <a:rPr lang="en-US" altLang="zh-TW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zh-TW" sz="16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是否關注運動品牌鞋類資訊對運動鞋類之購買意願具顯著影響</a:t>
            </a:r>
            <a:endParaRPr lang="zh-TW" altLang="zh-TW" sz="1600" b="1" spc="20" dirty="0">
              <a:solidFill>
                <a:schemeClr val="tx1">
                  <a:lumMod val="95000"/>
                  <a:lumOff val="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499843" y="3639319"/>
            <a:ext cx="15808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latin typeface="微軟正黑體" pitchFamily="34" charset="-120"/>
                <a:ea typeface="微軟正黑體" pitchFamily="34" charset="-120"/>
              </a:rPr>
              <a:t>P &gt; 0.05</a:t>
            </a:r>
            <a:r>
              <a:rPr lang="zh-TW" altLang="en-US" sz="1200" dirty="0">
                <a:latin typeface="微軟正黑體" pitchFamily="34" charset="-120"/>
                <a:ea typeface="微軟正黑體" pitchFamily="34" charset="-120"/>
              </a:rPr>
              <a:t> 無顯著差異</a:t>
            </a:r>
          </a:p>
        </p:txBody>
      </p:sp>
      <p:pic>
        <p:nvPicPr>
          <p:cNvPr id="61" name="圖片 6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111" b="90000" l="10000" r="99444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853" y="867886"/>
            <a:ext cx="782519" cy="782519"/>
          </a:xfrm>
          <a:prstGeom prst="rect">
            <a:avLst/>
          </a:prstGeom>
        </p:spPr>
      </p:pic>
      <p:graphicFrame>
        <p:nvGraphicFramePr>
          <p:cNvPr id="62" name="차트 86"/>
          <p:cNvGraphicFramePr/>
          <p:nvPr>
            <p:extLst>
              <p:ext uri="{D42A27DB-BD31-4B8C-83A1-F6EECF244321}">
                <p14:modId xmlns:p14="http://schemas.microsoft.com/office/powerpoint/2010/main" val="2338863428"/>
              </p:ext>
            </p:extLst>
          </p:nvPr>
        </p:nvGraphicFramePr>
        <p:xfrm>
          <a:off x="8629420" y="4158336"/>
          <a:ext cx="3833039" cy="2333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3" name="文字方塊 62"/>
          <p:cNvSpPr txBox="1"/>
          <p:nvPr/>
        </p:nvSpPr>
        <p:spPr>
          <a:xfrm>
            <a:off x="9209231" y="3679030"/>
            <a:ext cx="276914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消費者得知運動品牌鞋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類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資訊管道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64" name="資料庫圖表 63"/>
          <p:cNvGraphicFramePr/>
          <p:nvPr>
            <p:extLst>
              <p:ext uri="{D42A27DB-BD31-4B8C-83A1-F6EECF244321}">
                <p14:modId xmlns:p14="http://schemas.microsoft.com/office/powerpoint/2010/main" val="172144469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50450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2" grpId="0">
        <p:bldAsOne/>
      </p:bldGraphic>
      <p:bldP spid="6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單</a:t>
            </a:r>
            <a:r>
              <a:rPr lang="zh-TW" altLang="en-US" sz="2800" b="1" kern="0" dirty="0" smtClean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因子變異數分析</a:t>
            </a:r>
            <a:endParaRPr lang="zh-TW" altLang="en-US" sz="2800" b="1" kern="0" dirty="0">
              <a:solidFill>
                <a:srgbClr val="4472C4">
                  <a:lumMod val="50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圓角矩形 37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FE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Oval 11">
            <a:extLst>
              <a:ext uri="{FF2B5EF4-FFF2-40B4-BE49-F238E27FC236}">
                <a16:creationId xmlns:a16="http://schemas.microsoft.com/office/drawing/2014/main" id="{7B5F1A0D-0686-4019-A201-7B79329C9C1D}"/>
              </a:ext>
            </a:extLst>
          </p:cNvPr>
          <p:cNvSpPr/>
          <p:nvPr/>
        </p:nvSpPr>
        <p:spPr>
          <a:xfrm>
            <a:off x="7555589" y="3410572"/>
            <a:ext cx="941621" cy="94162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16">
            <a:extLst>
              <a:ext uri="{FF2B5EF4-FFF2-40B4-BE49-F238E27FC236}">
                <a16:creationId xmlns:a16="http://schemas.microsoft.com/office/drawing/2014/main" id="{8D0BE409-50E7-401C-BE3E-564F4F6D63B0}"/>
              </a:ext>
            </a:extLst>
          </p:cNvPr>
          <p:cNvSpPr/>
          <p:nvPr/>
        </p:nvSpPr>
        <p:spPr>
          <a:xfrm>
            <a:off x="3694791" y="3410572"/>
            <a:ext cx="941621" cy="94162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c 18">
            <a:extLst>
              <a:ext uri="{FF2B5EF4-FFF2-40B4-BE49-F238E27FC236}">
                <a16:creationId xmlns:a16="http://schemas.microsoft.com/office/drawing/2014/main" id="{CDB72963-6910-4857-BE92-E1E4C4274C08}"/>
              </a:ext>
            </a:extLst>
          </p:cNvPr>
          <p:cNvSpPr/>
          <p:nvPr/>
        </p:nvSpPr>
        <p:spPr>
          <a:xfrm>
            <a:off x="4319243" y="2086033"/>
            <a:ext cx="3553515" cy="3553515"/>
          </a:xfrm>
          <a:prstGeom prst="arc">
            <a:avLst>
              <a:gd name="adj1" fmla="val 17050968"/>
              <a:gd name="adj2" fmla="val 20818263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19">
            <a:extLst>
              <a:ext uri="{FF2B5EF4-FFF2-40B4-BE49-F238E27FC236}">
                <a16:creationId xmlns:a16="http://schemas.microsoft.com/office/drawing/2014/main" id="{5C5E3A53-B9F8-4601-85F1-2F693B35C180}"/>
              </a:ext>
            </a:extLst>
          </p:cNvPr>
          <p:cNvSpPr/>
          <p:nvPr/>
        </p:nvSpPr>
        <p:spPr>
          <a:xfrm>
            <a:off x="4319243" y="2086033"/>
            <a:ext cx="3553515" cy="3553515"/>
          </a:xfrm>
          <a:prstGeom prst="arc">
            <a:avLst>
              <a:gd name="adj1" fmla="val 874768"/>
              <a:gd name="adj2" fmla="val 4557853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c 20">
            <a:extLst>
              <a:ext uri="{FF2B5EF4-FFF2-40B4-BE49-F238E27FC236}">
                <a16:creationId xmlns:a16="http://schemas.microsoft.com/office/drawing/2014/main" id="{EFB8CB33-891C-4D75-AB75-DEAAA616C00D}"/>
              </a:ext>
            </a:extLst>
          </p:cNvPr>
          <p:cNvSpPr/>
          <p:nvPr/>
        </p:nvSpPr>
        <p:spPr>
          <a:xfrm>
            <a:off x="4319243" y="2086033"/>
            <a:ext cx="3553515" cy="3553515"/>
          </a:xfrm>
          <a:prstGeom prst="arc">
            <a:avLst>
              <a:gd name="adj1" fmla="val 6254475"/>
              <a:gd name="adj2" fmla="val 9932736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c 21">
            <a:extLst>
              <a:ext uri="{FF2B5EF4-FFF2-40B4-BE49-F238E27FC236}">
                <a16:creationId xmlns:a16="http://schemas.microsoft.com/office/drawing/2014/main" id="{A9865B34-A569-4694-BAF8-01F809F3AB50}"/>
              </a:ext>
            </a:extLst>
          </p:cNvPr>
          <p:cNvSpPr/>
          <p:nvPr/>
        </p:nvSpPr>
        <p:spPr>
          <a:xfrm>
            <a:off x="4319243" y="2086033"/>
            <a:ext cx="3553515" cy="3553515"/>
          </a:xfrm>
          <a:prstGeom prst="arc">
            <a:avLst>
              <a:gd name="adj1" fmla="val 11615063"/>
              <a:gd name="adj2" fmla="val 15338753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22">
            <a:extLst>
              <a:ext uri="{FF2B5EF4-FFF2-40B4-BE49-F238E27FC236}">
                <a16:creationId xmlns:a16="http://schemas.microsoft.com/office/drawing/2014/main" id="{AE0FB292-2BE4-4819-997E-0F05A15976DC}"/>
              </a:ext>
            </a:extLst>
          </p:cNvPr>
          <p:cNvSpPr/>
          <p:nvPr/>
        </p:nvSpPr>
        <p:spPr>
          <a:xfrm>
            <a:off x="3839420" y="3555201"/>
            <a:ext cx="652363" cy="652363"/>
          </a:xfrm>
          <a:prstGeom prst="ellipse">
            <a:avLst/>
          </a:prstGeom>
          <a:gradFill>
            <a:gsLst>
              <a:gs pos="0">
                <a:srgbClr val="CEDC00"/>
              </a:gs>
              <a:gs pos="100000">
                <a:srgbClr val="F0FF29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27">
            <a:extLst>
              <a:ext uri="{FF2B5EF4-FFF2-40B4-BE49-F238E27FC236}">
                <a16:creationId xmlns:a16="http://schemas.microsoft.com/office/drawing/2014/main" id="{ED3FD675-5A27-4CB0-8088-AE9059F91CB0}"/>
              </a:ext>
            </a:extLst>
          </p:cNvPr>
          <p:cNvSpPr/>
          <p:nvPr/>
        </p:nvSpPr>
        <p:spPr>
          <a:xfrm>
            <a:off x="7700218" y="3555201"/>
            <a:ext cx="652363" cy="652363"/>
          </a:xfrm>
          <a:prstGeom prst="ellipse">
            <a:avLst/>
          </a:prstGeom>
          <a:gradFill>
            <a:gsLst>
              <a:gs pos="0">
                <a:srgbClr val="CEDC00"/>
              </a:gs>
              <a:gs pos="100000">
                <a:srgbClr val="F0FF29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9" name="Straight Connector 31">
            <a:extLst>
              <a:ext uri="{FF2B5EF4-FFF2-40B4-BE49-F238E27FC236}">
                <a16:creationId xmlns:a16="http://schemas.microsoft.com/office/drawing/2014/main" id="{A0DDEDF4-77B5-44FC-93F9-54DAD566A9C2}"/>
              </a:ext>
            </a:extLst>
          </p:cNvPr>
          <p:cNvCxnSpPr>
            <a:cxnSpLocks/>
          </p:cNvCxnSpPr>
          <p:nvPr/>
        </p:nvCxnSpPr>
        <p:spPr>
          <a:xfrm flipH="1">
            <a:off x="1174750" y="3881383"/>
            <a:ext cx="25082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5">
            <a:extLst>
              <a:ext uri="{FF2B5EF4-FFF2-40B4-BE49-F238E27FC236}">
                <a16:creationId xmlns:a16="http://schemas.microsoft.com/office/drawing/2014/main" id="{FF130077-FFCB-4CCF-B697-FC87C3DE31F1}"/>
              </a:ext>
            </a:extLst>
          </p:cNvPr>
          <p:cNvCxnSpPr>
            <a:cxnSpLocks/>
          </p:cNvCxnSpPr>
          <p:nvPr/>
        </p:nvCxnSpPr>
        <p:spPr>
          <a:xfrm flipH="1">
            <a:off x="8497210" y="3881383"/>
            <a:ext cx="25082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24">
            <a:extLst>
              <a:ext uri="{FF2B5EF4-FFF2-40B4-BE49-F238E27FC236}">
                <a16:creationId xmlns:a16="http://schemas.microsoft.com/office/drawing/2014/main" id="{32029969-6503-4C4A-8891-86E79C7B97EC}"/>
              </a:ext>
            </a:extLst>
          </p:cNvPr>
          <p:cNvSpPr/>
          <p:nvPr/>
        </p:nvSpPr>
        <p:spPr>
          <a:xfrm>
            <a:off x="2185701" y="3555201"/>
            <a:ext cx="652363" cy="652363"/>
          </a:xfrm>
          <a:prstGeom prst="ellipse">
            <a:avLst/>
          </a:prstGeom>
          <a:gradFill>
            <a:gsLst>
              <a:gs pos="0">
                <a:srgbClr val="CEDC00"/>
              </a:gs>
              <a:gs pos="100000">
                <a:srgbClr val="F0FF29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28">
            <a:extLst>
              <a:ext uri="{FF2B5EF4-FFF2-40B4-BE49-F238E27FC236}">
                <a16:creationId xmlns:a16="http://schemas.microsoft.com/office/drawing/2014/main" id="{0BFAC392-C35A-4612-8D87-488FA6E6C27F}"/>
              </a:ext>
            </a:extLst>
          </p:cNvPr>
          <p:cNvSpPr/>
          <p:nvPr/>
        </p:nvSpPr>
        <p:spPr>
          <a:xfrm>
            <a:off x="9353938" y="3555201"/>
            <a:ext cx="652363" cy="652363"/>
          </a:xfrm>
          <a:prstGeom prst="ellipse">
            <a:avLst/>
          </a:prstGeom>
          <a:gradFill>
            <a:gsLst>
              <a:gs pos="0">
                <a:srgbClr val="CEDC00"/>
              </a:gs>
              <a:gs pos="100000">
                <a:srgbClr val="F0FF29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8">
            <a:extLst>
              <a:ext uri="{FF2B5EF4-FFF2-40B4-BE49-F238E27FC236}">
                <a16:creationId xmlns:a16="http://schemas.microsoft.com/office/drawing/2014/main" id="{12888CEF-A50E-4A2F-922C-F5743D598C1F}"/>
              </a:ext>
            </a:extLst>
          </p:cNvPr>
          <p:cNvSpPr/>
          <p:nvPr/>
        </p:nvSpPr>
        <p:spPr>
          <a:xfrm>
            <a:off x="5059425" y="2844807"/>
            <a:ext cx="2073151" cy="2073151"/>
          </a:xfrm>
          <a:prstGeom prst="ellipse">
            <a:avLst/>
          </a:prstGeom>
          <a:solidFill>
            <a:srgbClr val="1C2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8">
            <a:extLst>
              <a:ext uri="{FF2B5EF4-FFF2-40B4-BE49-F238E27FC236}">
                <a16:creationId xmlns:a16="http://schemas.microsoft.com/office/drawing/2014/main" id="{9E3E5368-9F74-4429-A818-6115B93F9089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3951505" y="3660001"/>
            <a:ext cx="430520" cy="495959"/>
          </a:xfrm>
          <a:custGeom>
            <a:avLst/>
            <a:gdLst>
              <a:gd name="T0" fmla="*/ 1504 w 1778"/>
              <a:gd name="T1" fmla="*/ 342 h 2049"/>
              <a:gd name="T2" fmla="*/ 1375 w 1778"/>
              <a:gd name="T3" fmla="*/ 332 h 2049"/>
              <a:gd name="T4" fmla="*/ 1171 w 1778"/>
              <a:gd name="T5" fmla="*/ 474 h 2049"/>
              <a:gd name="T6" fmla="*/ 923 w 1778"/>
              <a:gd name="T7" fmla="*/ 474 h 2049"/>
              <a:gd name="T8" fmla="*/ 774 w 1778"/>
              <a:gd name="T9" fmla="*/ 349 h 2049"/>
              <a:gd name="T10" fmla="*/ 1009 w 1778"/>
              <a:gd name="T11" fmla="*/ 317 h 2049"/>
              <a:gd name="T12" fmla="*/ 1067 w 1778"/>
              <a:gd name="T13" fmla="*/ 222 h 2049"/>
              <a:gd name="T14" fmla="*/ 794 w 1778"/>
              <a:gd name="T15" fmla="*/ 222 h 2049"/>
              <a:gd name="T16" fmla="*/ 572 w 1778"/>
              <a:gd name="T17" fmla="*/ 467 h 2049"/>
              <a:gd name="T18" fmla="*/ 606 w 1778"/>
              <a:gd name="T19" fmla="*/ 92 h 2049"/>
              <a:gd name="T20" fmla="*/ 1273 w 1778"/>
              <a:gd name="T21" fmla="*/ 263 h 2049"/>
              <a:gd name="T22" fmla="*/ 811 w 1778"/>
              <a:gd name="T23" fmla="*/ 1 h 2049"/>
              <a:gd name="T24" fmla="*/ 479 w 1778"/>
              <a:gd name="T25" fmla="*/ 81 h 2049"/>
              <a:gd name="T26" fmla="*/ 129 w 1778"/>
              <a:gd name="T27" fmla="*/ 899 h 2049"/>
              <a:gd name="T28" fmla="*/ 8 w 1778"/>
              <a:gd name="T29" fmla="*/ 1225 h 2049"/>
              <a:gd name="T30" fmla="*/ 165 w 1778"/>
              <a:gd name="T31" fmla="*/ 1371 h 2049"/>
              <a:gd name="T32" fmla="*/ 213 w 1778"/>
              <a:gd name="T33" fmla="*/ 1506 h 2049"/>
              <a:gd name="T34" fmla="*/ 480 w 1778"/>
              <a:gd name="T35" fmla="*/ 1766 h 2049"/>
              <a:gd name="T36" fmla="*/ 927 w 1778"/>
              <a:gd name="T37" fmla="*/ 2049 h 2049"/>
              <a:gd name="T38" fmla="*/ 1570 w 1778"/>
              <a:gd name="T39" fmla="*/ 1639 h 2049"/>
              <a:gd name="T40" fmla="*/ 1431 w 1778"/>
              <a:gd name="T41" fmla="*/ 957 h 2049"/>
              <a:gd name="T42" fmla="*/ 1281 w 1778"/>
              <a:gd name="T43" fmla="*/ 1193 h 2049"/>
              <a:gd name="T44" fmla="*/ 940 w 1778"/>
              <a:gd name="T45" fmla="*/ 1986 h 2049"/>
              <a:gd name="T46" fmla="*/ 700 w 1778"/>
              <a:gd name="T47" fmla="*/ 1641 h 2049"/>
              <a:gd name="T48" fmla="*/ 360 w 1778"/>
              <a:gd name="T49" fmla="*/ 1701 h 2049"/>
              <a:gd name="T50" fmla="*/ 258 w 1778"/>
              <a:gd name="T51" fmla="*/ 1462 h 2049"/>
              <a:gd name="T52" fmla="*/ 225 w 1778"/>
              <a:gd name="T53" fmla="*/ 1369 h 2049"/>
              <a:gd name="T54" fmla="*/ 81 w 1778"/>
              <a:gd name="T55" fmla="*/ 1222 h 2049"/>
              <a:gd name="T56" fmla="*/ 183 w 1778"/>
              <a:gd name="T57" fmla="*/ 930 h 2049"/>
              <a:gd name="T58" fmla="*/ 352 w 1778"/>
              <a:gd name="T59" fmla="*/ 248 h 2049"/>
              <a:gd name="T60" fmla="*/ 512 w 1778"/>
              <a:gd name="T61" fmla="*/ 482 h 2049"/>
              <a:gd name="T62" fmla="*/ 561 w 1778"/>
              <a:gd name="T63" fmla="*/ 602 h 2049"/>
              <a:gd name="T64" fmla="*/ 675 w 1778"/>
              <a:gd name="T65" fmla="*/ 674 h 2049"/>
              <a:gd name="T66" fmla="*/ 865 w 1778"/>
              <a:gd name="T67" fmla="*/ 569 h 2049"/>
              <a:gd name="T68" fmla="*/ 771 w 1778"/>
              <a:gd name="T69" fmla="*/ 728 h 2049"/>
              <a:gd name="T70" fmla="*/ 861 w 1778"/>
              <a:gd name="T71" fmla="*/ 904 h 2049"/>
              <a:gd name="T72" fmla="*/ 893 w 1778"/>
              <a:gd name="T73" fmla="*/ 1201 h 2049"/>
              <a:gd name="T74" fmla="*/ 988 w 1778"/>
              <a:gd name="T75" fmla="*/ 1259 h 2049"/>
              <a:gd name="T76" fmla="*/ 954 w 1778"/>
              <a:gd name="T77" fmla="*/ 981 h 2049"/>
              <a:gd name="T78" fmla="*/ 1132 w 1778"/>
              <a:gd name="T79" fmla="*/ 1128 h 2049"/>
              <a:gd name="T80" fmla="*/ 1100 w 1778"/>
              <a:gd name="T81" fmla="*/ 1006 h 2049"/>
              <a:gd name="T82" fmla="*/ 1177 w 1778"/>
              <a:gd name="T83" fmla="*/ 849 h 2049"/>
              <a:gd name="T84" fmla="*/ 1552 w 1778"/>
              <a:gd name="T85" fmla="*/ 819 h 2049"/>
              <a:gd name="T86" fmla="*/ 1496 w 1778"/>
              <a:gd name="T87" fmla="*/ 569 h 2049"/>
              <a:gd name="T88" fmla="*/ 1778 w 1778"/>
              <a:gd name="T89" fmla="*/ 539 h 2049"/>
              <a:gd name="T90" fmla="*/ 1419 w 1778"/>
              <a:gd name="T91" fmla="*/ 510 h 2049"/>
              <a:gd name="T92" fmla="*/ 964 w 1778"/>
              <a:gd name="T93" fmla="*/ 874 h 2049"/>
              <a:gd name="T94" fmla="*/ 981 w 1778"/>
              <a:gd name="T95" fmla="*/ 569 h 2049"/>
              <a:gd name="T96" fmla="*/ 1141 w 1778"/>
              <a:gd name="T97" fmla="*/ 799 h 2049"/>
              <a:gd name="T98" fmla="*/ 1201 w 1778"/>
              <a:gd name="T99" fmla="*/ 606 h 2049"/>
              <a:gd name="T100" fmla="*/ 1449 w 1778"/>
              <a:gd name="T101" fmla="*/ 706 h 2049"/>
              <a:gd name="T102" fmla="*/ 1435 w 1778"/>
              <a:gd name="T103" fmla="*/ 569 h 2049"/>
              <a:gd name="T104" fmla="*/ 1438 w 1778"/>
              <a:gd name="T105" fmla="*/ 397 h 2049"/>
              <a:gd name="T106" fmla="*/ 1624 w 1778"/>
              <a:gd name="T107" fmla="*/ 510 h 2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78" h="2049">
                <a:moveTo>
                  <a:pt x="1712" y="474"/>
                </a:moveTo>
                <a:cubicBezTo>
                  <a:pt x="1703" y="474"/>
                  <a:pt x="1693" y="477"/>
                  <a:pt x="1685" y="481"/>
                </a:cubicBezTo>
                <a:cubicBezTo>
                  <a:pt x="1504" y="342"/>
                  <a:pt x="1504" y="342"/>
                  <a:pt x="1504" y="342"/>
                </a:cubicBezTo>
                <a:cubicBezTo>
                  <a:pt x="1505" y="339"/>
                  <a:pt x="1505" y="335"/>
                  <a:pt x="1505" y="332"/>
                </a:cubicBezTo>
                <a:cubicBezTo>
                  <a:pt x="1505" y="296"/>
                  <a:pt x="1476" y="266"/>
                  <a:pt x="1440" y="266"/>
                </a:cubicBezTo>
                <a:cubicBezTo>
                  <a:pt x="1404" y="266"/>
                  <a:pt x="1375" y="296"/>
                  <a:pt x="1375" y="332"/>
                </a:cubicBezTo>
                <a:cubicBezTo>
                  <a:pt x="1375" y="335"/>
                  <a:pt x="1375" y="339"/>
                  <a:pt x="1376" y="343"/>
                </a:cubicBezTo>
                <a:cubicBezTo>
                  <a:pt x="1198" y="480"/>
                  <a:pt x="1198" y="480"/>
                  <a:pt x="1198" y="480"/>
                </a:cubicBezTo>
                <a:cubicBezTo>
                  <a:pt x="1190" y="477"/>
                  <a:pt x="1181" y="474"/>
                  <a:pt x="1171" y="474"/>
                </a:cubicBezTo>
                <a:cubicBezTo>
                  <a:pt x="1146" y="474"/>
                  <a:pt x="1124" y="489"/>
                  <a:pt x="1113" y="510"/>
                </a:cubicBezTo>
                <a:cubicBezTo>
                  <a:pt x="981" y="510"/>
                  <a:pt x="981" y="510"/>
                  <a:pt x="981" y="510"/>
                </a:cubicBezTo>
                <a:cubicBezTo>
                  <a:pt x="970" y="489"/>
                  <a:pt x="948" y="474"/>
                  <a:pt x="923" y="474"/>
                </a:cubicBezTo>
                <a:cubicBezTo>
                  <a:pt x="897" y="474"/>
                  <a:pt x="876" y="489"/>
                  <a:pt x="865" y="510"/>
                </a:cubicBezTo>
                <a:cubicBezTo>
                  <a:pt x="614" y="510"/>
                  <a:pt x="614" y="510"/>
                  <a:pt x="614" y="510"/>
                </a:cubicBezTo>
                <a:cubicBezTo>
                  <a:pt x="774" y="349"/>
                  <a:pt x="774" y="349"/>
                  <a:pt x="774" y="349"/>
                </a:cubicBezTo>
                <a:cubicBezTo>
                  <a:pt x="781" y="351"/>
                  <a:pt x="787" y="352"/>
                  <a:pt x="794" y="352"/>
                </a:cubicBezTo>
                <a:cubicBezTo>
                  <a:pt x="819" y="352"/>
                  <a:pt x="841" y="338"/>
                  <a:pt x="852" y="317"/>
                </a:cubicBezTo>
                <a:cubicBezTo>
                  <a:pt x="1009" y="317"/>
                  <a:pt x="1009" y="317"/>
                  <a:pt x="1009" y="317"/>
                </a:cubicBezTo>
                <a:cubicBezTo>
                  <a:pt x="1020" y="338"/>
                  <a:pt x="1042" y="352"/>
                  <a:pt x="1067" y="352"/>
                </a:cubicBezTo>
                <a:cubicBezTo>
                  <a:pt x="1103" y="352"/>
                  <a:pt x="1132" y="323"/>
                  <a:pt x="1132" y="287"/>
                </a:cubicBezTo>
                <a:cubicBezTo>
                  <a:pt x="1132" y="251"/>
                  <a:pt x="1103" y="222"/>
                  <a:pt x="1067" y="222"/>
                </a:cubicBezTo>
                <a:cubicBezTo>
                  <a:pt x="1042" y="222"/>
                  <a:pt x="1020" y="236"/>
                  <a:pt x="1009" y="257"/>
                </a:cubicBezTo>
                <a:cubicBezTo>
                  <a:pt x="852" y="257"/>
                  <a:pt x="852" y="257"/>
                  <a:pt x="852" y="257"/>
                </a:cubicBezTo>
                <a:cubicBezTo>
                  <a:pt x="841" y="236"/>
                  <a:pt x="819" y="222"/>
                  <a:pt x="794" y="222"/>
                </a:cubicBezTo>
                <a:cubicBezTo>
                  <a:pt x="758" y="222"/>
                  <a:pt x="729" y="251"/>
                  <a:pt x="729" y="287"/>
                </a:cubicBezTo>
                <a:cubicBezTo>
                  <a:pt x="729" y="294"/>
                  <a:pt x="730" y="301"/>
                  <a:pt x="732" y="307"/>
                </a:cubicBezTo>
                <a:cubicBezTo>
                  <a:pt x="572" y="467"/>
                  <a:pt x="572" y="467"/>
                  <a:pt x="572" y="467"/>
                </a:cubicBezTo>
                <a:cubicBezTo>
                  <a:pt x="572" y="157"/>
                  <a:pt x="572" y="157"/>
                  <a:pt x="572" y="157"/>
                </a:cubicBezTo>
                <a:cubicBezTo>
                  <a:pt x="592" y="146"/>
                  <a:pt x="607" y="124"/>
                  <a:pt x="607" y="99"/>
                </a:cubicBezTo>
                <a:cubicBezTo>
                  <a:pt x="607" y="97"/>
                  <a:pt x="607" y="94"/>
                  <a:pt x="606" y="92"/>
                </a:cubicBezTo>
                <a:cubicBezTo>
                  <a:pt x="670" y="71"/>
                  <a:pt x="737" y="61"/>
                  <a:pt x="806" y="61"/>
                </a:cubicBezTo>
                <a:cubicBezTo>
                  <a:pt x="807" y="61"/>
                  <a:pt x="809" y="61"/>
                  <a:pt x="810" y="61"/>
                </a:cubicBezTo>
                <a:cubicBezTo>
                  <a:pt x="986" y="62"/>
                  <a:pt x="1151" y="134"/>
                  <a:pt x="1273" y="263"/>
                </a:cubicBezTo>
                <a:cubicBezTo>
                  <a:pt x="1284" y="275"/>
                  <a:pt x="1303" y="275"/>
                  <a:pt x="1315" y="264"/>
                </a:cubicBezTo>
                <a:cubicBezTo>
                  <a:pt x="1327" y="253"/>
                  <a:pt x="1328" y="234"/>
                  <a:pt x="1316" y="222"/>
                </a:cubicBezTo>
                <a:cubicBezTo>
                  <a:pt x="1183" y="81"/>
                  <a:pt x="1003" y="2"/>
                  <a:pt x="811" y="1"/>
                </a:cubicBezTo>
                <a:cubicBezTo>
                  <a:pt x="728" y="0"/>
                  <a:pt x="647" y="14"/>
                  <a:pt x="571" y="41"/>
                </a:cubicBezTo>
                <a:cubicBezTo>
                  <a:pt x="562" y="36"/>
                  <a:pt x="552" y="34"/>
                  <a:pt x="542" y="34"/>
                </a:cubicBezTo>
                <a:cubicBezTo>
                  <a:pt x="512" y="34"/>
                  <a:pt x="487" y="54"/>
                  <a:pt x="479" y="81"/>
                </a:cubicBezTo>
                <a:cubicBezTo>
                  <a:pt x="417" y="113"/>
                  <a:pt x="360" y="155"/>
                  <a:pt x="310" y="205"/>
                </a:cubicBezTo>
                <a:cubicBezTo>
                  <a:pt x="176" y="338"/>
                  <a:pt x="102" y="516"/>
                  <a:pt x="102" y="705"/>
                </a:cubicBezTo>
                <a:cubicBezTo>
                  <a:pt x="102" y="771"/>
                  <a:pt x="111" y="836"/>
                  <a:pt x="129" y="899"/>
                </a:cubicBezTo>
                <a:cubicBezTo>
                  <a:pt x="130" y="901"/>
                  <a:pt x="129" y="903"/>
                  <a:pt x="129" y="905"/>
                </a:cubicBezTo>
                <a:cubicBezTo>
                  <a:pt x="11" y="1154"/>
                  <a:pt x="11" y="1154"/>
                  <a:pt x="11" y="1154"/>
                </a:cubicBezTo>
                <a:cubicBezTo>
                  <a:pt x="1" y="1177"/>
                  <a:pt x="0" y="1202"/>
                  <a:pt x="8" y="1225"/>
                </a:cubicBezTo>
                <a:cubicBezTo>
                  <a:pt x="17" y="1249"/>
                  <a:pt x="35" y="1267"/>
                  <a:pt x="58" y="1277"/>
                </a:cubicBezTo>
                <a:cubicBezTo>
                  <a:pt x="163" y="1323"/>
                  <a:pt x="163" y="1323"/>
                  <a:pt x="163" y="1323"/>
                </a:cubicBezTo>
                <a:cubicBezTo>
                  <a:pt x="165" y="1371"/>
                  <a:pt x="165" y="1371"/>
                  <a:pt x="165" y="1371"/>
                </a:cubicBezTo>
                <a:cubicBezTo>
                  <a:pt x="166" y="1375"/>
                  <a:pt x="156" y="1396"/>
                  <a:pt x="155" y="1400"/>
                </a:cubicBezTo>
                <a:cubicBezTo>
                  <a:pt x="142" y="1434"/>
                  <a:pt x="155" y="1472"/>
                  <a:pt x="187" y="1490"/>
                </a:cubicBezTo>
                <a:cubicBezTo>
                  <a:pt x="213" y="1506"/>
                  <a:pt x="213" y="1506"/>
                  <a:pt x="213" y="1506"/>
                </a:cubicBezTo>
                <a:cubicBezTo>
                  <a:pt x="213" y="1566"/>
                  <a:pt x="213" y="1566"/>
                  <a:pt x="213" y="1566"/>
                </a:cubicBezTo>
                <a:cubicBezTo>
                  <a:pt x="214" y="1647"/>
                  <a:pt x="262" y="1721"/>
                  <a:pt x="336" y="1755"/>
                </a:cubicBezTo>
                <a:cubicBezTo>
                  <a:pt x="381" y="1776"/>
                  <a:pt x="432" y="1780"/>
                  <a:pt x="480" y="1766"/>
                </a:cubicBezTo>
                <a:cubicBezTo>
                  <a:pt x="699" y="1703"/>
                  <a:pt x="699" y="1703"/>
                  <a:pt x="699" y="1703"/>
                </a:cubicBezTo>
                <a:cubicBezTo>
                  <a:pt x="847" y="2000"/>
                  <a:pt x="847" y="2000"/>
                  <a:pt x="847" y="2000"/>
                </a:cubicBezTo>
                <a:cubicBezTo>
                  <a:pt x="863" y="2031"/>
                  <a:pt x="894" y="2049"/>
                  <a:pt x="927" y="2049"/>
                </a:cubicBezTo>
                <a:cubicBezTo>
                  <a:pt x="940" y="2049"/>
                  <a:pt x="954" y="2046"/>
                  <a:pt x="967" y="2040"/>
                </a:cubicBezTo>
                <a:cubicBezTo>
                  <a:pt x="1530" y="1758"/>
                  <a:pt x="1530" y="1758"/>
                  <a:pt x="1530" y="1758"/>
                </a:cubicBezTo>
                <a:cubicBezTo>
                  <a:pt x="1574" y="1736"/>
                  <a:pt x="1592" y="1683"/>
                  <a:pt x="1570" y="1639"/>
                </a:cubicBezTo>
                <a:cubicBezTo>
                  <a:pt x="1335" y="1168"/>
                  <a:pt x="1335" y="1168"/>
                  <a:pt x="1335" y="1168"/>
                </a:cubicBezTo>
                <a:cubicBezTo>
                  <a:pt x="1381" y="1116"/>
                  <a:pt x="1418" y="1058"/>
                  <a:pt x="1446" y="996"/>
                </a:cubicBezTo>
                <a:cubicBezTo>
                  <a:pt x="1453" y="981"/>
                  <a:pt x="1446" y="963"/>
                  <a:pt x="1431" y="957"/>
                </a:cubicBezTo>
                <a:cubicBezTo>
                  <a:pt x="1416" y="950"/>
                  <a:pt x="1399" y="956"/>
                  <a:pt x="1392" y="971"/>
                </a:cubicBezTo>
                <a:cubicBezTo>
                  <a:pt x="1366" y="1029"/>
                  <a:pt x="1331" y="1082"/>
                  <a:pt x="1289" y="1130"/>
                </a:cubicBezTo>
                <a:cubicBezTo>
                  <a:pt x="1274" y="1147"/>
                  <a:pt x="1271" y="1172"/>
                  <a:pt x="1281" y="1193"/>
                </a:cubicBezTo>
                <a:cubicBezTo>
                  <a:pt x="1517" y="1666"/>
                  <a:pt x="1517" y="1666"/>
                  <a:pt x="1517" y="1666"/>
                </a:cubicBezTo>
                <a:cubicBezTo>
                  <a:pt x="1524" y="1680"/>
                  <a:pt x="1518" y="1698"/>
                  <a:pt x="1504" y="1705"/>
                </a:cubicBezTo>
                <a:cubicBezTo>
                  <a:pt x="940" y="1986"/>
                  <a:pt x="940" y="1986"/>
                  <a:pt x="940" y="1986"/>
                </a:cubicBezTo>
                <a:cubicBezTo>
                  <a:pt x="925" y="1993"/>
                  <a:pt x="908" y="1987"/>
                  <a:pt x="901" y="1973"/>
                </a:cubicBezTo>
                <a:cubicBezTo>
                  <a:pt x="748" y="1667"/>
                  <a:pt x="748" y="1667"/>
                  <a:pt x="748" y="1667"/>
                </a:cubicBezTo>
                <a:cubicBezTo>
                  <a:pt x="739" y="1649"/>
                  <a:pt x="720" y="1639"/>
                  <a:pt x="700" y="1641"/>
                </a:cubicBezTo>
                <a:cubicBezTo>
                  <a:pt x="698" y="1641"/>
                  <a:pt x="696" y="1642"/>
                  <a:pt x="695" y="1642"/>
                </a:cubicBezTo>
                <a:cubicBezTo>
                  <a:pt x="463" y="1708"/>
                  <a:pt x="463" y="1708"/>
                  <a:pt x="463" y="1708"/>
                </a:cubicBezTo>
                <a:cubicBezTo>
                  <a:pt x="429" y="1718"/>
                  <a:pt x="393" y="1715"/>
                  <a:pt x="360" y="1701"/>
                </a:cubicBezTo>
                <a:cubicBezTo>
                  <a:pt x="308" y="1676"/>
                  <a:pt x="273" y="1623"/>
                  <a:pt x="273" y="1565"/>
                </a:cubicBezTo>
                <a:cubicBezTo>
                  <a:pt x="273" y="1488"/>
                  <a:pt x="273" y="1488"/>
                  <a:pt x="273" y="1488"/>
                </a:cubicBezTo>
                <a:cubicBezTo>
                  <a:pt x="273" y="1478"/>
                  <a:pt x="267" y="1468"/>
                  <a:pt x="258" y="1462"/>
                </a:cubicBezTo>
                <a:cubicBezTo>
                  <a:pt x="217" y="1438"/>
                  <a:pt x="217" y="1438"/>
                  <a:pt x="217" y="1438"/>
                </a:cubicBezTo>
                <a:cubicBezTo>
                  <a:pt x="201" y="1431"/>
                  <a:pt x="217" y="1408"/>
                  <a:pt x="220" y="1398"/>
                </a:cubicBezTo>
                <a:cubicBezTo>
                  <a:pt x="224" y="1388"/>
                  <a:pt x="225" y="1379"/>
                  <a:pt x="225" y="1369"/>
                </a:cubicBezTo>
                <a:cubicBezTo>
                  <a:pt x="223" y="1310"/>
                  <a:pt x="223" y="1310"/>
                  <a:pt x="223" y="1310"/>
                </a:cubicBezTo>
                <a:cubicBezTo>
                  <a:pt x="222" y="1294"/>
                  <a:pt x="212" y="1279"/>
                  <a:pt x="198" y="1273"/>
                </a:cubicBezTo>
                <a:cubicBezTo>
                  <a:pt x="81" y="1222"/>
                  <a:pt x="81" y="1222"/>
                  <a:pt x="81" y="1222"/>
                </a:cubicBezTo>
                <a:cubicBezTo>
                  <a:pt x="73" y="1219"/>
                  <a:pt x="67" y="1212"/>
                  <a:pt x="64" y="1204"/>
                </a:cubicBezTo>
                <a:cubicBezTo>
                  <a:pt x="61" y="1196"/>
                  <a:pt x="62" y="1187"/>
                  <a:pt x="65" y="1180"/>
                </a:cubicBezTo>
                <a:cubicBezTo>
                  <a:pt x="183" y="930"/>
                  <a:pt x="183" y="930"/>
                  <a:pt x="183" y="930"/>
                </a:cubicBezTo>
                <a:cubicBezTo>
                  <a:pt x="190" y="915"/>
                  <a:pt x="191" y="898"/>
                  <a:pt x="187" y="882"/>
                </a:cubicBezTo>
                <a:cubicBezTo>
                  <a:pt x="170" y="825"/>
                  <a:pt x="162" y="765"/>
                  <a:pt x="162" y="705"/>
                </a:cubicBezTo>
                <a:cubicBezTo>
                  <a:pt x="162" y="532"/>
                  <a:pt x="229" y="370"/>
                  <a:pt x="352" y="248"/>
                </a:cubicBezTo>
                <a:cubicBezTo>
                  <a:pt x="394" y="206"/>
                  <a:pt x="442" y="170"/>
                  <a:pt x="493" y="142"/>
                </a:cubicBezTo>
                <a:cubicBezTo>
                  <a:pt x="498" y="148"/>
                  <a:pt x="504" y="153"/>
                  <a:pt x="512" y="157"/>
                </a:cubicBezTo>
                <a:cubicBezTo>
                  <a:pt x="512" y="482"/>
                  <a:pt x="512" y="482"/>
                  <a:pt x="512" y="482"/>
                </a:cubicBezTo>
                <a:cubicBezTo>
                  <a:pt x="491" y="492"/>
                  <a:pt x="476" y="514"/>
                  <a:pt x="476" y="539"/>
                </a:cubicBezTo>
                <a:cubicBezTo>
                  <a:pt x="476" y="575"/>
                  <a:pt x="506" y="605"/>
                  <a:pt x="542" y="605"/>
                </a:cubicBezTo>
                <a:cubicBezTo>
                  <a:pt x="548" y="605"/>
                  <a:pt x="555" y="604"/>
                  <a:pt x="561" y="602"/>
                </a:cubicBezTo>
                <a:cubicBezTo>
                  <a:pt x="633" y="674"/>
                  <a:pt x="633" y="674"/>
                  <a:pt x="633" y="674"/>
                </a:cubicBezTo>
                <a:cubicBezTo>
                  <a:pt x="638" y="680"/>
                  <a:pt x="646" y="683"/>
                  <a:pt x="654" y="683"/>
                </a:cubicBezTo>
                <a:cubicBezTo>
                  <a:pt x="661" y="683"/>
                  <a:pt x="669" y="680"/>
                  <a:pt x="675" y="674"/>
                </a:cubicBezTo>
                <a:cubicBezTo>
                  <a:pt x="687" y="662"/>
                  <a:pt x="687" y="644"/>
                  <a:pt x="675" y="632"/>
                </a:cubicBezTo>
                <a:cubicBezTo>
                  <a:pt x="613" y="569"/>
                  <a:pt x="613" y="569"/>
                  <a:pt x="613" y="569"/>
                </a:cubicBezTo>
                <a:cubicBezTo>
                  <a:pt x="865" y="569"/>
                  <a:pt x="865" y="569"/>
                  <a:pt x="865" y="569"/>
                </a:cubicBezTo>
                <a:cubicBezTo>
                  <a:pt x="871" y="581"/>
                  <a:pt x="881" y="591"/>
                  <a:pt x="893" y="597"/>
                </a:cubicBezTo>
                <a:cubicBezTo>
                  <a:pt x="893" y="852"/>
                  <a:pt x="893" y="852"/>
                  <a:pt x="893" y="852"/>
                </a:cubicBezTo>
                <a:cubicBezTo>
                  <a:pt x="771" y="728"/>
                  <a:pt x="771" y="728"/>
                  <a:pt x="771" y="728"/>
                </a:cubicBezTo>
                <a:cubicBezTo>
                  <a:pt x="759" y="716"/>
                  <a:pt x="740" y="716"/>
                  <a:pt x="728" y="728"/>
                </a:cubicBezTo>
                <a:cubicBezTo>
                  <a:pt x="717" y="740"/>
                  <a:pt x="716" y="758"/>
                  <a:pt x="728" y="770"/>
                </a:cubicBezTo>
                <a:cubicBezTo>
                  <a:pt x="861" y="904"/>
                  <a:pt x="861" y="904"/>
                  <a:pt x="861" y="904"/>
                </a:cubicBezTo>
                <a:cubicBezTo>
                  <a:pt x="859" y="911"/>
                  <a:pt x="858" y="917"/>
                  <a:pt x="858" y="924"/>
                </a:cubicBezTo>
                <a:cubicBezTo>
                  <a:pt x="858" y="950"/>
                  <a:pt x="872" y="971"/>
                  <a:pt x="893" y="982"/>
                </a:cubicBezTo>
                <a:cubicBezTo>
                  <a:pt x="893" y="1201"/>
                  <a:pt x="893" y="1201"/>
                  <a:pt x="893" y="1201"/>
                </a:cubicBezTo>
                <a:cubicBezTo>
                  <a:pt x="872" y="1212"/>
                  <a:pt x="858" y="1234"/>
                  <a:pt x="858" y="1259"/>
                </a:cubicBezTo>
                <a:cubicBezTo>
                  <a:pt x="858" y="1295"/>
                  <a:pt x="887" y="1324"/>
                  <a:pt x="923" y="1324"/>
                </a:cubicBezTo>
                <a:cubicBezTo>
                  <a:pt x="959" y="1324"/>
                  <a:pt x="988" y="1295"/>
                  <a:pt x="988" y="1259"/>
                </a:cubicBezTo>
                <a:cubicBezTo>
                  <a:pt x="988" y="1234"/>
                  <a:pt x="974" y="1212"/>
                  <a:pt x="953" y="1201"/>
                </a:cubicBezTo>
                <a:cubicBezTo>
                  <a:pt x="953" y="982"/>
                  <a:pt x="953" y="982"/>
                  <a:pt x="953" y="982"/>
                </a:cubicBezTo>
                <a:cubicBezTo>
                  <a:pt x="953" y="982"/>
                  <a:pt x="954" y="982"/>
                  <a:pt x="954" y="981"/>
                </a:cubicBezTo>
                <a:cubicBezTo>
                  <a:pt x="1067" y="1056"/>
                  <a:pt x="1067" y="1056"/>
                  <a:pt x="1067" y="1056"/>
                </a:cubicBezTo>
                <a:cubicBezTo>
                  <a:pt x="1067" y="1058"/>
                  <a:pt x="1067" y="1060"/>
                  <a:pt x="1067" y="1063"/>
                </a:cubicBezTo>
                <a:cubicBezTo>
                  <a:pt x="1067" y="1099"/>
                  <a:pt x="1096" y="1128"/>
                  <a:pt x="1132" y="1128"/>
                </a:cubicBezTo>
                <a:cubicBezTo>
                  <a:pt x="1168" y="1128"/>
                  <a:pt x="1197" y="1099"/>
                  <a:pt x="1197" y="1063"/>
                </a:cubicBezTo>
                <a:cubicBezTo>
                  <a:pt x="1197" y="1027"/>
                  <a:pt x="1168" y="998"/>
                  <a:pt x="1132" y="998"/>
                </a:cubicBezTo>
                <a:cubicBezTo>
                  <a:pt x="1121" y="998"/>
                  <a:pt x="1110" y="1001"/>
                  <a:pt x="1100" y="1006"/>
                </a:cubicBezTo>
                <a:cubicBezTo>
                  <a:pt x="987" y="931"/>
                  <a:pt x="987" y="931"/>
                  <a:pt x="987" y="931"/>
                </a:cubicBezTo>
                <a:cubicBezTo>
                  <a:pt x="988" y="931"/>
                  <a:pt x="988" y="930"/>
                  <a:pt x="988" y="929"/>
                </a:cubicBezTo>
                <a:cubicBezTo>
                  <a:pt x="1177" y="849"/>
                  <a:pt x="1177" y="849"/>
                  <a:pt x="1177" y="849"/>
                </a:cubicBezTo>
                <a:cubicBezTo>
                  <a:pt x="1429" y="849"/>
                  <a:pt x="1429" y="849"/>
                  <a:pt x="1429" y="849"/>
                </a:cubicBezTo>
                <a:cubicBezTo>
                  <a:pt x="1440" y="869"/>
                  <a:pt x="1462" y="884"/>
                  <a:pt x="1487" y="884"/>
                </a:cubicBezTo>
                <a:cubicBezTo>
                  <a:pt x="1523" y="884"/>
                  <a:pt x="1552" y="855"/>
                  <a:pt x="1552" y="819"/>
                </a:cubicBezTo>
                <a:cubicBezTo>
                  <a:pt x="1552" y="790"/>
                  <a:pt x="1533" y="765"/>
                  <a:pt x="1507" y="757"/>
                </a:cubicBezTo>
                <a:cubicBezTo>
                  <a:pt x="1509" y="740"/>
                  <a:pt x="1509" y="723"/>
                  <a:pt x="1509" y="706"/>
                </a:cubicBezTo>
                <a:cubicBezTo>
                  <a:pt x="1509" y="660"/>
                  <a:pt x="1505" y="614"/>
                  <a:pt x="1496" y="569"/>
                </a:cubicBezTo>
                <a:cubicBezTo>
                  <a:pt x="1655" y="569"/>
                  <a:pt x="1655" y="569"/>
                  <a:pt x="1655" y="569"/>
                </a:cubicBezTo>
                <a:cubicBezTo>
                  <a:pt x="1665" y="590"/>
                  <a:pt x="1687" y="605"/>
                  <a:pt x="1712" y="605"/>
                </a:cubicBezTo>
                <a:cubicBezTo>
                  <a:pt x="1748" y="605"/>
                  <a:pt x="1778" y="575"/>
                  <a:pt x="1778" y="539"/>
                </a:cubicBezTo>
                <a:cubicBezTo>
                  <a:pt x="1778" y="503"/>
                  <a:pt x="1748" y="474"/>
                  <a:pt x="1712" y="474"/>
                </a:cubicBezTo>
                <a:close/>
                <a:moveTo>
                  <a:pt x="1380" y="415"/>
                </a:moveTo>
                <a:cubicBezTo>
                  <a:pt x="1396" y="446"/>
                  <a:pt x="1408" y="477"/>
                  <a:pt x="1419" y="510"/>
                </a:cubicBezTo>
                <a:cubicBezTo>
                  <a:pt x="1258" y="510"/>
                  <a:pt x="1258" y="510"/>
                  <a:pt x="1258" y="510"/>
                </a:cubicBezTo>
                <a:lnTo>
                  <a:pt x="1380" y="415"/>
                </a:lnTo>
                <a:close/>
                <a:moveTo>
                  <a:pt x="964" y="874"/>
                </a:moveTo>
                <a:cubicBezTo>
                  <a:pt x="961" y="871"/>
                  <a:pt x="957" y="869"/>
                  <a:pt x="953" y="866"/>
                </a:cubicBezTo>
                <a:cubicBezTo>
                  <a:pt x="953" y="597"/>
                  <a:pt x="953" y="597"/>
                  <a:pt x="953" y="597"/>
                </a:cubicBezTo>
                <a:cubicBezTo>
                  <a:pt x="965" y="591"/>
                  <a:pt x="974" y="581"/>
                  <a:pt x="981" y="569"/>
                </a:cubicBezTo>
                <a:cubicBezTo>
                  <a:pt x="1113" y="569"/>
                  <a:pt x="1113" y="569"/>
                  <a:pt x="1113" y="569"/>
                </a:cubicBezTo>
                <a:cubicBezTo>
                  <a:pt x="1119" y="581"/>
                  <a:pt x="1129" y="591"/>
                  <a:pt x="1141" y="597"/>
                </a:cubicBezTo>
                <a:cubicBezTo>
                  <a:pt x="1141" y="799"/>
                  <a:pt x="1141" y="799"/>
                  <a:pt x="1141" y="799"/>
                </a:cubicBezTo>
                <a:lnTo>
                  <a:pt x="964" y="874"/>
                </a:lnTo>
                <a:close/>
                <a:moveTo>
                  <a:pt x="1201" y="789"/>
                </a:moveTo>
                <a:cubicBezTo>
                  <a:pt x="1201" y="606"/>
                  <a:pt x="1201" y="606"/>
                  <a:pt x="1201" y="606"/>
                </a:cubicBezTo>
                <a:cubicBezTo>
                  <a:pt x="1408" y="789"/>
                  <a:pt x="1408" y="789"/>
                  <a:pt x="1408" y="789"/>
                </a:cubicBezTo>
                <a:lnTo>
                  <a:pt x="1201" y="789"/>
                </a:lnTo>
                <a:close/>
                <a:moveTo>
                  <a:pt x="1449" y="706"/>
                </a:moveTo>
                <a:cubicBezTo>
                  <a:pt x="1449" y="719"/>
                  <a:pt x="1449" y="732"/>
                  <a:pt x="1448" y="744"/>
                </a:cubicBezTo>
                <a:cubicBezTo>
                  <a:pt x="1250" y="569"/>
                  <a:pt x="1250" y="569"/>
                  <a:pt x="1250" y="569"/>
                </a:cubicBezTo>
                <a:cubicBezTo>
                  <a:pt x="1435" y="569"/>
                  <a:pt x="1435" y="569"/>
                  <a:pt x="1435" y="569"/>
                </a:cubicBezTo>
                <a:cubicBezTo>
                  <a:pt x="1445" y="614"/>
                  <a:pt x="1450" y="660"/>
                  <a:pt x="1449" y="706"/>
                </a:cubicBezTo>
                <a:close/>
                <a:moveTo>
                  <a:pt x="1481" y="510"/>
                </a:moveTo>
                <a:cubicBezTo>
                  <a:pt x="1470" y="471"/>
                  <a:pt x="1456" y="433"/>
                  <a:pt x="1438" y="397"/>
                </a:cubicBezTo>
                <a:cubicBezTo>
                  <a:pt x="1439" y="397"/>
                  <a:pt x="1439" y="397"/>
                  <a:pt x="1440" y="397"/>
                </a:cubicBezTo>
                <a:cubicBezTo>
                  <a:pt x="1450" y="397"/>
                  <a:pt x="1460" y="394"/>
                  <a:pt x="1468" y="390"/>
                </a:cubicBezTo>
                <a:cubicBezTo>
                  <a:pt x="1624" y="510"/>
                  <a:pt x="1624" y="510"/>
                  <a:pt x="1624" y="510"/>
                </a:cubicBezTo>
                <a:cubicBezTo>
                  <a:pt x="1481" y="510"/>
                  <a:pt x="1481" y="510"/>
                  <a:pt x="1481" y="5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文字方塊 3"/>
          <p:cNvSpPr txBox="1"/>
          <p:nvPr/>
        </p:nvSpPr>
        <p:spPr>
          <a:xfrm>
            <a:off x="5256874" y="3681327"/>
            <a:ext cx="2114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單因子變異數</a:t>
            </a:r>
          </a:p>
        </p:txBody>
      </p:sp>
      <p:sp>
        <p:nvSpPr>
          <p:cNvPr id="5" name="矩形 4"/>
          <p:cNvSpPr/>
          <p:nvPr/>
        </p:nvSpPr>
        <p:spPr>
          <a:xfrm>
            <a:off x="3611603" y="303139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品牌聯想</a:t>
            </a:r>
            <a:endParaRPr lang="en-US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1149970" y="4241633"/>
            <a:ext cx="2723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購買運動鞋類的平均價格</a:t>
            </a:r>
            <a:endParaRPr lang="en-US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472402" y="304254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品牌形象</a:t>
            </a:r>
            <a:endParaRPr lang="en-US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818653" y="422356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擁有運動鞋數量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17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118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4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5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6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44" b="97266" l="0" r="100000">
                        <a14:foregroundMark x1="38086" y1="15039" x2="49414" y2="15234"/>
                        <a14:foregroundMark x1="6641" y1="14844" x2="5859" y2="15625"/>
                        <a14:foregroundMark x1="11523" y1="15625" x2="12500" y2="15234"/>
                        <a14:foregroundMark x1="18555" y1="15430" x2="18750" y2="16797"/>
                        <a14:foregroundMark x1="7617" y1="75195" x2="25391" y2="75000"/>
                        <a14:foregroundMark x1="19531" y1="42578" x2="18750" y2="46484"/>
                        <a14:foregroundMark x1="46289" y1="43945" x2="50195" y2="43945"/>
                        <a14:foregroundMark x1="71875" y1="43945" x2="75977" y2="45508"/>
                        <a14:foregroundMark x1="80664" y1="84766" x2="82031" y2="84180"/>
                        <a14:foregroundMark x1="86523" y1="83789" x2="88477" y2="85156"/>
                        <a14:foregroundMark x1="92969" y1="83984" x2="94141" y2="85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182" y="3636741"/>
            <a:ext cx="511400" cy="5114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391" r="98828">
                        <a14:foregroundMark x1="58008" y1="28906" x2="67188" y2="24609"/>
                        <a14:foregroundMark x1="19336" y1="25195" x2="34375" y2="24023"/>
                        <a14:foregroundMark x1="22266" y1="54492" x2="39844" y2="54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88" y="3681776"/>
            <a:ext cx="448820" cy="44882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466" y="3592615"/>
            <a:ext cx="494455" cy="494455"/>
          </a:xfrm>
          <a:prstGeom prst="rect">
            <a:avLst/>
          </a:prstGeom>
        </p:spPr>
      </p:pic>
      <p:graphicFrame>
        <p:nvGraphicFramePr>
          <p:cNvPr id="42" name="資料庫圖表 41"/>
          <p:cNvGraphicFramePr/>
          <p:nvPr>
            <p:extLst>
              <p:ext uri="{D42A27DB-BD31-4B8C-83A1-F6EECF244321}">
                <p14:modId xmlns:p14="http://schemas.microsoft.com/office/powerpoint/2010/main" val="2522106001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76328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4823374" y="7233335"/>
            <a:ext cx="9444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是</a:t>
            </a: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平均</a:t>
            </a: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6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67937" y="7236241"/>
            <a:ext cx="1530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否</a:t>
            </a: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平均</a:t>
            </a: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37617" y="7233335"/>
            <a:ext cx="5613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T</a:t>
            </a: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值</a:t>
            </a:r>
          </a:p>
        </p:txBody>
      </p:sp>
      <p:sp>
        <p:nvSpPr>
          <p:cNvPr id="18" name="矩形 17"/>
          <p:cNvSpPr/>
          <p:nvPr/>
        </p:nvSpPr>
        <p:spPr>
          <a:xfrm>
            <a:off x="7856897" y="7233335"/>
            <a:ext cx="5693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</a:t>
            </a: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值</a:t>
            </a:r>
          </a:p>
        </p:txBody>
      </p:sp>
      <p:sp>
        <p:nvSpPr>
          <p:cNvPr id="19" name="矩形 18"/>
          <p:cNvSpPr/>
          <p:nvPr/>
        </p:nvSpPr>
        <p:spPr>
          <a:xfrm>
            <a:off x="9202550" y="7233335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結論</a:t>
            </a:r>
          </a:p>
        </p:txBody>
      </p:sp>
      <p:sp>
        <p:nvSpPr>
          <p:cNvPr id="35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結果與討論</a:t>
            </a:r>
          </a:p>
        </p:txBody>
      </p:sp>
      <p:sp>
        <p:nvSpPr>
          <p:cNvPr id="36" name="圓角矩形 35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FE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5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46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2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57" name="表格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993903"/>
              </p:ext>
            </p:extLst>
          </p:nvPr>
        </p:nvGraphicFramePr>
        <p:xfrm>
          <a:off x="538369" y="1731609"/>
          <a:ext cx="5978054" cy="741680"/>
        </p:xfrm>
        <a:graphic>
          <a:graphicData uri="http://schemas.openxmlformats.org/drawingml/2006/table">
            <a:tbl>
              <a:tblPr firstRow="1" bandRow="1"/>
              <a:tblGrid>
                <a:gridCol w="2320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2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5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97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defPPr>
                        <a:defRPr lang="zh-TW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zh-TW" altLang="en-US" sz="1600" dirty="0" smtClean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endParaRPr lang="zh-TW" altLang="en-US" sz="1600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TW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en-US" altLang="zh-TW" sz="1600" dirty="0" smtClean="0">
                          <a:solidFill>
                            <a:srgbClr val="FFFFFF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F</a:t>
                      </a:r>
                      <a:r>
                        <a:rPr lang="zh-TW" altLang="en-US" sz="1600" baseline="0" dirty="0" smtClean="0">
                          <a:solidFill>
                            <a:srgbClr val="FFFFFF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zh-TW" altLang="en-US" sz="1600" dirty="0" smtClean="0">
                          <a:solidFill>
                            <a:srgbClr val="FFFFFF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值</a:t>
                      </a:r>
                      <a:endParaRPr lang="zh-TW" altLang="en-US" sz="1600" dirty="0">
                        <a:solidFill>
                          <a:srgbClr val="FFFFFF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TW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en-US" altLang="zh-TW" sz="1600" dirty="0" smtClean="0">
                          <a:solidFill>
                            <a:srgbClr val="FFFFFF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P</a:t>
                      </a:r>
                      <a:r>
                        <a:rPr lang="zh-TW" altLang="en-US" sz="1600" dirty="0" smtClean="0">
                          <a:solidFill>
                            <a:srgbClr val="FFFFFF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值</a:t>
                      </a:r>
                      <a:endParaRPr lang="zh-TW" altLang="en-US" sz="1600" dirty="0">
                        <a:solidFill>
                          <a:srgbClr val="FFFFFF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TW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zh-TW" altLang="en-US" sz="1600" dirty="0" smtClean="0">
                          <a:solidFill>
                            <a:srgbClr val="FFFFFF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結論</a:t>
                      </a:r>
                      <a:endParaRPr lang="zh-TW" altLang="en-US" sz="1600" dirty="0">
                        <a:solidFill>
                          <a:srgbClr val="FFFFFF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zh-TW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endParaRPr lang="en-US" altLang="zh-TW" sz="1600" dirty="0" smtClean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TW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en-US" altLang="zh-TW" sz="1600" b="1" dirty="0" smtClean="0">
                          <a:latin typeface="微軟正黑體" pitchFamily="34" charset="-120"/>
                          <a:ea typeface="微軟正黑體" pitchFamily="34" charset="-120"/>
                        </a:rPr>
                        <a:t>7.17</a:t>
                      </a:r>
                      <a:endParaRPr lang="zh-TW" altLang="en-US" sz="16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TW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C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0.000</a:t>
                      </a:r>
                      <a:endParaRPr lang="zh-TW" altLang="en-US" sz="1600" b="1" dirty="0">
                        <a:solidFill>
                          <a:srgbClr val="C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TW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zh-TW" altLang="en-US" sz="1600" b="1" dirty="0" smtClean="0">
                          <a:solidFill>
                            <a:srgbClr val="C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有顯著差異</a:t>
                      </a:r>
                      <a:endParaRPr lang="zh-TW" altLang="en-US" sz="1600" b="1" dirty="0">
                        <a:solidFill>
                          <a:srgbClr val="C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8" name="矩形 57"/>
          <p:cNvSpPr/>
          <p:nvPr/>
        </p:nvSpPr>
        <p:spPr>
          <a:xfrm>
            <a:off x="577447" y="1742750"/>
            <a:ext cx="2236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600" b="1" dirty="0">
                <a:solidFill>
                  <a:srgbClr val="FFFFFF"/>
                </a:solidFill>
                <a:latin typeface="微軟正黑體" pitchFamily="34" charset="-120"/>
                <a:ea typeface="微軟正黑體" pitchFamily="34" charset="-120"/>
              </a:rPr>
              <a:t>購買運動鞋類平均價格</a:t>
            </a:r>
            <a:endParaRPr lang="zh-TW" altLang="en-US" sz="1600" b="1" dirty="0">
              <a:solidFill>
                <a:srgbClr val="FFFFFF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155873" y="2117317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dirty="0">
                <a:latin typeface="微軟正黑體" pitchFamily="34" charset="-120"/>
                <a:ea typeface="微軟正黑體" pitchFamily="34" charset="-120"/>
              </a:rPr>
              <a:t>品牌聯想</a:t>
            </a:r>
            <a:endParaRPr lang="en-US" altLang="zh-TW" sz="16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0" name="Rectangle: Rounded Corners 38">
            <a:extLst>
              <a:ext uri="{FF2B5EF4-FFF2-40B4-BE49-F238E27FC236}">
                <a16:creationId xmlns:a16="http://schemas.microsoft.com/office/drawing/2014/main" id="{216C9A82-0A18-4BF6-85DF-47F91B646B4F}"/>
              </a:ext>
            </a:extLst>
          </p:cNvPr>
          <p:cNvSpPr/>
          <p:nvPr/>
        </p:nvSpPr>
        <p:spPr>
          <a:xfrm>
            <a:off x="499843" y="1032596"/>
            <a:ext cx="6066057" cy="43928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1ECF5"/>
              </a:gs>
              <a:gs pos="100000">
                <a:srgbClr val="0BD0D9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假設三 </a:t>
            </a:r>
            <a:r>
              <a:rPr lang="en-US" altLang="zh-TW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 </a:t>
            </a:r>
            <a:r>
              <a:rPr lang="zh-TW" altLang="zh-TW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購買</a:t>
            </a:r>
            <a:r>
              <a:rPr lang="zh-TW" altLang="zh-TW" sz="1600" b="1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運動鞋平均價格對運動鞋類之品牌聯想具顯著</a:t>
            </a:r>
            <a:r>
              <a:rPr lang="zh-TW" altLang="zh-TW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差異</a:t>
            </a:r>
            <a:endParaRPr lang="zh-TW" altLang="zh-TW" sz="1600" b="1" spc="20" dirty="0">
              <a:solidFill>
                <a:schemeClr val="tx1">
                  <a:lumMod val="95000"/>
                  <a:lumOff val="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61" name="圖片 6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11" b="90000" l="10000" r="99444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357" y="876300"/>
            <a:ext cx="782519" cy="782519"/>
          </a:xfrm>
          <a:prstGeom prst="rect">
            <a:avLst/>
          </a:prstGeom>
        </p:spPr>
      </p:pic>
      <p:sp>
        <p:nvSpPr>
          <p:cNvPr id="65" name="矩形 64"/>
          <p:cNvSpPr/>
          <p:nvPr/>
        </p:nvSpPr>
        <p:spPr>
          <a:xfrm>
            <a:off x="675493" y="2543338"/>
            <a:ext cx="79513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/>
              <a:t>(1) 1,000NT$</a:t>
            </a:r>
            <a:r>
              <a:rPr lang="zh-TW" altLang="zh-TW" sz="1400" b="1" dirty="0"/>
              <a:t>以下</a:t>
            </a:r>
            <a:r>
              <a:rPr lang="en-US" altLang="zh-TW" sz="1400" b="1" dirty="0"/>
              <a:t>  (2)1,000~3,000NT$  (3) 3,000NT~5,000NT$  (4) 5,000NT$</a:t>
            </a:r>
            <a:r>
              <a:rPr lang="zh-TW" altLang="zh-TW" sz="1400" b="1" dirty="0"/>
              <a:t>以上</a:t>
            </a:r>
            <a:endParaRPr lang="zh-TW" altLang="en-US" sz="1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1" name="五角星形 70"/>
          <p:cNvSpPr/>
          <p:nvPr/>
        </p:nvSpPr>
        <p:spPr>
          <a:xfrm>
            <a:off x="504338" y="2603768"/>
            <a:ext cx="160682" cy="160682"/>
          </a:xfrm>
          <a:prstGeom prst="star5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72" name="그룹 2"/>
          <p:cNvGrpSpPr/>
          <p:nvPr/>
        </p:nvGrpSpPr>
        <p:grpSpPr>
          <a:xfrm rot="16200000" flipH="1">
            <a:off x="1388037" y="2204407"/>
            <a:ext cx="639008" cy="2338344"/>
            <a:chOff x="4076781" y="1667238"/>
            <a:chExt cx="1569599" cy="3600003"/>
          </a:xfrm>
        </p:grpSpPr>
        <p:sp>
          <p:nvSpPr>
            <p:cNvPr id="79" name="사각형: 둥근 대각선 방향 모서리 8">
              <a:extLst>
                <a:ext uri="{FF2B5EF4-FFF2-40B4-BE49-F238E27FC236}">
                  <a16:creationId xmlns:a16="http://schemas.microsoft.com/office/drawing/2014/main" id="{F6479954-59FB-4D6D-A0DE-EA739485D9B0}"/>
                </a:ext>
              </a:extLst>
            </p:cNvPr>
            <p:cNvSpPr/>
            <p:nvPr/>
          </p:nvSpPr>
          <p:spPr>
            <a:xfrm>
              <a:off x="4076781" y="1667238"/>
              <a:ext cx="1569593" cy="3600000"/>
            </a:xfrm>
            <a:prstGeom prst="round2DiagRect">
              <a:avLst>
                <a:gd name="adj1" fmla="val 22973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/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2" name="자유형: 도형 11">
              <a:extLst>
                <a:ext uri="{FF2B5EF4-FFF2-40B4-BE49-F238E27FC236}">
                  <a16:creationId xmlns:a16="http://schemas.microsoft.com/office/drawing/2014/main" id="{70C03EE2-4834-4D8B-8893-DEC01564537E}"/>
                </a:ext>
              </a:extLst>
            </p:cNvPr>
            <p:cNvSpPr/>
            <p:nvPr/>
          </p:nvSpPr>
          <p:spPr>
            <a:xfrm>
              <a:off x="4076786" y="2808898"/>
              <a:ext cx="1569594" cy="2458343"/>
            </a:xfrm>
            <a:prstGeom prst="round2DiagRect">
              <a:avLst>
                <a:gd name="adj1" fmla="val 23292"/>
                <a:gd name="adj2" fmla="val 0"/>
              </a:avLst>
            </a:prstGeom>
            <a:solidFill>
              <a:srgbClr val="FF9999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4" name="文字方塊 83"/>
          <p:cNvSpPr txBox="1"/>
          <p:nvPr/>
        </p:nvSpPr>
        <p:spPr>
          <a:xfrm>
            <a:off x="1540778" y="3191622"/>
            <a:ext cx="132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4&gt;3&gt;2&gt;1</a:t>
            </a:r>
            <a:endParaRPr lang="zh-TW" altLang="en-US" dirty="0"/>
          </a:p>
        </p:txBody>
      </p:sp>
      <p:sp>
        <p:nvSpPr>
          <p:cNvPr id="88" name="文字方塊 87"/>
          <p:cNvSpPr txBox="1"/>
          <p:nvPr/>
        </p:nvSpPr>
        <p:spPr>
          <a:xfrm>
            <a:off x="591951" y="3192291"/>
            <a:ext cx="715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Cooper Black" panose="0208090404030B020404" pitchFamily="18" charset="0"/>
              </a:rPr>
              <a:t>LSD</a:t>
            </a:r>
            <a:endParaRPr lang="zh-TW" altLang="en-US" dirty="0">
              <a:latin typeface="Cooper Black" panose="0208090404030B020404" pitchFamily="18" charset="0"/>
            </a:endParaRPr>
          </a:p>
        </p:txBody>
      </p:sp>
      <p:pic>
        <p:nvPicPr>
          <p:cNvPr id="89" name="圖片 8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6721" l="3367" r="94898">
                        <a14:backgroundMark x1="59286" y1="95446" x2="83367" y2="94718"/>
                        <a14:backgroundMark x1="83265" y1="94718" x2="88367" y2="93260"/>
                        <a14:backgroundMark x1="71531" y1="93989" x2="79184" y2="92532"/>
                        <a14:backgroundMark x1="79082" y1="93078" x2="85510" y2="90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6866">
            <a:off x="3097135" y="3479539"/>
            <a:ext cx="2282579" cy="1278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0" name="圖片 8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5391">
                        <a14:foregroundMark x1="71563" y1="62083" x2="71563" y2="62083"/>
                        <a14:foregroundMark x1="76094" y1="61389" x2="55469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456" y="3735634"/>
            <a:ext cx="2891707" cy="16265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91" name="圖表 90"/>
          <p:cNvGraphicFramePr/>
          <p:nvPr>
            <p:extLst>
              <p:ext uri="{D42A27DB-BD31-4B8C-83A1-F6EECF244321}">
                <p14:modId xmlns:p14="http://schemas.microsoft.com/office/powerpoint/2010/main" val="1841251454"/>
              </p:ext>
            </p:extLst>
          </p:nvPr>
        </p:nvGraphicFramePr>
        <p:xfrm>
          <a:off x="7479863" y="2222481"/>
          <a:ext cx="4635444" cy="3026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2" name="文字方塊 91"/>
          <p:cNvSpPr txBox="1"/>
          <p:nvPr/>
        </p:nvSpPr>
        <p:spPr>
          <a:xfrm>
            <a:off x="8174231" y="3336458"/>
            <a:ext cx="3173153" cy="369332"/>
          </a:xfrm>
          <a:prstGeom prst="rect">
            <a:avLst/>
          </a:prstGeom>
          <a:solidFill>
            <a:schemeClr val="accent4">
              <a:lumMod val="20000"/>
              <a:lumOff val="80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消費者穿著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運動鞋主要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原因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93" name="資料庫圖表 92"/>
          <p:cNvGraphicFramePr/>
          <p:nvPr>
            <p:extLst>
              <p:ext uri="{D42A27DB-BD31-4B8C-83A1-F6EECF244321}">
                <p14:modId xmlns:p14="http://schemas.microsoft.com/office/powerpoint/2010/main" val="4127198635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83379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1" grpId="0">
        <p:bldAsOne/>
      </p:bldGraphic>
      <p:bldP spid="9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4823374" y="7233335"/>
            <a:ext cx="9444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是</a:t>
            </a: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平均</a:t>
            </a: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6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67937" y="7236241"/>
            <a:ext cx="1530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否</a:t>
            </a: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平均</a:t>
            </a: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37617" y="7233335"/>
            <a:ext cx="5613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T</a:t>
            </a: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值</a:t>
            </a:r>
          </a:p>
        </p:txBody>
      </p:sp>
      <p:sp>
        <p:nvSpPr>
          <p:cNvPr id="18" name="矩形 17"/>
          <p:cNvSpPr/>
          <p:nvPr/>
        </p:nvSpPr>
        <p:spPr>
          <a:xfrm>
            <a:off x="7856897" y="7233335"/>
            <a:ext cx="5693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</a:t>
            </a: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值</a:t>
            </a:r>
          </a:p>
        </p:txBody>
      </p:sp>
      <p:sp>
        <p:nvSpPr>
          <p:cNvPr id="19" name="矩形 18"/>
          <p:cNvSpPr/>
          <p:nvPr/>
        </p:nvSpPr>
        <p:spPr>
          <a:xfrm>
            <a:off x="9202550" y="7233335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結論</a:t>
            </a:r>
          </a:p>
        </p:txBody>
      </p:sp>
      <p:sp>
        <p:nvSpPr>
          <p:cNvPr id="35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結果與討論</a:t>
            </a:r>
          </a:p>
        </p:txBody>
      </p:sp>
      <p:sp>
        <p:nvSpPr>
          <p:cNvPr id="36" name="圓角矩形 35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FE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5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46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2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7" name="그룹 2"/>
          <p:cNvGrpSpPr/>
          <p:nvPr/>
        </p:nvGrpSpPr>
        <p:grpSpPr>
          <a:xfrm rot="16200000" flipH="1">
            <a:off x="1390181" y="2204205"/>
            <a:ext cx="639008" cy="2338344"/>
            <a:chOff x="4076781" y="1667238"/>
            <a:chExt cx="1569599" cy="3600003"/>
          </a:xfrm>
        </p:grpSpPr>
        <p:sp>
          <p:nvSpPr>
            <p:cNvPr id="38" name="사각형: 둥근 대각선 방향 모서리 8">
              <a:extLst>
                <a:ext uri="{FF2B5EF4-FFF2-40B4-BE49-F238E27FC236}">
                  <a16:creationId xmlns:a16="http://schemas.microsoft.com/office/drawing/2014/main" id="{F6479954-59FB-4D6D-A0DE-EA739485D9B0}"/>
                </a:ext>
              </a:extLst>
            </p:cNvPr>
            <p:cNvSpPr/>
            <p:nvPr/>
          </p:nvSpPr>
          <p:spPr>
            <a:xfrm>
              <a:off x="4076781" y="1667238"/>
              <a:ext cx="1569593" cy="3600000"/>
            </a:xfrm>
            <a:prstGeom prst="round2DiagRect">
              <a:avLst>
                <a:gd name="adj1" fmla="val 22973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/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9" name="자유형: 도형 11">
              <a:extLst>
                <a:ext uri="{FF2B5EF4-FFF2-40B4-BE49-F238E27FC236}">
                  <a16:creationId xmlns:a16="http://schemas.microsoft.com/office/drawing/2014/main" id="{70C03EE2-4834-4D8B-8893-DEC01564537E}"/>
                </a:ext>
              </a:extLst>
            </p:cNvPr>
            <p:cNvSpPr/>
            <p:nvPr/>
          </p:nvSpPr>
          <p:spPr>
            <a:xfrm>
              <a:off x="4076786" y="2808898"/>
              <a:ext cx="1569594" cy="2458343"/>
            </a:xfrm>
            <a:prstGeom prst="round2DiagRect">
              <a:avLst>
                <a:gd name="adj1" fmla="val 23292"/>
                <a:gd name="adj2" fmla="val 0"/>
              </a:avLst>
            </a:prstGeom>
            <a:solidFill>
              <a:srgbClr val="FF9999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0" name="文字方塊 39"/>
          <p:cNvSpPr txBox="1"/>
          <p:nvPr/>
        </p:nvSpPr>
        <p:spPr>
          <a:xfrm>
            <a:off x="1819058" y="3195217"/>
            <a:ext cx="132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4&gt;1</a:t>
            </a:r>
            <a:endParaRPr lang="zh-TW" altLang="en-US" dirty="0"/>
          </a:p>
        </p:txBody>
      </p:sp>
      <p:sp>
        <p:nvSpPr>
          <p:cNvPr id="41" name="文字方塊 40"/>
          <p:cNvSpPr txBox="1"/>
          <p:nvPr/>
        </p:nvSpPr>
        <p:spPr>
          <a:xfrm>
            <a:off x="594095" y="3192653"/>
            <a:ext cx="715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Cooper Black" panose="0208090404030B020404" pitchFamily="18" charset="0"/>
              </a:rPr>
              <a:t>LSD</a:t>
            </a:r>
            <a:endParaRPr lang="zh-TW" altLang="en-US" dirty="0">
              <a:latin typeface="Cooper Black" panose="0208090404030B020404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81783" y="2531947"/>
            <a:ext cx="79513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/>
              <a:t>(1)1-2</a:t>
            </a:r>
            <a:r>
              <a:rPr lang="zh-TW" altLang="zh-TW" sz="1400" b="1" dirty="0"/>
              <a:t>雙</a:t>
            </a:r>
            <a:r>
              <a:rPr lang="zh-TW" altLang="en-US" sz="1400" b="1" dirty="0"/>
              <a:t>   </a:t>
            </a:r>
            <a:r>
              <a:rPr lang="en-US" altLang="zh-TW" sz="1400" b="1" dirty="0"/>
              <a:t>(2)2-3</a:t>
            </a:r>
            <a:r>
              <a:rPr lang="zh-TW" altLang="en-US" sz="1400" b="1" dirty="0"/>
              <a:t>雙  </a:t>
            </a:r>
            <a:r>
              <a:rPr lang="en-US" altLang="zh-TW" sz="1400" b="1" dirty="0"/>
              <a:t>(3)3-4</a:t>
            </a:r>
            <a:r>
              <a:rPr lang="zh-TW" altLang="en-US" sz="1400" b="1" dirty="0"/>
              <a:t>雙  </a:t>
            </a:r>
            <a:r>
              <a:rPr lang="en-US" altLang="zh-TW" sz="1400" b="1" dirty="0"/>
              <a:t>(4)5</a:t>
            </a:r>
            <a:r>
              <a:rPr lang="zh-TW" altLang="zh-TW" sz="1400" b="1" dirty="0"/>
              <a:t>雙以上</a:t>
            </a:r>
            <a:endParaRPr lang="zh-TW" altLang="en-US" sz="1400" b="1" dirty="0"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43" name="表格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995262"/>
              </p:ext>
            </p:extLst>
          </p:nvPr>
        </p:nvGraphicFramePr>
        <p:xfrm>
          <a:off x="551620" y="1742750"/>
          <a:ext cx="6011305" cy="741680"/>
        </p:xfrm>
        <a:graphic>
          <a:graphicData uri="http://schemas.openxmlformats.org/drawingml/2006/table">
            <a:tbl>
              <a:tblPr firstRow="1" bandRow="1"/>
              <a:tblGrid>
                <a:gridCol w="1645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48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defPPr>
                        <a:defRPr lang="zh-TW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zh-TW" altLang="en-US" sz="1600" dirty="0" smtClean="0">
                          <a:solidFill>
                            <a:srgbClr val="FFFFFF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擁有運動鞋數量</a:t>
                      </a:r>
                      <a:endParaRPr lang="zh-TW" altLang="en-US" sz="1600" dirty="0">
                        <a:solidFill>
                          <a:srgbClr val="FFFFFF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TW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en-US" altLang="zh-TW" sz="1600" dirty="0" smtClean="0">
                          <a:solidFill>
                            <a:srgbClr val="FFFFFF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F</a:t>
                      </a:r>
                      <a:r>
                        <a:rPr lang="zh-TW" altLang="en-US" sz="1600" baseline="0" dirty="0" smtClean="0">
                          <a:solidFill>
                            <a:srgbClr val="FFFFFF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zh-TW" altLang="en-US" sz="1600" dirty="0" smtClean="0">
                          <a:solidFill>
                            <a:srgbClr val="FFFFFF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值</a:t>
                      </a:r>
                      <a:endParaRPr lang="zh-TW" altLang="en-US" sz="1600" dirty="0">
                        <a:solidFill>
                          <a:srgbClr val="FFFFFF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TW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en-US" altLang="zh-TW" sz="1600" dirty="0" smtClean="0">
                          <a:solidFill>
                            <a:srgbClr val="FFFFFF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P</a:t>
                      </a:r>
                      <a:r>
                        <a:rPr lang="zh-TW" altLang="en-US" sz="1600" dirty="0" smtClean="0">
                          <a:solidFill>
                            <a:srgbClr val="FFFFFF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值</a:t>
                      </a:r>
                      <a:endParaRPr lang="zh-TW" altLang="en-US" sz="1600" dirty="0">
                        <a:solidFill>
                          <a:srgbClr val="FFFFFF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TW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zh-TW" altLang="en-US" sz="1600" dirty="0" smtClean="0">
                          <a:solidFill>
                            <a:srgbClr val="FFFFFF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結論</a:t>
                      </a:r>
                      <a:endParaRPr lang="zh-TW" altLang="en-US" sz="1600" dirty="0">
                        <a:solidFill>
                          <a:srgbClr val="FFFFFF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zh-TW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endParaRPr lang="en-US" altLang="zh-TW" sz="1600" dirty="0" smtClean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TW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en-US" altLang="zh-TW" sz="1600" b="1" dirty="0" smtClean="0">
                          <a:latin typeface="微軟正黑體" pitchFamily="34" charset="-120"/>
                          <a:ea typeface="微軟正黑體" pitchFamily="34" charset="-120"/>
                        </a:rPr>
                        <a:t>5.42</a:t>
                      </a:r>
                      <a:endParaRPr lang="zh-TW" altLang="en-US" sz="16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TW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C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0.045</a:t>
                      </a:r>
                      <a:endParaRPr lang="zh-TW" altLang="en-US" sz="1600" b="1" dirty="0">
                        <a:solidFill>
                          <a:srgbClr val="C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TW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algn="ctr"/>
                      <a:r>
                        <a:rPr lang="zh-TW" altLang="en-US" sz="1600" b="1" dirty="0" smtClean="0">
                          <a:solidFill>
                            <a:srgbClr val="C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有顯著差異</a:t>
                      </a:r>
                      <a:endParaRPr lang="zh-TW" altLang="en-US" sz="1600" b="1" dirty="0">
                        <a:solidFill>
                          <a:srgbClr val="C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ibl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4" name="矩形 43"/>
          <p:cNvSpPr/>
          <p:nvPr/>
        </p:nvSpPr>
        <p:spPr>
          <a:xfrm>
            <a:off x="855103" y="2128647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dirty="0">
                <a:latin typeface="微軟正黑體" pitchFamily="34" charset="-120"/>
                <a:ea typeface="微軟正黑體" pitchFamily="34" charset="-120"/>
              </a:rPr>
              <a:t>品牌形象</a:t>
            </a:r>
            <a:endParaRPr lang="en-US" altLang="zh-TW" sz="16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5" name="圖片 5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11" b="90000" l="10000" r="99444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418" y="876300"/>
            <a:ext cx="782519" cy="782519"/>
          </a:xfrm>
          <a:prstGeom prst="rect">
            <a:avLst/>
          </a:prstGeom>
        </p:spPr>
      </p:pic>
      <p:sp>
        <p:nvSpPr>
          <p:cNvPr id="56" name="五角星形 55"/>
          <p:cNvSpPr/>
          <p:nvPr/>
        </p:nvSpPr>
        <p:spPr>
          <a:xfrm>
            <a:off x="504338" y="2603768"/>
            <a:ext cx="160682" cy="160682"/>
          </a:xfrm>
          <a:prstGeom prst="star5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2" name="Rectangle: Rounded Corners 38">
            <a:extLst>
              <a:ext uri="{FF2B5EF4-FFF2-40B4-BE49-F238E27FC236}">
                <a16:creationId xmlns:a16="http://schemas.microsoft.com/office/drawing/2014/main" id="{216C9A82-0A18-4BF6-85DF-47F91B646B4F}"/>
              </a:ext>
            </a:extLst>
          </p:cNvPr>
          <p:cNvSpPr/>
          <p:nvPr/>
        </p:nvSpPr>
        <p:spPr>
          <a:xfrm>
            <a:off x="499842" y="1037135"/>
            <a:ext cx="4605557" cy="43928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1ECF5"/>
              </a:gs>
              <a:gs pos="100000">
                <a:srgbClr val="0BD0D9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假設四 </a:t>
            </a:r>
            <a:r>
              <a:rPr lang="en-US" altLang="zh-TW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 </a:t>
            </a:r>
            <a:r>
              <a:rPr lang="zh-TW" altLang="zh-TW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擁有</a:t>
            </a:r>
            <a:r>
              <a:rPr lang="zh-TW" altLang="zh-TW" sz="1600" b="1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運動鞋數量對品牌形象具顯著影響</a:t>
            </a:r>
          </a:p>
        </p:txBody>
      </p:sp>
      <p:sp>
        <p:nvSpPr>
          <p:cNvPr id="63" name="五角星形 62"/>
          <p:cNvSpPr/>
          <p:nvPr/>
        </p:nvSpPr>
        <p:spPr>
          <a:xfrm>
            <a:off x="499842" y="2594911"/>
            <a:ext cx="160682" cy="160682"/>
          </a:xfrm>
          <a:prstGeom prst="star5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68" name="圖表 67"/>
          <p:cNvGraphicFramePr/>
          <p:nvPr>
            <p:extLst>
              <p:ext uri="{D42A27DB-BD31-4B8C-83A1-F6EECF244321}">
                <p14:modId xmlns:p14="http://schemas.microsoft.com/office/powerpoint/2010/main" val="2759590106"/>
              </p:ext>
            </p:extLst>
          </p:nvPr>
        </p:nvGraphicFramePr>
        <p:xfrm>
          <a:off x="7479863" y="2222481"/>
          <a:ext cx="4635444" cy="3026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9" name="文字方塊 68"/>
          <p:cNvSpPr txBox="1"/>
          <p:nvPr/>
        </p:nvSpPr>
        <p:spPr>
          <a:xfrm>
            <a:off x="8174231" y="3336458"/>
            <a:ext cx="3173153" cy="369332"/>
          </a:xfrm>
          <a:prstGeom prst="rect">
            <a:avLst/>
          </a:prstGeom>
          <a:solidFill>
            <a:schemeClr val="accent4">
              <a:lumMod val="20000"/>
              <a:lumOff val="80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消費者穿著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運動鞋主要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原因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70" name="資料庫圖表 69"/>
          <p:cNvGraphicFramePr/>
          <p:nvPr>
            <p:extLst>
              <p:ext uri="{D42A27DB-BD31-4B8C-83A1-F6EECF244321}">
                <p14:modId xmlns:p14="http://schemas.microsoft.com/office/powerpoint/2010/main" val="164519089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9855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8" grpId="0">
        <p:bldAsOne/>
      </p:bldGraphic>
      <p:bldP spid="6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圓角矩形 9"/>
          <p:cNvSpPr/>
          <p:nvPr/>
        </p:nvSpPr>
        <p:spPr>
          <a:xfrm>
            <a:off x="4872129" y="4121284"/>
            <a:ext cx="2620833" cy="168521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9" name="圖片 3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228" y="3803449"/>
            <a:ext cx="1972330" cy="19723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8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 smtClean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相關性分析</a:t>
            </a:r>
            <a:endParaRPr lang="zh-TW" altLang="en-US" sz="2800" b="1" kern="0" dirty="0">
              <a:solidFill>
                <a:srgbClr val="4472C4">
                  <a:lumMod val="50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圓角矩形 28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FE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4" name="Arc 17">
            <a:extLst>
              <a:ext uri="{FF2B5EF4-FFF2-40B4-BE49-F238E27FC236}">
                <a16:creationId xmlns:a16="http://schemas.microsoft.com/office/drawing/2014/main" id="{FB87972A-637C-45F9-8607-64F15970AD9C}"/>
              </a:ext>
            </a:extLst>
          </p:cNvPr>
          <p:cNvSpPr/>
          <p:nvPr/>
        </p:nvSpPr>
        <p:spPr>
          <a:xfrm>
            <a:off x="2847498" y="3578438"/>
            <a:ext cx="6473371" cy="6473371"/>
          </a:xfrm>
          <a:prstGeom prst="arc">
            <a:avLst>
              <a:gd name="adj1" fmla="val 12560026"/>
              <a:gd name="adj2" fmla="val 19851187"/>
            </a:avLst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26">
            <a:extLst>
              <a:ext uri="{FF2B5EF4-FFF2-40B4-BE49-F238E27FC236}">
                <a16:creationId xmlns:a16="http://schemas.microsoft.com/office/drawing/2014/main" id="{14992075-22F2-4925-8213-8F4066C4D672}"/>
              </a:ext>
            </a:extLst>
          </p:cNvPr>
          <p:cNvSpPr/>
          <p:nvPr/>
        </p:nvSpPr>
        <p:spPr>
          <a:xfrm>
            <a:off x="2940933" y="2549738"/>
            <a:ext cx="1155700" cy="1155700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27">
            <a:extLst>
              <a:ext uri="{FF2B5EF4-FFF2-40B4-BE49-F238E27FC236}">
                <a16:creationId xmlns:a16="http://schemas.microsoft.com/office/drawing/2014/main" id="{9E86F6E1-AC77-4DFF-BB76-B12C1749380F}"/>
              </a:ext>
            </a:extLst>
          </p:cNvPr>
          <p:cNvSpPr/>
          <p:nvPr/>
        </p:nvSpPr>
        <p:spPr>
          <a:xfrm>
            <a:off x="3084636" y="2693441"/>
            <a:ext cx="868295" cy="868295"/>
          </a:xfrm>
          <a:prstGeom prst="ellipse">
            <a:avLst/>
          </a:prstGeom>
          <a:gradFill>
            <a:gsLst>
              <a:gs pos="0">
                <a:srgbClr val="0BD0D9"/>
              </a:gs>
              <a:gs pos="100000">
                <a:srgbClr val="41ECF5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28">
            <a:extLst>
              <a:ext uri="{FF2B5EF4-FFF2-40B4-BE49-F238E27FC236}">
                <a16:creationId xmlns:a16="http://schemas.microsoft.com/office/drawing/2014/main" id="{1279F755-1431-4386-8B87-E6BE91F2F001}"/>
              </a:ext>
            </a:extLst>
          </p:cNvPr>
          <p:cNvSpPr/>
          <p:nvPr/>
        </p:nvSpPr>
        <p:spPr>
          <a:xfrm>
            <a:off x="5506333" y="1927438"/>
            <a:ext cx="1155700" cy="1155700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29">
            <a:extLst>
              <a:ext uri="{FF2B5EF4-FFF2-40B4-BE49-F238E27FC236}">
                <a16:creationId xmlns:a16="http://schemas.microsoft.com/office/drawing/2014/main" id="{B4F579F3-B879-4135-92AF-93A037CF3C6F}"/>
              </a:ext>
            </a:extLst>
          </p:cNvPr>
          <p:cNvSpPr/>
          <p:nvPr/>
        </p:nvSpPr>
        <p:spPr>
          <a:xfrm>
            <a:off x="5650036" y="2071141"/>
            <a:ext cx="868295" cy="868295"/>
          </a:xfrm>
          <a:prstGeom prst="ellipse">
            <a:avLst/>
          </a:prstGeom>
          <a:gradFill>
            <a:gsLst>
              <a:gs pos="0">
                <a:srgbClr val="CEDC00"/>
              </a:gs>
              <a:gs pos="100000">
                <a:srgbClr val="F0FF29"/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30">
            <a:extLst>
              <a:ext uri="{FF2B5EF4-FFF2-40B4-BE49-F238E27FC236}">
                <a16:creationId xmlns:a16="http://schemas.microsoft.com/office/drawing/2014/main" id="{0B45C1A1-D82B-491B-B089-4F75CCE1453B}"/>
              </a:ext>
            </a:extLst>
          </p:cNvPr>
          <p:cNvSpPr/>
          <p:nvPr/>
        </p:nvSpPr>
        <p:spPr>
          <a:xfrm>
            <a:off x="8052683" y="2549738"/>
            <a:ext cx="1155700" cy="1155700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31">
            <a:extLst>
              <a:ext uri="{FF2B5EF4-FFF2-40B4-BE49-F238E27FC236}">
                <a16:creationId xmlns:a16="http://schemas.microsoft.com/office/drawing/2014/main" id="{3D48D22B-6F86-44BB-94F9-B6249ADE7F27}"/>
              </a:ext>
            </a:extLst>
          </p:cNvPr>
          <p:cNvSpPr/>
          <p:nvPr/>
        </p:nvSpPr>
        <p:spPr>
          <a:xfrm>
            <a:off x="8196386" y="2693441"/>
            <a:ext cx="868295" cy="868295"/>
          </a:xfrm>
          <a:prstGeom prst="ellipse">
            <a:avLst/>
          </a:prstGeom>
          <a:gradFill>
            <a:gsLst>
              <a:gs pos="0">
                <a:srgbClr val="0BD0D9"/>
              </a:gs>
              <a:gs pos="100000">
                <a:srgbClr val="41ECF5"/>
              </a:gs>
            </a:gsLst>
            <a:lin ang="54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36">
            <a:extLst>
              <a:ext uri="{FF2B5EF4-FFF2-40B4-BE49-F238E27FC236}">
                <a16:creationId xmlns:a16="http://schemas.microsoft.com/office/drawing/2014/main" id="{0AC06FB2-BAB5-482D-83C4-125DA82B2458}"/>
              </a:ext>
            </a:extLst>
          </p:cNvPr>
          <p:cNvCxnSpPr>
            <a:cxnSpLocks/>
            <a:stCxn id="79" idx="5"/>
          </p:cNvCxnSpPr>
          <p:nvPr/>
        </p:nvCxnSpPr>
        <p:spPr>
          <a:xfrm>
            <a:off x="3927385" y="3536190"/>
            <a:ext cx="485161" cy="52084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39">
            <a:extLst>
              <a:ext uri="{FF2B5EF4-FFF2-40B4-BE49-F238E27FC236}">
                <a16:creationId xmlns:a16="http://schemas.microsoft.com/office/drawing/2014/main" id="{23808071-9323-411A-8552-22DD0E9CFB6F}"/>
              </a:ext>
            </a:extLst>
          </p:cNvPr>
          <p:cNvCxnSpPr>
            <a:cxnSpLocks/>
          </p:cNvCxnSpPr>
          <p:nvPr/>
        </p:nvCxnSpPr>
        <p:spPr>
          <a:xfrm flipV="1">
            <a:off x="7760811" y="3549863"/>
            <a:ext cx="472425" cy="507173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41">
            <a:extLst>
              <a:ext uri="{FF2B5EF4-FFF2-40B4-BE49-F238E27FC236}">
                <a16:creationId xmlns:a16="http://schemas.microsoft.com/office/drawing/2014/main" id="{90705C8A-545E-42DA-93D7-BC404B5BDFFC}"/>
              </a:ext>
            </a:extLst>
          </p:cNvPr>
          <p:cNvCxnSpPr>
            <a:cxnSpLocks/>
          </p:cNvCxnSpPr>
          <p:nvPr/>
        </p:nvCxnSpPr>
        <p:spPr>
          <a:xfrm>
            <a:off x="6084183" y="3076788"/>
            <a:ext cx="0" cy="50482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Group 63">
            <a:extLst>
              <a:ext uri="{FF2B5EF4-FFF2-40B4-BE49-F238E27FC236}">
                <a16:creationId xmlns:a16="http://schemas.microsoft.com/office/drawing/2014/main" id="{D580FA78-AE74-445B-B471-2B2958D2A369}"/>
              </a:ext>
            </a:extLst>
          </p:cNvPr>
          <p:cNvGrpSpPr/>
          <p:nvPr/>
        </p:nvGrpSpPr>
        <p:grpSpPr>
          <a:xfrm>
            <a:off x="3327569" y="3040786"/>
            <a:ext cx="380683" cy="214789"/>
            <a:chOff x="4119563" y="4054475"/>
            <a:chExt cx="346075" cy="195263"/>
          </a:xfrm>
        </p:grpSpPr>
        <p:sp>
          <p:nvSpPr>
            <p:cNvPr id="96" name="Oval 146">
              <a:extLst>
                <a:ext uri="{FF2B5EF4-FFF2-40B4-BE49-F238E27FC236}">
                  <a16:creationId xmlns:a16="http://schemas.microsoft.com/office/drawing/2014/main" id="{FBB16E18-E6C7-4034-99F7-0CF4DBDA9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9563" y="4054475"/>
              <a:ext cx="346075" cy="195263"/>
            </a:xfrm>
            <a:prstGeom prst="ellips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Oval 147">
              <a:extLst>
                <a:ext uri="{FF2B5EF4-FFF2-40B4-BE49-F238E27FC236}">
                  <a16:creationId xmlns:a16="http://schemas.microsoft.com/office/drawing/2014/main" id="{179DF18D-C7CE-40A9-9C56-D76D482A6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2276" y="4090988"/>
              <a:ext cx="120650" cy="120650"/>
            </a:xfrm>
            <a:prstGeom prst="ellips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48">
              <a:extLst>
                <a:ext uri="{FF2B5EF4-FFF2-40B4-BE49-F238E27FC236}">
                  <a16:creationId xmlns:a16="http://schemas.microsoft.com/office/drawing/2014/main" id="{B4A88310-DE11-480D-9DEC-649D3B565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2438" y="4121150"/>
              <a:ext cx="60325" cy="60325"/>
            </a:xfrm>
            <a:custGeom>
              <a:avLst/>
              <a:gdLst>
                <a:gd name="T0" fmla="*/ 8 w 16"/>
                <a:gd name="T1" fmla="*/ 0 h 16"/>
                <a:gd name="T2" fmla="*/ 16 w 16"/>
                <a:gd name="T3" fmla="*/ 8 h 16"/>
                <a:gd name="T4" fmla="*/ 8 w 16"/>
                <a:gd name="T5" fmla="*/ 16 h 16"/>
                <a:gd name="T6" fmla="*/ 0 w 16"/>
                <a:gd name="T7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cubicBezTo>
                    <a:pt x="12" y="0"/>
                    <a:pt x="16" y="4"/>
                    <a:pt x="16" y="8"/>
                  </a:cubicBezTo>
                  <a:cubicBezTo>
                    <a:pt x="16" y="12"/>
                    <a:pt x="12" y="16"/>
                    <a:pt x="8" y="16"/>
                  </a:cubicBezTo>
                  <a:cubicBezTo>
                    <a:pt x="4" y="16"/>
                    <a:pt x="0" y="12"/>
                    <a:pt x="0" y="8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5" name="Group 73">
            <a:extLst>
              <a:ext uri="{FF2B5EF4-FFF2-40B4-BE49-F238E27FC236}">
                <a16:creationId xmlns:a16="http://schemas.microsoft.com/office/drawing/2014/main" id="{738595CE-4E2E-4802-9F22-9ACD5F817BC7}"/>
              </a:ext>
            </a:extLst>
          </p:cNvPr>
          <p:cNvGrpSpPr/>
          <p:nvPr/>
        </p:nvGrpSpPr>
        <p:grpSpPr>
          <a:xfrm>
            <a:off x="5913051" y="2314947"/>
            <a:ext cx="342265" cy="380683"/>
            <a:chOff x="6299200" y="5060951"/>
            <a:chExt cx="311150" cy="346075"/>
          </a:xfrm>
        </p:grpSpPr>
        <p:sp>
          <p:nvSpPr>
            <p:cNvPr id="106" name="Freeform 344">
              <a:extLst>
                <a:ext uri="{FF2B5EF4-FFF2-40B4-BE49-F238E27FC236}">
                  <a16:creationId xmlns:a16="http://schemas.microsoft.com/office/drawing/2014/main" id="{7B3AA4DC-3A2B-4B75-BE43-E454E7336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9200" y="5060951"/>
              <a:ext cx="311150" cy="346075"/>
            </a:xfrm>
            <a:custGeom>
              <a:avLst/>
              <a:gdLst>
                <a:gd name="T0" fmla="*/ 74 w 83"/>
                <a:gd name="T1" fmla="*/ 32 h 92"/>
                <a:gd name="T2" fmla="*/ 38 w 83"/>
                <a:gd name="T3" fmla="*/ 0 h 92"/>
                <a:gd name="T4" fmla="*/ 0 w 83"/>
                <a:gd name="T5" fmla="*/ 38 h 92"/>
                <a:gd name="T6" fmla="*/ 16 w 83"/>
                <a:gd name="T7" fmla="*/ 69 h 92"/>
                <a:gd name="T8" fmla="*/ 16 w 83"/>
                <a:gd name="T9" fmla="*/ 92 h 92"/>
                <a:gd name="T10" fmla="*/ 56 w 83"/>
                <a:gd name="T11" fmla="*/ 92 h 92"/>
                <a:gd name="T12" fmla="*/ 56 w 83"/>
                <a:gd name="T13" fmla="*/ 78 h 92"/>
                <a:gd name="T14" fmla="*/ 71 w 83"/>
                <a:gd name="T15" fmla="*/ 75 h 92"/>
                <a:gd name="T16" fmla="*/ 74 w 83"/>
                <a:gd name="T17" fmla="*/ 56 h 92"/>
                <a:gd name="T18" fmla="*/ 80 w 83"/>
                <a:gd name="T19" fmla="*/ 56 h 92"/>
                <a:gd name="T20" fmla="*/ 82 w 83"/>
                <a:gd name="T21" fmla="*/ 55 h 92"/>
                <a:gd name="T22" fmla="*/ 83 w 83"/>
                <a:gd name="T23" fmla="*/ 52 h 92"/>
                <a:gd name="T24" fmla="*/ 74 w 83"/>
                <a:gd name="T25" fmla="*/ 3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92">
                  <a:moveTo>
                    <a:pt x="74" y="32"/>
                  </a:moveTo>
                  <a:cubicBezTo>
                    <a:pt x="74" y="11"/>
                    <a:pt x="55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50"/>
                    <a:pt x="4" y="62"/>
                    <a:pt x="16" y="69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64" y="78"/>
                    <a:pt x="68" y="78"/>
                    <a:pt x="71" y="75"/>
                  </a:cubicBezTo>
                  <a:cubicBezTo>
                    <a:pt x="74" y="71"/>
                    <a:pt x="74" y="56"/>
                    <a:pt x="74" y="56"/>
                  </a:cubicBezTo>
                  <a:cubicBezTo>
                    <a:pt x="74" y="56"/>
                    <a:pt x="78" y="56"/>
                    <a:pt x="80" y="56"/>
                  </a:cubicBezTo>
                  <a:cubicBezTo>
                    <a:pt x="81" y="56"/>
                    <a:pt x="82" y="56"/>
                    <a:pt x="82" y="55"/>
                  </a:cubicBezTo>
                  <a:cubicBezTo>
                    <a:pt x="83" y="54"/>
                    <a:pt x="83" y="53"/>
                    <a:pt x="83" y="52"/>
                  </a:cubicBezTo>
                  <a:cubicBezTo>
                    <a:pt x="83" y="46"/>
                    <a:pt x="74" y="35"/>
                    <a:pt x="74" y="32"/>
                  </a:cubicBezTo>
                  <a:close/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Line 345">
              <a:extLst>
                <a:ext uri="{FF2B5EF4-FFF2-40B4-BE49-F238E27FC236}">
                  <a16:creationId xmlns:a16="http://schemas.microsoft.com/office/drawing/2014/main" id="{556B0D71-BAEE-45BD-9118-F945F17E04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4138" y="5167313"/>
              <a:ext cx="6032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Line 346">
              <a:extLst>
                <a:ext uri="{FF2B5EF4-FFF2-40B4-BE49-F238E27FC236}">
                  <a16:creationId xmlns:a16="http://schemas.microsoft.com/office/drawing/2014/main" id="{87C85C30-0747-4B45-999E-9801D28AD7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03975" y="5197476"/>
              <a:ext cx="90488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Line 347">
              <a:extLst>
                <a:ext uri="{FF2B5EF4-FFF2-40B4-BE49-F238E27FC236}">
                  <a16:creationId xmlns:a16="http://schemas.microsoft.com/office/drawing/2014/main" id="{3496E777-47BF-4079-A2C4-9EA89F4443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03975" y="5227638"/>
              <a:ext cx="90488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Line 348">
              <a:extLst>
                <a:ext uri="{FF2B5EF4-FFF2-40B4-BE49-F238E27FC236}">
                  <a16:creationId xmlns:a16="http://schemas.microsoft.com/office/drawing/2014/main" id="{A00A52E9-8D5D-4585-8403-63C0587BBE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03975" y="5257801"/>
              <a:ext cx="90488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Rectangle 349">
              <a:extLst>
                <a:ext uri="{FF2B5EF4-FFF2-40B4-BE49-F238E27FC236}">
                  <a16:creationId xmlns:a16="http://schemas.microsoft.com/office/drawing/2014/main" id="{F37FAE3C-FDE6-45FD-9E43-6793A651D5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3813" y="5137151"/>
              <a:ext cx="150813" cy="15081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12" name="Group 84">
            <a:extLst>
              <a:ext uri="{FF2B5EF4-FFF2-40B4-BE49-F238E27FC236}">
                <a16:creationId xmlns:a16="http://schemas.microsoft.com/office/drawing/2014/main" id="{954B71B0-438C-4CF8-973A-D54B525CFED4}"/>
              </a:ext>
            </a:extLst>
          </p:cNvPr>
          <p:cNvGrpSpPr/>
          <p:nvPr/>
        </p:nvGrpSpPr>
        <p:grpSpPr>
          <a:xfrm>
            <a:off x="8448050" y="2942486"/>
            <a:ext cx="364967" cy="370205"/>
            <a:chOff x="4119563" y="3630613"/>
            <a:chExt cx="331788" cy="336550"/>
          </a:xfrm>
        </p:grpSpPr>
        <p:sp>
          <p:nvSpPr>
            <p:cNvPr id="113" name="Rectangle 80">
              <a:extLst>
                <a:ext uri="{FF2B5EF4-FFF2-40B4-BE49-F238E27FC236}">
                  <a16:creationId xmlns:a16="http://schemas.microsoft.com/office/drawing/2014/main" id="{89D46B1F-3605-4B66-ABEC-24AD4335B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9563" y="3860800"/>
              <a:ext cx="60325" cy="106363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69">
              <a:extLst>
                <a:ext uri="{FF2B5EF4-FFF2-40B4-BE49-F238E27FC236}">
                  <a16:creationId xmlns:a16="http://schemas.microsoft.com/office/drawing/2014/main" id="{B1614852-00E5-4F64-9608-56FAF2A56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9888" y="3906838"/>
              <a:ext cx="255588" cy="46038"/>
            </a:xfrm>
            <a:custGeom>
              <a:avLst/>
              <a:gdLst>
                <a:gd name="T0" fmla="*/ 0 w 68"/>
                <a:gd name="T1" fmla="*/ 12 h 12"/>
                <a:gd name="T2" fmla="*/ 68 w 68"/>
                <a:gd name="T3" fmla="*/ 12 h 12"/>
                <a:gd name="T4" fmla="*/ 38 w 68"/>
                <a:gd name="T5" fmla="*/ 0 h 12"/>
                <a:gd name="T6" fmla="*/ 10 w 6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2">
                  <a:moveTo>
                    <a:pt x="0" y="12"/>
                  </a:moveTo>
                  <a:cubicBezTo>
                    <a:pt x="68" y="12"/>
                    <a:pt x="68" y="12"/>
                    <a:pt x="68" y="12"/>
                  </a:cubicBezTo>
                  <a:cubicBezTo>
                    <a:pt x="68" y="6"/>
                    <a:pt x="54" y="0"/>
                    <a:pt x="38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70">
              <a:extLst>
                <a:ext uri="{FF2B5EF4-FFF2-40B4-BE49-F238E27FC236}">
                  <a16:creationId xmlns:a16="http://schemas.microsoft.com/office/drawing/2014/main" id="{5B47BF84-7F02-4D42-BE84-6D203B567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9888" y="3876675"/>
              <a:ext cx="112713" cy="30163"/>
            </a:xfrm>
            <a:custGeom>
              <a:avLst/>
              <a:gdLst>
                <a:gd name="T0" fmla="*/ 0 w 30"/>
                <a:gd name="T1" fmla="*/ 0 h 8"/>
                <a:gd name="T2" fmla="*/ 14 w 30"/>
                <a:gd name="T3" fmla="*/ 0 h 8"/>
                <a:gd name="T4" fmla="*/ 30 w 3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8">
                  <a:moveTo>
                    <a:pt x="0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23" y="0"/>
                    <a:pt x="28" y="6"/>
                    <a:pt x="30" y="8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71">
              <a:extLst>
                <a:ext uri="{FF2B5EF4-FFF2-40B4-BE49-F238E27FC236}">
                  <a16:creationId xmlns:a16="http://schemas.microsoft.com/office/drawing/2014/main" id="{0850B80D-356D-4C5C-BDF2-70D5019AD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763" y="3630613"/>
              <a:ext cx="255588" cy="261938"/>
            </a:xfrm>
            <a:custGeom>
              <a:avLst/>
              <a:gdLst>
                <a:gd name="T0" fmla="*/ 38 w 161"/>
                <a:gd name="T1" fmla="*/ 131 h 165"/>
                <a:gd name="T2" fmla="*/ 49 w 161"/>
                <a:gd name="T3" fmla="*/ 100 h 165"/>
                <a:gd name="T4" fmla="*/ 0 w 161"/>
                <a:gd name="T5" fmla="*/ 59 h 165"/>
                <a:gd name="T6" fmla="*/ 59 w 161"/>
                <a:gd name="T7" fmla="*/ 59 h 165"/>
                <a:gd name="T8" fmla="*/ 80 w 161"/>
                <a:gd name="T9" fmla="*/ 0 h 165"/>
                <a:gd name="T10" fmla="*/ 102 w 161"/>
                <a:gd name="T11" fmla="*/ 59 h 165"/>
                <a:gd name="T12" fmla="*/ 161 w 161"/>
                <a:gd name="T13" fmla="*/ 59 h 165"/>
                <a:gd name="T14" fmla="*/ 111 w 161"/>
                <a:gd name="T15" fmla="*/ 100 h 165"/>
                <a:gd name="T16" fmla="*/ 132 w 161"/>
                <a:gd name="T17" fmla="*/ 165 h 165"/>
                <a:gd name="T18" fmla="*/ 80 w 161"/>
                <a:gd name="T19" fmla="*/ 126 h 165"/>
                <a:gd name="T20" fmla="*/ 61 w 161"/>
                <a:gd name="T21" fmla="*/ 141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5">
                  <a:moveTo>
                    <a:pt x="38" y="131"/>
                  </a:moveTo>
                  <a:lnTo>
                    <a:pt x="49" y="100"/>
                  </a:lnTo>
                  <a:lnTo>
                    <a:pt x="0" y="59"/>
                  </a:lnTo>
                  <a:lnTo>
                    <a:pt x="59" y="59"/>
                  </a:lnTo>
                  <a:lnTo>
                    <a:pt x="80" y="0"/>
                  </a:lnTo>
                  <a:lnTo>
                    <a:pt x="102" y="59"/>
                  </a:lnTo>
                  <a:lnTo>
                    <a:pt x="161" y="59"/>
                  </a:lnTo>
                  <a:lnTo>
                    <a:pt x="111" y="100"/>
                  </a:lnTo>
                  <a:lnTo>
                    <a:pt x="132" y="165"/>
                  </a:lnTo>
                  <a:lnTo>
                    <a:pt x="80" y="126"/>
                  </a:lnTo>
                  <a:lnTo>
                    <a:pt x="61" y="141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17" name="Group 85">
            <a:extLst>
              <a:ext uri="{FF2B5EF4-FFF2-40B4-BE49-F238E27FC236}">
                <a16:creationId xmlns:a16="http://schemas.microsoft.com/office/drawing/2014/main" id="{6EEAD319-622E-4FB1-87E1-D97692FF767B}"/>
              </a:ext>
            </a:extLst>
          </p:cNvPr>
          <p:cNvGrpSpPr/>
          <p:nvPr/>
        </p:nvGrpSpPr>
        <p:grpSpPr>
          <a:xfrm>
            <a:off x="4989488" y="4276592"/>
            <a:ext cx="346075" cy="346075"/>
            <a:chOff x="2678113" y="4700588"/>
            <a:chExt cx="346075" cy="346075"/>
          </a:xfrm>
        </p:grpSpPr>
        <p:sp>
          <p:nvSpPr>
            <p:cNvPr id="118" name="Oval 183">
              <a:extLst>
                <a:ext uri="{FF2B5EF4-FFF2-40B4-BE49-F238E27FC236}">
                  <a16:creationId xmlns:a16="http://schemas.microsoft.com/office/drawing/2014/main" id="{D7DAE290-F95F-44E5-904A-0FBA9C6AD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8113" y="4700588"/>
              <a:ext cx="239713" cy="241300"/>
            </a:xfrm>
            <a:prstGeom prst="ellipse">
              <a:avLst/>
            </a:pr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19" name="Line 184">
              <a:extLst>
                <a:ext uri="{FF2B5EF4-FFF2-40B4-BE49-F238E27FC236}">
                  <a16:creationId xmlns:a16="http://schemas.microsoft.com/office/drawing/2014/main" id="{9F605FD6-7000-46A5-BF6E-4520763E83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4488" y="4908550"/>
              <a:ext cx="139700" cy="138113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963913" y="210555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品牌形象</a:t>
            </a:r>
            <a:endParaRPr lang="zh-TW" altLang="en-US" b="1" dirty="0"/>
          </a:p>
        </p:txBody>
      </p:sp>
      <p:sp>
        <p:nvSpPr>
          <p:cNvPr id="3" name="矩形 2"/>
          <p:cNvSpPr/>
          <p:nvPr/>
        </p:nvSpPr>
        <p:spPr>
          <a:xfrm>
            <a:off x="5524073" y="152077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知覺價值</a:t>
            </a:r>
            <a:endParaRPr lang="en-US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18137" y="210193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運動防護</a:t>
            </a:r>
            <a:endParaRPr lang="en-US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35563" y="4330099"/>
            <a:ext cx="1338828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TW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與他人推薦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35563" y="4787249"/>
            <a:ext cx="1338828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TW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款式多樣化</a:t>
            </a:r>
            <a:endParaRPr lang="en-US" altLang="zh-TW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30733" y="5242277"/>
            <a:ext cx="2031325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TW" altLang="en-US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未來購買更多產品</a:t>
            </a:r>
            <a:endParaRPr lang="en-US" altLang="zh-TW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42000" y="370591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購買意願</a:t>
            </a:r>
            <a:endParaRPr lang="zh-TW" altLang="en-US" dirty="0"/>
          </a:p>
        </p:txBody>
      </p:sp>
      <p:grpSp>
        <p:nvGrpSpPr>
          <p:cNvPr id="122" name="Group 85">
            <a:extLst>
              <a:ext uri="{FF2B5EF4-FFF2-40B4-BE49-F238E27FC236}">
                <a16:creationId xmlns:a16="http://schemas.microsoft.com/office/drawing/2014/main" id="{6EEAD319-622E-4FB1-87E1-D97692FF767B}"/>
              </a:ext>
            </a:extLst>
          </p:cNvPr>
          <p:cNvGrpSpPr/>
          <p:nvPr/>
        </p:nvGrpSpPr>
        <p:grpSpPr>
          <a:xfrm>
            <a:off x="4989488" y="4749468"/>
            <a:ext cx="346075" cy="346075"/>
            <a:chOff x="2678113" y="4700588"/>
            <a:chExt cx="346075" cy="346075"/>
          </a:xfrm>
        </p:grpSpPr>
        <p:sp>
          <p:nvSpPr>
            <p:cNvPr id="123" name="Oval 183">
              <a:extLst>
                <a:ext uri="{FF2B5EF4-FFF2-40B4-BE49-F238E27FC236}">
                  <a16:creationId xmlns:a16="http://schemas.microsoft.com/office/drawing/2014/main" id="{D7DAE290-F95F-44E5-904A-0FBA9C6AD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8113" y="4700588"/>
              <a:ext cx="239713" cy="241300"/>
            </a:xfrm>
            <a:prstGeom prst="ellipse">
              <a:avLst/>
            </a:pr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24" name="Line 184">
              <a:extLst>
                <a:ext uri="{FF2B5EF4-FFF2-40B4-BE49-F238E27FC236}">
                  <a16:creationId xmlns:a16="http://schemas.microsoft.com/office/drawing/2014/main" id="{9F605FD6-7000-46A5-BF6E-4520763E83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4488" y="4908550"/>
              <a:ext cx="139700" cy="138113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grpSp>
        <p:nvGrpSpPr>
          <p:cNvPr id="125" name="Group 85">
            <a:extLst>
              <a:ext uri="{FF2B5EF4-FFF2-40B4-BE49-F238E27FC236}">
                <a16:creationId xmlns:a16="http://schemas.microsoft.com/office/drawing/2014/main" id="{6EEAD319-622E-4FB1-87E1-D97692FF767B}"/>
              </a:ext>
            </a:extLst>
          </p:cNvPr>
          <p:cNvGrpSpPr/>
          <p:nvPr/>
        </p:nvGrpSpPr>
        <p:grpSpPr>
          <a:xfrm>
            <a:off x="4989488" y="5188460"/>
            <a:ext cx="346075" cy="346075"/>
            <a:chOff x="2678113" y="4700588"/>
            <a:chExt cx="346075" cy="346075"/>
          </a:xfrm>
        </p:grpSpPr>
        <p:sp>
          <p:nvSpPr>
            <p:cNvPr id="126" name="Oval 183">
              <a:extLst>
                <a:ext uri="{FF2B5EF4-FFF2-40B4-BE49-F238E27FC236}">
                  <a16:creationId xmlns:a16="http://schemas.microsoft.com/office/drawing/2014/main" id="{D7DAE290-F95F-44E5-904A-0FBA9C6AD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8113" y="4700588"/>
              <a:ext cx="239713" cy="241300"/>
            </a:xfrm>
            <a:prstGeom prst="ellipse">
              <a:avLst/>
            </a:prstGeom>
            <a:noFill/>
            <a:ln w="14288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27" name="Line 184">
              <a:extLst>
                <a:ext uri="{FF2B5EF4-FFF2-40B4-BE49-F238E27FC236}">
                  <a16:creationId xmlns:a16="http://schemas.microsoft.com/office/drawing/2014/main" id="{9F605FD6-7000-46A5-BF6E-4520763E83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4488" y="4908550"/>
              <a:ext cx="139700" cy="138113"/>
            </a:xfrm>
            <a:prstGeom prst="lin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grpSp>
        <p:nvGrpSpPr>
          <p:cNvPr id="140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141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4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6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47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8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9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59" name="資料庫圖表 58"/>
          <p:cNvGraphicFramePr/>
          <p:nvPr>
            <p:extLst>
              <p:ext uri="{D42A27DB-BD31-4B8C-83A1-F6EECF244321}">
                <p14:modId xmlns:p14="http://schemas.microsoft.com/office/powerpoint/2010/main" val="737020159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4054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3" name="資料庫圖表 312"/>
          <p:cNvGraphicFramePr/>
          <p:nvPr>
            <p:extLst>
              <p:ext uri="{D42A27DB-BD31-4B8C-83A1-F6EECF244321}">
                <p14:modId xmlns:p14="http://schemas.microsoft.com/office/powerpoint/2010/main" val="1867984169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7" name="Rectangle: Rounded Corners 38">
            <a:extLst>
              <a:ext uri="{FF2B5EF4-FFF2-40B4-BE49-F238E27FC236}">
                <a16:creationId xmlns:a16="http://schemas.microsoft.com/office/drawing/2014/main" id="{216C9A82-0A18-4BF6-85DF-47F91B646B4F}"/>
              </a:ext>
            </a:extLst>
          </p:cNvPr>
          <p:cNvSpPr/>
          <p:nvPr/>
        </p:nvSpPr>
        <p:spPr>
          <a:xfrm>
            <a:off x="499843" y="1042408"/>
            <a:ext cx="4999878" cy="43928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1ECF5"/>
              </a:gs>
              <a:gs pos="100000">
                <a:srgbClr val="0BD0D9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假設五 </a:t>
            </a:r>
            <a:r>
              <a:rPr lang="en-US" altLang="zh-TW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zh-TW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品牌形象</a:t>
            </a:r>
            <a:r>
              <a:rPr lang="zh-TW" altLang="zh-TW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</a:t>
            </a:r>
            <a:r>
              <a:rPr lang="zh-TW" altLang="zh-TW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運動鞋類之購買意願具顯著差異</a:t>
            </a:r>
            <a:endParaRPr lang="zh-TW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1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結果與討論</a:t>
            </a:r>
          </a:p>
        </p:txBody>
      </p:sp>
      <p:sp>
        <p:nvSpPr>
          <p:cNvPr id="72" name="圓角矩形 71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FE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01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102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5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73" name="Group 17"/>
          <p:cNvGrpSpPr/>
          <p:nvPr/>
        </p:nvGrpSpPr>
        <p:grpSpPr>
          <a:xfrm>
            <a:off x="693074" y="1821539"/>
            <a:ext cx="5829448" cy="4003559"/>
            <a:chOff x="4237364" y="1319997"/>
            <a:chExt cx="4713657" cy="2917203"/>
          </a:xfrm>
        </p:grpSpPr>
        <p:sp>
          <p:nvSpPr>
            <p:cNvPr id="274" name="Rectangle 7"/>
            <p:cNvSpPr/>
            <p:nvPr/>
          </p:nvSpPr>
          <p:spPr>
            <a:xfrm rot="18900000">
              <a:off x="4237364" y="2426448"/>
              <a:ext cx="930875" cy="930875"/>
            </a:xfrm>
            <a:prstGeom prst="rect">
              <a:avLst/>
            </a:prstGeom>
            <a:solidFill>
              <a:srgbClr val="FFB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5" name="Straight Connector 80"/>
            <p:cNvCxnSpPr/>
            <p:nvPr/>
          </p:nvCxnSpPr>
          <p:spPr>
            <a:xfrm flipV="1">
              <a:off x="7988019" y="2956273"/>
              <a:ext cx="943951" cy="4055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Arrow Connector 56"/>
            <p:cNvCxnSpPr/>
            <p:nvPr/>
          </p:nvCxnSpPr>
          <p:spPr>
            <a:xfrm>
              <a:off x="5246454" y="2891884"/>
              <a:ext cx="282728" cy="0"/>
            </a:xfrm>
            <a:prstGeom prst="straightConnector1">
              <a:avLst/>
            </a:prstGeom>
            <a:ln w="19050">
              <a:solidFill>
                <a:srgbClr val="1C819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Elbow Connector 73"/>
            <p:cNvCxnSpPr/>
            <p:nvPr/>
          </p:nvCxnSpPr>
          <p:spPr>
            <a:xfrm>
              <a:off x="4700192" y="3605900"/>
              <a:ext cx="835355" cy="343587"/>
            </a:xfrm>
            <a:prstGeom prst="bentConnector3">
              <a:avLst>
                <a:gd name="adj1" fmla="val -82"/>
              </a:avLst>
            </a:prstGeom>
            <a:ln w="19050">
              <a:solidFill>
                <a:srgbClr val="1C819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75"/>
            <p:cNvCxnSpPr/>
            <p:nvPr/>
          </p:nvCxnSpPr>
          <p:spPr>
            <a:xfrm flipV="1">
              <a:off x="7995617" y="1896807"/>
              <a:ext cx="955404" cy="1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79"/>
            <p:cNvCxnSpPr/>
            <p:nvPr/>
          </p:nvCxnSpPr>
          <p:spPr>
            <a:xfrm>
              <a:off x="7848600" y="4032540"/>
              <a:ext cx="1102421" cy="54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0" name="Group 97"/>
            <p:cNvGrpSpPr/>
            <p:nvPr/>
          </p:nvGrpSpPr>
          <p:grpSpPr>
            <a:xfrm>
              <a:off x="5471653" y="1319997"/>
              <a:ext cx="760759" cy="2917203"/>
              <a:chOff x="5969482" y="1293890"/>
              <a:chExt cx="1076442" cy="4127739"/>
            </a:xfrm>
          </p:grpSpPr>
          <p:sp>
            <p:nvSpPr>
              <p:cNvPr id="282" name="Freeform 18"/>
              <p:cNvSpPr/>
              <p:nvPr/>
            </p:nvSpPr>
            <p:spPr>
              <a:xfrm>
                <a:off x="5972802" y="1293890"/>
                <a:ext cx="1073122" cy="1113390"/>
              </a:xfrm>
              <a:custGeom>
                <a:avLst/>
                <a:gdLst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80063 w 1384300"/>
                  <a:gd name="connsiteY9" fmla="*/ 1347703 h 1862602"/>
                  <a:gd name="connsiteX10" fmla="*/ 422734 w 1384300"/>
                  <a:gd name="connsiteY10" fmla="*/ 1329908 h 1862602"/>
                  <a:gd name="connsiteX11" fmla="*/ 0 w 1384300"/>
                  <a:gd name="connsiteY11" fmla="*/ 692150 h 1862602"/>
                  <a:gd name="connsiteX12" fmla="*/ 692150 w 1384300"/>
                  <a:gd name="connsiteY12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22734 w 1384300"/>
                  <a:gd name="connsiteY9" fmla="*/ 1329908 h 1862602"/>
                  <a:gd name="connsiteX10" fmla="*/ 0 w 1384300"/>
                  <a:gd name="connsiteY10" fmla="*/ 692150 h 1862602"/>
                  <a:gd name="connsiteX11" fmla="*/ 692150 w 1384300"/>
                  <a:gd name="connsiteY11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22734 w 1384300"/>
                  <a:gd name="connsiteY8" fmla="*/ 1329908 h 1862602"/>
                  <a:gd name="connsiteX9" fmla="*/ 0 w 1384300"/>
                  <a:gd name="connsiteY9" fmla="*/ 692150 h 1862602"/>
                  <a:gd name="connsiteX10" fmla="*/ 692150 w 1384300"/>
                  <a:gd name="connsiteY10" fmla="*/ 0 h 1862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84300" h="1862602">
                    <a:moveTo>
                      <a:pt x="692150" y="0"/>
                    </a:moveTo>
                    <a:cubicBezTo>
                      <a:pt x="1026631" y="0"/>
                      <a:pt x="1305698" y="237256"/>
                      <a:pt x="1370238" y="552658"/>
                    </a:cubicBezTo>
                    <a:lnTo>
                      <a:pt x="1376605" y="615816"/>
                    </a:lnTo>
                    <a:lnTo>
                      <a:pt x="1379771" y="613231"/>
                    </a:lnTo>
                    <a:lnTo>
                      <a:pt x="1379771" y="647223"/>
                    </a:lnTo>
                    <a:lnTo>
                      <a:pt x="1384300" y="692150"/>
                    </a:lnTo>
                    <a:lnTo>
                      <a:pt x="1379771" y="737077"/>
                    </a:lnTo>
                    <a:lnTo>
                      <a:pt x="1379771" y="1862602"/>
                    </a:lnTo>
                    <a:lnTo>
                      <a:pt x="422734" y="1329908"/>
                    </a:lnTo>
                    <a:cubicBezTo>
                      <a:pt x="174311" y="1224833"/>
                      <a:pt x="0" y="978848"/>
                      <a:pt x="0" y="692150"/>
                    </a:cubicBezTo>
                    <a:cubicBezTo>
                      <a:pt x="0" y="309886"/>
                      <a:pt x="309886" y="0"/>
                      <a:pt x="6921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3" name="Freeform 18"/>
              <p:cNvSpPr/>
              <p:nvPr/>
            </p:nvSpPr>
            <p:spPr>
              <a:xfrm>
                <a:off x="5969482" y="2782406"/>
                <a:ext cx="1073118" cy="1113390"/>
              </a:xfrm>
              <a:custGeom>
                <a:avLst/>
                <a:gdLst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80063 w 1384300"/>
                  <a:gd name="connsiteY9" fmla="*/ 1347703 h 1862602"/>
                  <a:gd name="connsiteX10" fmla="*/ 422734 w 1384300"/>
                  <a:gd name="connsiteY10" fmla="*/ 1329908 h 1862602"/>
                  <a:gd name="connsiteX11" fmla="*/ 0 w 1384300"/>
                  <a:gd name="connsiteY11" fmla="*/ 692150 h 1862602"/>
                  <a:gd name="connsiteX12" fmla="*/ 692150 w 1384300"/>
                  <a:gd name="connsiteY12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22734 w 1384300"/>
                  <a:gd name="connsiteY9" fmla="*/ 1329908 h 1862602"/>
                  <a:gd name="connsiteX10" fmla="*/ 0 w 1384300"/>
                  <a:gd name="connsiteY10" fmla="*/ 692150 h 1862602"/>
                  <a:gd name="connsiteX11" fmla="*/ 692150 w 1384300"/>
                  <a:gd name="connsiteY11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22734 w 1384300"/>
                  <a:gd name="connsiteY8" fmla="*/ 1329908 h 1862602"/>
                  <a:gd name="connsiteX9" fmla="*/ 0 w 1384300"/>
                  <a:gd name="connsiteY9" fmla="*/ 692150 h 1862602"/>
                  <a:gd name="connsiteX10" fmla="*/ 692150 w 1384300"/>
                  <a:gd name="connsiteY10" fmla="*/ 0 h 1862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84300" h="1862602">
                    <a:moveTo>
                      <a:pt x="692150" y="0"/>
                    </a:moveTo>
                    <a:cubicBezTo>
                      <a:pt x="1026631" y="0"/>
                      <a:pt x="1305698" y="237256"/>
                      <a:pt x="1370238" y="552658"/>
                    </a:cubicBezTo>
                    <a:lnTo>
                      <a:pt x="1376605" y="615816"/>
                    </a:lnTo>
                    <a:lnTo>
                      <a:pt x="1379771" y="613231"/>
                    </a:lnTo>
                    <a:lnTo>
                      <a:pt x="1379771" y="647223"/>
                    </a:lnTo>
                    <a:lnTo>
                      <a:pt x="1384300" y="692150"/>
                    </a:lnTo>
                    <a:lnTo>
                      <a:pt x="1379771" y="737077"/>
                    </a:lnTo>
                    <a:lnTo>
                      <a:pt x="1379771" y="1862602"/>
                    </a:lnTo>
                    <a:lnTo>
                      <a:pt x="422734" y="1329908"/>
                    </a:lnTo>
                    <a:cubicBezTo>
                      <a:pt x="174311" y="1224833"/>
                      <a:pt x="0" y="978848"/>
                      <a:pt x="0" y="692150"/>
                    </a:cubicBezTo>
                    <a:cubicBezTo>
                      <a:pt x="0" y="309886"/>
                      <a:pt x="309886" y="0"/>
                      <a:pt x="6921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4" name="Freeform 18"/>
              <p:cNvSpPr/>
              <p:nvPr/>
            </p:nvSpPr>
            <p:spPr>
              <a:xfrm>
                <a:off x="5969501" y="4308239"/>
                <a:ext cx="1073122" cy="1113390"/>
              </a:xfrm>
              <a:custGeom>
                <a:avLst/>
                <a:gdLst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80063 w 1384300"/>
                  <a:gd name="connsiteY9" fmla="*/ 1347703 h 1862602"/>
                  <a:gd name="connsiteX10" fmla="*/ 422734 w 1384300"/>
                  <a:gd name="connsiteY10" fmla="*/ 1329908 h 1862602"/>
                  <a:gd name="connsiteX11" fmla="*/ 0 w 1384300"/>
                  <a:gd name="connsiteY11" fmla="*/ 692150 h 1862602"/>
                  <a:gd name="connsiteX12" fmla="*/ 692150 w 1384300"/>
                  <a:gd name="connsiteY12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22734 w 1384300"/>
                  <a:gd name="connsiteY9" fmla="*/ 1329908 h 1862602"/>
                  <a:gd name="connsiteX10" fmla="*/ 0 w 1384300"/>
                  <a:gd name="connsiteY10" fmla="*/ 692150 h 1862602"/>
                  <a:gd name="connsiteX11" fmla="*/ 692150 w 1384300"/>
                  <a:gd name="connsiteY11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22734 w 1384300"/>
                  <a:gd name="connsiteY8" fmla="*/ 1329908 h 1862602"/>
                  <a:gd name="connsiteX9" fmla="*/ 0 w 1384300"/>
                  <a:gd name="connsiteY9" fmla="*/ 692150 h 1862602"/>
                  <a:gd name="connsiteX10" fmla="*/ 692150 w 1384300"/>
                  <a:gd name="connsiteY10" fmla="*/ 0 h 1862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84300" h="1862602">
                    <a:moveTo>
                      <a:pt x="692150" y="0"/>
                    </a:moveTo>
                    <a:cubicBezTo>
                      <a:pt x="1026631" y="0"/>
                      <a:pt x="1305698" y="237256"/>
                      <a:pt x="1370238" y="552658"/>
                    </a:cubicBezTo>
                    <a:lnTo>
                      <a:pt x="1376605" y="615816"/>
                    </a:lnTo>
                    <a:lnTo>
                      <a:pt x="1379771" y="613231"/>
                    </a:lnTo>
                    <a:lnTo>
                      <a:pt x="1379771" y="647223"/>
                    </a:lnTo>
                    <a:lnTo>
                      <a:pt x="1384300" y="692150"/>
                    </a:lnTo>
                    <a:lnTo>
                      <a:pt x="1379771" y="737077"/>
                    </a:lnTo>
                    <a:lnTo>
                      <a:pt x="1379771" y="1862602"/>
                    </a:lnTo>
                    <a:lnTo>
                      <a:pt x="422734" y="1329908"/>
                    </a:lnTo>
                    <a:cubicBezTo>
                      <a:pt x="174311" y="1224833"/>
                      <a:pt x="0" y="978848"/>
                      <a:pt x="0" y="692150"/>
                    </a:cubicBezTo>
                    <a:cubicBezTo>
                      <a:pt x="0" y="309886"/>
                      <a:pt x="309886" y="0"/>
                      <a:pt x="6921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281" name="Elbow Connector 58"/>
            <p:cNvCxnSpPr/>
            <p:nvPr/>
          </p:nvCxnSpPr>
          <p:spPr>
            <a:xfrm flipV="1">
              <a:off x="4700192" y="1886905"/>
              <a:ext cx="890445" cy="310784"/>
            </a:xfrm>
            <a:prstGeom prst="bentConnector3">
              <a:avLst>
                <a:gd name="adj1" fmla="val 105"/>
              </a:avLst>
            </a:prstGeom>
            <a:ln w="19050">
              <a:solidFill>
                <a:srgbClr val="1C819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5" name="Rectangle 7"/>
          <p:cNvSpPr/>
          <p:nvPr/>
        </p:nvSpPr>
        <p:spPr>
          <a:xfrm rot="18900000">
            <a:off x="361368" y="3490157"/>
            <a:ext cx="1119125" cy="1026747"/>
          </a:xfrm>
          <a:prstGeom prst="rect">
            <a:avLst/>
          </a:prstGeom>
          <a:solidFill>
            <a:srgbClr val="F4C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文字方塊 285"/>
          <p:cNvSpPr txBox="1"/>
          <p:nvPr/>
        </p:nvSpPr>
        <p:spPr>
          <a:xfrm>
            <a:off x="164514" y="3747924"/>
            <a:ext cx="1415772" cy="46166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品牌形象</a:t>
            </a:r>
          </a:p>
        </p:txBody>
      </p:sp>
      <p:sp>
        <p:nvSpPr>
          <p:cNvPr id="287" name="矩形 286"/>
          <p:cNvSpPr/>
          <p:nvPr/>
        </p:nvSpPr>
        <p:spPr>
          <a:xfrm>
            <a:off x="2172223" y="2069753"/>
            <a:ext cx="1067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0.433</a:t>
            </a:r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 **</a:t>
            </a:r>
            <a:endParaRPr lang="en-US" altLang="zh-TW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88" name="矩形 287"/>
          <p:cNvSpPr/>
          <p:nvPr/>
        </p:nvSpPr>
        <p:spPr>
          <a:xfrm>
            <a:off x="2241539" y="3531759"/>
            <a:ext cx="1010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0.428**</a:t>
            </a:r>
          </a:p>
        </p:txBody>
      </p:sp>
      <p:sp>
        <p:nvSpPr>
          <p:cNvPr id="289" name="矩形 288"/>
          <p:cNvSpPr/>
          <p:nvPr/>
        </p:nvSpPr>
        <p:spPr>
          <a:xfrm>
            <a:off x="2186227" y="5017368"/>
            <a:ext cx="1067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0.507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*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*</a:t>
            </a:r>
            <a:endParaRPr lang="en-US" altLang="zh-TW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90" name="Right Arrow 8"/>
          <p:cNvSpPr/>
          <p:nvPr/>
        </p:nvSpPr>
        <p:spPr>
          <a:xfrm>
            <a:off x="2946502" y="2310035"/>
            <a:ext cx="2425688" cy="584635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b="1" spc="15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Segoe UI Light" panose="020B0502040204020203" pitchFamily="34" charset="0"/>
            </a:endParaRPr>
          </a:p>
          <a:p>
            <a:pPr algn="ctr"/>
            <a:r>
              <a:rPr lang="zh-TW" altLang="en-US" sz="1600" b="1" spc="15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款式</a:t>
            </a:r>
            <a:r>
              <a:rPr lang="zh-TW" altLang="en-US" sz="1600" b="1" spc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多樣化</a:t>
            </a:r>
          </a:p>
          <a:p>
            <a:pPr algn="ctr"/>
            <a:endParaRPr lang="en-US" dirty="0"/>
          </a:p>
        </p:txBody>
      </p:sp>
      <p:sp>
        <p:nvSpPr>
          <p:cNvPr id="291" name="Right Arrow 25"/>
          <p:cNvSpPr/>
          <p:nvPr/>
        </p:nvSpPr>
        <p:spPr>
          <a:xfrm>
            <a:off x="2934468" y="3765893"/>
            <a:ext cx="2425688" cy="584635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b="1" spc="15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Segoe UI Light" panose="020B0502040204020203" pitchFamily="34" charset="0"/>
            </a:endParaRPr>
          </a:p>
          <a:p>
            <a:pPr algn="ctr"/>
            <a:r>
              <a:rPr lang="zh-TW" altLang="en-US" sz="1600" b="1" spc="15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未來</a:t>
            </a:r>
            <a:r>
              <a:rPr lang="zh-TW" altLang="en-US" sz="1600" b="1" spc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購買更多產品</a:t>
            </a:r>
          </a:p>
          <a:p>
            <a:pPr algn="ctr"/>
            <a:endParaRPr lang="en-US" dirty="0"/>
          </a:p>
        </p:txBody>
      </p:sp>
      <p:sp>
        <p:nvSpPr>
          <p:cNvPr id="292" name="Right Arrow 30"/>
          <p:cNvSpPr/>
          <p:nvPr/>
        </p:nvSpPr>
        <p:spPr>
          <a:xfrm>
            <a:off x="2934469" y="5250774"/>
            <a:ext cx="2425688" cy="584635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b="1" spc="15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Segoe UI Light" panose="020B0502040204020203" pitchFamily="34" charset="0"/>
            </a:endParaRPr>
          </a:p>
          <a:p>
            <a:pPr algn="ctr"/>
            <a:r>
              <a:rPr lang="zh-TW" altLang="en-US" sz="1600" b="1" spc="15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與</a:t>
            </a:r>
            <a:r>
              <a:rPr lang="zh-TW" altLang="en-US" sz="1600" b="1" spc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他人推薦</a:t>
            </a:r>
          </a:p>
          <a:p>
            <a:pPr algn="ctr"/>
            <a:endParaRPr lang="en-US" dirty="0"/>
          </a:p>
        </p:txBody>
      </p:sp>
      <p:sp>
        <p:nvSpPr>
          <p:cNvPr id="293" name="Rectangle 7"/>
          <p:cNvSpPr/>
          <p:nvPr/>
        </p:nvSpPr>
        <p:spPr>
          <a:xfrm rot="10800000" flipV="1">
            <a:off x="5756296" y="2331283"/>
            <a:ext cx="1724138" cy="711372"/>
          </a:xfrm>
          <a:prstGeom prst="rect">
            <a:avLst/>
          </a:prstGeom>
          <a:solidFill>
            <a:schemeClr val="bg1"/>
          </a:solidFill>
          <a:ln w="95250">
            <a:solidFill>
              <a:srgbClr val="1C8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經驗性構面</a:t>
            </a:r>
            <a:endParaRPr lang="en-US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4" name="Rectangle 7"/>
          <p:cNvSpPr/>
          <p:nvPr/>
        </p:nvSpPr>
        <p:spPr>
          <a:xfrm rot="10800000" flipV="1">
            <a:off x="5756295" y="5260299"/>
            <a:ext cx="1721257" cy="711372"/>
          </a:xfrm>
          <a:prstGeom prst="rect">
            <a:avLst/>
          </a:prstGeom>
          <a:solidFill>
            <a:schemeClr val="bg1"/>
          </a:solidFill>
          <a:ln w="95250">
            <a:solidFill>
              <a:srgbClr val="1C8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象徵性構面</a:t>
            </a:r>
            <a:endParaRPr lang="en-US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1" name="Rectangle 7"/>
          <p:cNvSpPr/>
          <p:nvPr/>
        </p:nvSpPr>
        <p:spPr>
          <a:xfrm rot="10800000" flipV="1">
            <a:off x="5756294" y="3766261"/>
            <a:ext cx="1721258" cy="711372"/>
          </a:xfrm>
          <a:prstGeom prst="rect">
            <a:avLst/>
          </a:prstGeom>
          <a:solidFill>
            <a:schemeClr val="bg1"/>
          </a:solidFill>
          <a:ln w="95250">
            <a:solidFill>
              <a:srgbClr val="1C8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功能性構面</a:t>
            </a:r>
            <a:endParaRPr lang="en-US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21" name="Straight Connector 51"/>
          <p:cNvCxnSpPr/>
          <p:nvPr/>
        </p:nvCxnSpPr>
        <p:spPr>
          <a:xfrm>
            <a:off x="7709532" y="2397459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Straight Connector 62"/>
          <p:cNvCxnSpPr/>
          <p:nvPr/>
        </p:nvCxnSpPr>
        <p:spPr>
          <a:xfrm>
            <a:off x="8512266" y="2397459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Straight Connector 74"/>
          <p:cNvCxnSpPr/>
          <p:nvPr/>
        </p:nvCxnSpPr>
        <p:spPr>
          <a:xfrm>
            <a:off x="7709532" y="2736259"/>
            <a:ext cx="802734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4" name="Rectangle 75"/>
          <p:cNvSpPr/>
          <p:nvPr/>
        </p:nvSpPr>
        <p:spPr>
          <a:xfrm rot="2700000">
            <a:off x="7675399" y="2702128"/>
            <a:ext cx="68262" cy="68262"/>
          </a:xfrm>
          <a:prstGeom prst="rect">
            <a:avLst/>
          </a:prstGeom>
          <a:solidFill>
            <a:srgbClr val="1C8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5" name="Rectangle 76"/>
          <p:cNvSpPr/>
          <p:nvPr/>
        </p:nvSpPr>
        <p:spPr>
          <a:xfrm rot="2700000">
            <a:off x="8478134" y="2702127"/>
            <a:ext cx="68262" cy="68262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6" name="Straight Connector 51"/>
          <p:cNvCxnSpPr/>
          <p:nvPr/>
        </p:nvCxnSpPr>
        <p:spPr>
          <a:xfrm>
            <a:off x="7709532" y="3793792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Connector 62"/>
          <p:cNvCxnSpPr/>
          <p:nvPr/>
        </p:nvCxnSpPr>
        <p:spPr>
          <a:xfrm>
            <a:off x="8512266" y="3793792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Connector 74"/>
          <p:cNvCxnSpPr/>
          <p:nvPr/>
        </p:nvCxnSpPr>
        <p:spPr>
          <a:xfrm>
            <a:off x="7709532" y="4132592"/>
            <a:ext cx="802734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9" name="Rectangle 75"/>
          <p:cNvSpPr/>
          <p:nvPr/>
        </p:nvSpPr>
        <p:spPr>
          <a:xfrm rot="2700000">
            <a:off x="7675399" y="4098461"/>
            <a:ext cx="68262" cy="68262"/>
          </a:xfrm>
          <a:prstGeom prst="rect">
            <a:avLst/>
          </a:prstGeom>
          <a:solidFill>
            <a:srgbClr val="1C8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0" name="Rectangle 76"/>
          <p:cNvSpPr/>
          <p:nvPr/>
        </p:nvSpPr>
        <p:spPr>
          <a:xfrm rot="2700000">
            <a:off x="8478134" y="4098460"/>
            <a:ext cx="68262" cy="68262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1" name="Straight Connector 51"/>
          <p:cNvCxnSpPr/>
          <p:nvPr/>
        </p:nvCxnSpPr>
        <p:spPr>
          <a:xfrm>
            <a:off x="7709532" y="5305930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Straight Connector 62"/>
          <p:cNvCxnSpPr/>
          <p:nvPr/>
        </p:nvCxnSpPr>
        <p:spPr>
          <a:xfrm>
            <a:off x="8512266" y="5305930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Straight Connector 74"/>
          <p:cNvCxnSpPr/>
          <p:nvPr/>
        </p:nvCxnSpPr>
        <p:spPr>
          <a:xfrm>
            <a:off x="7709532" y="5644730"/>
            <a:ext cx="802734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4" name="Rectangle 75"/>
          <p:cNvSpPr/>
          <p:nvPr/>
        </p:nvSpPr>
        <p:spPr>
          <a:xfrm rot="2700000">
            <a:off x="7675399" y="5610599"/>
            <a:ext cx="68262" cy="68262"/>
          </a:xfrm>
          <a:prstGeom prst="rect">
            <a:avLst/>
          </a:prstGeom>
          <a:solidFill>
            <a:srgbClr val="1C8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5" name="Rectangle 76"/>
          <p:cNvSpPr/>
          <p:nvPr/>
        </p:nvSpPr>
        <p:spPr>
          <a:xfrm rot="2700000">
            <a:off x="8478134" y="5610598"/>
            <a:ext cx="68262" cy="68262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" name="Rectangle 7"/>
          <p:cNvSpPr/>
          <p:nvPr/>
        </p:nvSpPr>
        <p:spPr>
          <a:xfrm>
            <a:off x="5676532" y="2249747"/>
            <a:ext cx="1876239" cy="870350"/>
          </a:xfrm>
          <a:prstGeom prst="rect">
            <a:avLst/>
          </a:prstGeom>
          <a:noFill/>
          <a:ln w="127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" name="Freeform 149"/>
          <p:cNvSpPr/>
          <p:nvPr/>
        </p:nvSpPr>
        <p:spPr>
          <a:xfrm flipH="1">
            <a:off x="8560532" y="3714917"/>
            <a:ext cx="3250468" cy="819756"/>
          </a:xfrm>
          <a:custGeom>
            <a:avLst/>
            <a:gdLst>
              <a:gd name="connsiteX0" fmla="*/ 0 w 2937424"/>
              <a:gd name="connsiteY0" fmla="*/ 0 h 2627307"/>
              <a:gd name="connsiteX1" fmla="*/ 2711213 w 2937424"/>
              <a:gd name="connsiteY1" fmla="*/ 0 h 2627307"/>
              <a:gd name="connsiteX2" fmla="*/ 2711213 w 2937424"/>
              <a:gd name="connsiteY2" fmla="*/ 1167066 h 2627307"/>
              <a:gd name="connsiteX3" fmla="*/ 2937424 w 2937424"/>
              <a:gd name="connsiteY3" fmla="*/ 1298268 h 2627307"/>
              <a:gd name="connsiteX4" fmla="*/ 2711213 w 2937424"/>
              <a:gd name="connsiteY4" fmla="*/ 1429470 h 2627307"/>
              <a:gd name="connsiteX5" fmla="*/ 2711213 w 2937424"/>
              <a:gd name="connsiteY5" fmla="*/ 2627307 h 2627307"/>
              <a:gd name="connsiteX6" fmla="*/ 0 w 2937424"/>
              <a:gd name="connsiteY6" fmla="*/ 2627307 h 2627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37424" h="2627307">
                <a:moveTo>
                  <a:pt x="0" y="0"/>
                </a:moveTo>
                <a:lnTo>
                  <a:pt x="2711213" y="0"/>
                </a:lnTo>
                <a:lnTo>
                  <a:pt x="2711213" y="1167066"/>
                </a:lnTo>
                <a:lnTo>
                  <a:pt x="2937424" y="1298268"/>
                </a:lnTo>
                <a:lnTo>
                  <a:pt x="2711213" y="1429470"/>
                </a:lnTo>
                <a:lnTo>
                  <a:pt x="2711213" y="2627307"/>
                </a:lnTo>
                <a:lnTo>
                  <a:pt x="0" y="26273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研發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新科技產品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9" name="Freeform 149"/>
          <p:cNvSpPr/>
          <p:nvPr/>
        </p:nvSpPr>
        <p:spPr>
          <a:xfrm flipH="1">
            <a:off x="8560532" y="5226282"/>
            <a:ext cx="3250468" cy="819756"/>
          </a:xfrm>
          <a:custGeom>
            <a:avLst/>
            <a:gdLst>
              <a:gd name="connsiteX0" fmla="*/ 0 w 2937424"/>
              <a:gd name="connsiteY0" fmla="*/ 0 h 2627307"/>
              <a:gd name="connsiteX1" fmla="*/ 2711213 w 2937424"/>
              <a:gd name="connsiteY1" fmla="*/ 0 h 2627307"/>
              <a:gd name="connsiteX2" fmla="*/ 2711213 w 2937424"/>
              <a:gd name="connsiteY2" fmla="*/ 1167066 h 2627307"/>
              <a:gd name="connsiteX3" fmla="*/ 2937424 w 2937424"/>
              <a:gd name="connsiteY3" fmla="*/ 1298268 h 2627307"/>
              <a:gd name="connsiteX4" fmla="*/ 2711213 w 2937424"/>
              <a:gd name="connsiteY4" fmla="*/ 1429470 h 2627307"/>
              <a:gd name="connsiteX5" fmla="*/ 2711213 w 2937424"/>
              <a:gd name="connsiteY5" fmla="*/ 2627307 h 2627307"/>
              <a:gd name="connsiteX6" fmla="*/ 0 w 2937424"/>
              <a:gd name="connsiteY6" fmla="*/ 2627307 h 2627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37424" h="2627307">
                <a:moveTo>
                  <a:pt x="0" y="0"/>
                </a:moveTo>
                <a:lnTo>
                  <a:pt x="2711213" y="0"/>
                </a:lnTo>
                <a:lnTo>
                  <a:pt x="2711213" y="1167066"/>
                </a:lnTo>
                <a:lnTo>
                  <a:pt x="2937424" y="1298268"/>
                </a:lnTo>
                <a:lnTo>
                  <a:pt x="2711213" y="1429470"/>
                </a:lnTo>
                <a:lnTo>
                  <a:pt x="2711213" y="2627307"/>
                </a:lnTo>
                <a:lnTo>
                  <a:pt x="0" y="26273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社團</a:t>
            </a:r>
            <a:r>
              <a:rPr lang="zh-TW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、球星和相關運動項目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做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連結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0" name="Freeform 149"/>
          <p:cNvSpPr/>
          <p:nvPr/>
        </p:nvSpPr>
        <p:spPr>
          <a:xfrm flipH="1">
            <a:off x="8560532" y="2328836"/>
            <a:ext cx="3250468" cy="819756"/>
          </a:xfrm>
          <a:custGeom>
            <a:avLst/>
            <a:gdLst>
              <a:gd name="connsiteX0" fmla="*/ 0 w 2937424"/>
              <a:gd name="connsiteY0" fmla="*/ 0 h 2627307"/>
              <a:gd name="connsiteX1" fmla="*/ 2711213 w 2937424"/>
              <a:gd name="connsiteY1" fmla="*/ 0 h 2627307"/>
              <a:gd name="connsiteX2" fmla="*/ 2711213 w 2937424"/>
              <a:gd name="connsiteY2" fmla="*/ 1167066 h 2627307"/>
              <a:gd name="connsiteX3" fmla="*/ 2937424 w 2937424"/>
              <a:gd name="connsiteY3" fmla="*/ 1298268 h 2627307"/>
              <a:gd name="connsiteX4" fmla="*/ 2711213 w 2937424"/>
              <a:gd name="connsiteY4" fmla="*/ 1429470 h 2627307"/>
              <a:gd name="connsiteX5" fmla="*/ 2711213 w 2937424"/>
              <a:gd name="connsiteY5" fmla="*/ 2627307 h 2627307"/>
              <a:gd name="connsiteX6" fmla="*/ 0 w 2937424"/>
              <a:gd name="connsiteY6" fmla="*/ 2627307 h 2627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37424" h="2627307">
                <a:moveTo>
                  <a:pt x="0" y="0"/>
                </a:moveTo>
                <a:lnTo>
                  <a:pt x="2711213" y="0"/>
                </a:lnTo>
                <a:lnTo>
                  <a:pt x="2711213" y="1167066"/>
                </a:lnTo>
                <a:lnTo>
                  <a:pt x="2937424" y="1298268"/>
                </a:lnTo>
                <a:lnTo>
                  <a:pt x="2711213" y="1429470"/>
                </a:lnTo>
                <a:lnTo>
                  <a:pt x="2711213" y="2627307"/>
                </a:lnTo>
                <a:lnTo>
                  <a:pt x="0" y="26273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zh-TW" altLang="zh-TW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賽事與</a:t>
            </a:r>
            <a:r>
              <a:rPr lang="zh-TW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品牌形象做</a:t>
            </a:r>
            <a:r>
              <a:rPr lang="zh-TW" altLang="zh-TW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連結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1" name="Rectangle 7"/>
          <p:cNvSpPr/>
          <p:nvPr/>
        </p:nvSpPr>
        <p:spPr>
          <a:xfrm>
            <a:off x="5676532" y="3682307"/>
            <a:ext cx="1876239" cy="870350"/>
          </a:xfrm>
          <a:prstGeom prst="rect">
            <a:avLst/>
          </a:prstGeom>
          <a:noFill/>
          <a:ln w="127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2" name="Rectangle 7"/>
          <p:cNvSpPr/>
          <p:nvPr/>
        </p:nvSpPr>
        <p:spPr>
          <a:xfrm>
            <a:off x="5668912" y="5175827"/>
            <a:ext cx="1876239" cy="870350"/>
          </a:xfrm>
          <a:prstGeom prst="rect">
            <a:avLst/>
          </a:prstGeom>
          <a:noFill/>
          <a:ln w="127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3" name="圖片 3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097" y="889127"/>
            <a:ext cx="782519" cy="782519"/>
          </a:xfrm>
          <a:prstGeom prst="rect">
            <a:avLst/>
          </a:prstGeom>
        </p:spPr>
      </p:pic>
      <p:pic>
        <p:nvPicPr>
          <p:cNvPr id="344" name="Picture 45">
            <a:extLst>
              <a:ext uri="{FF2B5EF4-FFF2-40B4-BE49-F238E27FC236}">
                <a16:creationId xmlns:a16="http://schemas.microsoft.com/office/drawing/2014/main" id="{7F205E5E-83C5-44D6-8EC6-140BE8B6B44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25"/>
          <a:stretch/>
        </p:blipFill>
        <p:spPr>
          <a:xfrm>
            <a:off x="8935548" y="325615"/>
            <a:ext cx="2793395" cy="1638073"/>
          </a:xfrm>
          <a:prstGeom prst="rect">
            <a:avLst/>
          </a:prstGeom>
        </p:spPr>
      </p:pic>
      <p:grpSp>
        <p:nvGrpSpPr>
          <p:cNvPr id="345" name="Group 95"/>
          <p:cNvGrpSpPr/>
          <p:nvPr/>
        </p:nvGrpSpPr>
        <p:grpSpPr>
          <a:xfrm>
            <a:off x="9160123" y="720495"/>
            <a:ext cx="644015" cy="644015"/>
            <a:chOff x="11028363" y="7067550"/>
            <a:chExt cx="285750" cy="285750"/>
          </a:xfrm>
          <a:solidFill>
            <a:schemeClr val="accent2">
              <a:lumMod val="75000"/>
            </a:schemeClr>
          </a:solidFill>
        </p:grpSpPr>
        <p:sp>
          <p:nvSpPr>
            <p:cNvPr id="346" name="Freeform 3480"/>
            <p:cNvSpPr>
              <a:spLocks noEditPoints="1"/>
            </p:cNvSpPr>
            <p:nvPr/>
          </p:nvSpPr>
          <p:spPr bwMode="auto">
            <a:xfrm>
              <a:off x="11028363" y="7067550"/>
              <a:ext cx="285750" cy="285750"/>
            </a:xfrm>
            <a:custGeom>
              <a:avLst/>
              <a:gdLst>
                <a:gd name="T0" fmla="*/ 333 w 721"/>
                <a:gd name="T1" fmla="*/ 479 h 721"/>
                <a:gd name="T2" fmla="*/ 287 w 721"/>
                <a:gd name="T3" fmla="*/ 455 h 721"/>
                <a:gd name="T4" fmla="*/ 246 w 721"/>
                <a:gd name="T5" fmla="*/ 415 h 721"/>
                <a:gd name="T6" fmla="*/ 223 w 721"/>
                <a:gd name="T7" fmla="*/ 361 h 721"/>
                <a:gd name="T8" fmla="*/ 214 w 721"/>
                <a:gd name="T9" fmla="*/ 334 h 721"/>
                <a:gd name="T10" fmla="*/ 194 w 721"/>
                <a:gd name="T11" fmla="*/ 325 h 721"/>
                <a:gd name="T12" fmla="*/ 188 w 721"/>
                <a:gd name="T13" fmla="*/ 289 h 721"/>
                <a:gd name="T14" fmla="*/ 203 w 721"/>
                <a:gd name="T15" fmla="*/ 267 h 721"/>
                <a:gd name="T16" fmla="*/ 219 w 721"/>
                <a:gd name="T17" fmla="*/ 261 h 721"/>
                <a:gd name="T18" fmla="*/ 265 w 721"/>
                <a:gd name="T19" fmla="*/ 189 h 721"/>
                <a:gd name="T20" fmla="*/ 310 w 721"/>
                <a:gd name="T21" fmla="*/ 179 h 721"/>
                <a:gd name="T22" fmla="*/ 348 w 721"/>
                <a:gd name="T23" fmla="*/ 156 h 721"/>
                <a:gd name="T24" fmla="*/ 373 w 721"/>
                <a:gd name="T25" fmla="*/ 156 h 721"/>
                <a:gd name="T26" fmla="*/ 410 w 721"/>
                <a:gd name="T27" fmla="*/ 179 h 721"/>
                <a:gd name="T28" fmla="*/ 456 w 721"/>
                <a:gd name="T29" fmla="*/ 189 h 721"/>
                <a:gd name="T30" fmla="*/ 501 w 721"/>
                <a:gd name="T31" fmla="*/ 261 h 721"/>
                <a:gd name="T32" fmla="*/ 518 w 721"/>
                <a:gd name="T33" fmla="*/ 267 h 721"/>
                <a:gd name="T34" fmla="*/ 533 w 721"/>
                <a:gd name="T35" fmla="*/ 289 h 721"/>
                <a:gd name="T36" fmla="*/ 527 w 721"/>
                <a:gd name="T37" fmla="*/ 325 h 721"/>
                <a:gd name="T38" fmla="*/ 508 w 721"/>
                <a:gd name="T39" fmla="*/ 334 h 721"/>
                <a:gd name="T40" fmla="*/ 499 w 721"/>
                <a:gd name="T41" fmla="*/ 361 h 721"/>
                <a:gd name="T42" fmla="*/ 476 w 721"/>
                <a:gd name="T43" fmla="*/ 415 h 721"/>
                <a:gd name="T44" fmla="*/ 434 w 721"/>
                <a:gd name="T45" fmla="*/ 455 h 721"/>
                <a:gd name="T46" fmla="*/ 388 w 721"/>
                <a:gd name="T47" fmla="*/ 479 h 721"/>
                <a:gd name="T48" fmla="*/ 633 w 721"/>
                <a:gd name="T49" fmla="*/ 507 h 721"/>
                <a:gd name="T50" fmla="*/ 497 w 721"/>
                <a:gd name="T51" fmla="*/ 425 h 721"/>
                <a:gd name="T52" fmla="*/ 522 w 721"/>
                <a:gd name="T53" fmla="*/ 371 h 721"/>
                <a:gd name="T54" fmla="*/ 545 w 721"/>
                <a:gd name="T55" fmla="*/ 342 h 721"/>
                <a:gd name="T56" fmla="*/ 558 w 721"/>
                <a:gd name="T57" fmla="*/ 308 h 721"/>
                <a:gd name="T58" fmla="*/ 569 w 721"/>
                <a:gd name="T59" fmla="*/ 164 h 721"/>
                <a:gd name="T60" fmla="*/ 556 w 721"/>
                <a:gd name="T61" fmla="*/ 95 h 721"/>
                <a:gd name="T62" fmla="*/ 532 w 721"/>
                <a:gd name="T63" fmla="*/ 59 h 721"/>
                <a:gd name="T64" fmla="*/ 501 w 721"/>
                <a:gd name="T65" fmla="*/ 34 h 721"/>
                <a:gd name="T66" fmla="*/ 415 w 721"/>
                <a:gd name="T67" fmla="*/ 4 h 721"/>
                <a:gd name="T68" fmla="*/ 306 w 721"/>
                <a:gd name="T69" fmla="*/ 4 h 721"/>
                <a:gd name="T70" fmla="*/ 219 w 721"/>
                <a:gd name="T71" fmla="*/ 34 h 721"/>
                <a:gd name="T72" fmla="*/ 188 w 721"/>
                <a:gd name="T73" fmla="*/ 59 h 721"/>
                <a:gd name="T74" fmla="*/ 165 w 721"/>
                <a:gd name="T75" fmla="*/ 95 h 721"/>
                <a:gd name="T76" fmla="*/ 152 w 721"/>
                <a:gd name="T77" fmla="*/ 164 h 721"/>
                <a:gd name="T78" fmla="*/ 163 w 721"/>
                <a:gd name="T79" fmla="*/ 308 h 721"/>
                <a:gd name="T80" fmla="*/ 176 w 721"/>
                <a:gd name="T81" fmla="*/ 342 h 721"/>
                <a:gd name="T82" fmla="*/ 199 w 721"/>
                <a:gd name="T83" fmla="*/ 371 h 721"/>
                <a:gd name="T84" fmla="*/ 224 w 721"/>
                <a:gd name="T85" fmla="*/ 425 h 721"/>
                <a:gd name="T86" fmla="*/ 86 w 721"/>
                <a:gd name="T87" fmla="*/ 509 h 721"/>
                <a:gd name="T88" fmla="*/ 52 w 721"/>
                <a:gd name="T89" fmla="*/ 528 h 721"/>
                <a:gd name="T90" fmla="*/ 23 w 721"/>
                <a:gd name="T91" fmla="*/ 559 h 721"/>
                <a:gd name="T92" fmla="*/ 7 w 721"/>
                <a:gd name="T93" fmla="*/ 595 h 721"/>
                <a:gd name="T94" fmla="*/ 0 w 721"/>
                <a:gd name="T95" fmla="*/ 637 h 721"/>
                <a:gd name="T96" fmla="*/ 721 w 721"/>
                <a:gd name="T97" fmla="*/ 626 h 721"/>
                <a:gd name="T98" fmla="*/ 711 w 721"/>
                <a:gd name="T99" fmla="*/ 586 h 721"/>
                <a:gd name="T100" fmla="*/ 690 w 721"/>
                <a:gd name="T101" fmla="*/ 550 h 721"/>
                <a:gd name="T102" fmla="*/ 660 w 721"/>
                <a:gd name="T103" fmla="*/ 522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1" h="721">
                  <a:moveTo>
                    <a:pt x="360" y="484"/>
                  </a:moveTo>
                  <a:lnTo>
                    <a:pt x="352" y="484"/>
                  </a:lnTo>
                  <a:lnTo>
                    <a:pt x="343" y="482"/>
                  </a:lnTo>
                  <a:lnTo>
                    <a:pt x="333" y="479"/>
                  </a:lnTo>
                  <a:lnTo>
                    <a:pt x="321" y="474"/>
                  </a:lnTo>
                  <a:lnTo>
                    <a:pt x="310" y="469"/>
                  </a:lnTo>
                  <a:lnTo>
                    <a:pt x="298" y="462"/>
                  </a:lnTo>
                  <a:lnTo>
                    <a:pt x="287" y="455"/>
                  </a:lnTo>
                  <a:lnTo>
                    <a:pt x="275" y="446"/>
                  </a:lnTo>
                  <a:lnTo>
                    <a:pt x="265" y="437"/>
                  </a:lnTo>
                  <a:lnTo>
                    <a:pt x="255" y="426"/>
                  </a:lnTo>
                  <a:lnTo>
                    <a:pt x="246" y="415"/>
                  </a:lnTo>
                  <a:lnTo>
                    <a:pt x="237" y="402"/>
                  </a:lnTo>
                  <a:lnTo>
                    <a:pt x="230" y="389"/>
                  </a:lnTo>
                  <a:lnTo>
                    <a:pt x="225" y="375"/>
                  </a:lnTo>
                  <a:lnTo>
                    <a:pt x="223" y="361"/>
                  </a:lnTo>
                  <a:lnTo>
                    <a:pt x="221" y="346"/>
                  </a:lnTo>
                  <a:lnTo>
                    <a:pt x="220" y="340"/>
                  </a:lnTo>
                  <a:lnTo>
                    <a:pt x="217" y="337"/>
                  </a:lnTo>
                  <a:lnTo>
                    <a:pt x="214" y="334"/>
                  </a:lnTo>
                  <a:lnTo>
                    <a:pt x="208" y="333"/>
                  </a:lnTo>
                  <a:lnTo>
                    <a:pt x="203" y="331"/>
                  </a:lnTo>
                  <a:lnTo>
                    <a:pt x="198" y="329"/>
                  </a:lnTo>
                  <a:lnTo>
                    <a:pt x="194" y="325"/>
                  </a:lnTo>
                  <a:lnTo>
                    <a:pt x="192" y="321"/>
                  </a:lnTo>
                  <a:lnTo>
                    <a:pt x="188" y="310"/>
                  </a:lnTo>
                  <a:lnTo>
                    <a:pt x="187" y="299"/>
                  </a:lnTo>
                  <a:lnTo>
                    <a:pt x="188" y="289"/>
                  </a:lnTo>
                  <a:lnTo>
                    <a:pt x="192" y="279"/>
                  </a:lnTo>
                  <a:lnTo>
                    <a:pt x="194" y="274"/>
                  </a:lnTo>
                  <a:lnTo>
                    <a:pt x="198" y="270"/>
                  </a:lnTo>
                  <a:lnTo>
                    <a:pt x="203" y="267"/>
                  </a:lnTo>
                  <a:lnTo>
                    <a:pt x="208" y="266"/>
                  </a:lnTo>
                  <a:lnTo>
                    <a:pt x="214" y="266"/>
                  </a:lnTo>
                  <a:lnTo>
                    <a:pt x="216" y="263"/>
                  </a:lnTo>
                  <a:lnTo>
                    <a:pt x="219" y="261"/>
                  </a:lnTo>
                  <a:lnTo>
                    <a:pt x="220" y="257"/>
                  </a:lnTo>
                  <a:lnTo>
                    <a:pt x="234" y="190"/>
                  </a:lnTo>
                  <a:lnTo>
                    <a:pt x="249" y="189"/>
                  </a:lnTo>
                  <a:lnTo>
                    <a:pt x="265" y="189"/>
                  </a:lnTo>
                  <a:lnTo>
                    <a:pt x="278" y="186"/>
                  </a:lnTo>
                  <a:lnTo>
                    <a:pt x="291" y="184"/>
                  </a:lnTo>
                  <a:lnTo>
                    <a:pt x="301" y="181"/>
                  </a:lnTo>
                  <a:lnTo>
                    <a:pt x="310" y="179"/>
                  </a:lnTo>
                  <a:lnTo>
                    <a:pt x="319" y="175"/>
                  </a:lnTo>
                  <a:lnTo>
                    <a:pt x="327" y="171"/>
                  </a:lnTo>
                  <a:lnTo>
                    <a:pt x="338" y="163"/>
                  </a:lnTo>
                  <a:lnTo>
                    <a:pt x="348" y="156"/>
                  </a:lnTo>
                  <a:lnTo>
                    <a:pt x="355" y="147"/>
                  </a:lnTo>
                  <a:lnTo>
                    <a:pt x="360" y="139"/>
                  </a:lnTo>
                  <a:lnTo>
                    <a:pt x="365" y="147"/>
                  </a:lnTo>
                  <a:lnTo>
                    <a:pt x="373" y="156"/>
                  </a:lnTo>
                  <a:lnTo>
                    <a:pt x="382" y="163"/>
                  </a:lnTo>
                  <a:lnTo>
                    <a:pt x="395" y="171"/>
                  </a:lnTo>
                  <a:lnTo>
                    <a:pt x="402" y="175"/>
                  </a:lnTo>
                  <a:lnTo>
                    <a:pt x="410" y="179"/>
                  </a:lnTo>
                  <a:lnTo>
                    <a:pt x="420" y="181"/>
                  </a:lnTo>
                  <a:lnTo>
                    <a:pt x="431" y="184"/>
                  </a:lnTo>
                  <a:lnTo>
                    <a:pt x="442" y="186"/>
                  </a:lnTo>
                  <a:lnTo>
                    <a:pt x="456" y="189"/>
                  </a:lnTo>
                  <a:lnTo>
                    <a:pt x="470" y="190"/>
                  </a:lnTo>
                  <a:lnTo>
                    <a:pt x="487" y="190"/>
                  </a:lnTo>
                  <a:lnTo>
                    <a:pt x="500" y="257"/>
                  </a:lnTo>
                  <a:lnTo>
                    <a:pt x="501" y="261"/>
                  </a:lnTo>
                  <a:lnTo>
                    <a:pt x="504" y="263"/>
                  </a:lnTo>
                  <a:lnTo>
                    <a:pt x="508" y="266"/>
                  </a:lnTo>
                  <a:lnTo>
                    <a:pt x="511" y="266"/>
                  </a:lnTo>
                  <a:lnTo>
                    <a:pt x="518" y="267"/>
                  </a:lnTo>
                  <a:lnTo>
                    <a:pt x="523" y="270"/>
                  </a:lnTo>
                  <a:lnTo>
                    <a:pt x="527" y="274"/>
                  </a:lnTo>
                  <a:lnTo>
                    <a:pt x="529" y="279"/>
                  </a:lnTo>
                  <a:lnTo>
                    <a:pt x="533" y="289"/>
                  </a:lnTo>
                  <a:lnTo>
                    <a:pt x="533" y="299"/>
                  </a:lnTo>
                  <a:lnTo>
                    <a:pt x="533" y="310"/>
                  </a:lnTo>
                  <a:lnTo>
                    <a:pt x="529" y="321"/>
                  </a:lnTo>
                  <a:lnTo>
                    <a:pt x="527" y="325"/>
                  </a:lnTo>
                  <a:lnTo>
                    <a:pt x="523" y="329"/>
                  </a:lnTo>
                  <a:lnTo>
                    <a:pt x="518" y="331"/>
                  </a:lnTo>
                  <a:lnTo>
                    <a:pt x="511" y="333"/>
                  </a:lnTo>
                  <a:lnTo>
                    <a:pt x="508" y="334"/>
                  </a:lnTo>
                  <a:lnTo>
                    <a:pt x="504" y="337"/>
                  </a:lnTo>
                  <a:lnTo>
                    <a:pt x="501" y="340"/>
                  </a:lnTo>
                  <a:lnTo>
                    <a:pt x="500" y="346"/>
                  </a:lnTo>
                  <a:lnTo>
                    <a:pt x="499" y="361"/>
                  </a:lnTo>
                  <a:lnTo>
                    <a:pt x="496" y="375"/>
                  </a:lnTo>
                  <a:lnTo>
                    <a:pt x="491" y="389"/>
                  </a:lnTo>
                  <a:lnTo>
                    <a:pt x="483" y="402"/>
                  </a:lnTo>
                  <a:lnTo>
                    <a:pt x="476" y="415"/>
                  </a:lnTo>
                  <a:lnTo>
                    <a:pt x="467" y="426"/>
                  </a:lnTo>
                  <a:lnTo>
                    <a:pt x="456" y="437"/>
                  </a:lnTo>
                  <a:lnTo>
                    <a:pt x="445" y="446"/>
                  </a:lnTo>
                  <a:lnTo>
                    <a:pt x="434" y="455"/>
                  </a:lnTo>
                  <a:lnTo>
                    <a:pt x="422" y="462"/>
                  </a:lnTo>
                  <a:lnTo>
                    <a:pt x="410" y="469"/>
                  </a:lnTo>
                  <a:lnTo>
                    <a:pt x="398" y="474"/>
                  </a:lnTo>
                  <a:lnTo>
                    <a:pt x="388" y="479"/>
                  </a:lnTo>
                  <a:lnTo>
                    <a:pt x="378" y="482"/>
                  </a:lnTo>
                  <a:lnTo>
                    <a:pt x="369" y="484"/>
                  </a:lnTo>
                  <a:lnTo>
                    <a:pt x="360" y="484"/>
                  </a:lnTo>
                  <a:close/>
                  <a:moveTo>
                    <a:pt x="633" y="507"/>
                  </a:moveTo>
                  <a:lnTo>
                    <a:pt x="468" y="457"/>
                  </a:lnTo>
                  <a:lnTo>
                    <a:pt x="478" y="447"/>
                  </a:lnTo>
                  <a:lnTo>
                    <a:pt x="488" y="437"/>
                  </a:lnTo>
                  <a:lnTo>
                    <a:pt x="497" y="425"/>
                  </a:lnTo>
                  <a:lnTo>
                    <a:pt x="505" y="412"/>
                  </a:lnTo>
                  <a:lnTo>
                    <a:pt x="511" y="400"/>
                  </a:lnTo>
                  <a:lnTo>
                    <a:pt x="518" y="385"/>
                  </a:lnTo>
                  <a:lnTo>
                    <a:pt x="522" y="371"/>
                  </a:lnTo>
                  <a:lnTo>
                    <a:pt x="523" y="356"/>
                  </a:lnTo>
                  <a:lnTo>
                    <a:pt x="532" y="352"/>
                  </a:lnTo>
                  <a:lnTo>
                    <a:pt x="538" y="348"/>
                  </a:lnTo>
                  <a:lnTo>
                    <a:pt x="545" y="342"/>
                  </a:lnTo>
                  <a:lnTo>
                    <a:pt x="549" y="334"/>
                  </a:lnTo>
                  <a:lnTo>
                    <a:pt x="553" y="326"/>
                  </a:lnTo>
                  <a:lnTo>
                    <a:pt x="555" y="317"/>
                  </a:lnTo>
                  <a:lnTo>
                    <a:pt x="558" y="308"/>
                  </a:lnTo>
                  <a:lnTo>
                    <a:pt x="558" y="299"/>
                  </a:lnTo>
                  <a:lnTo>
                    <a:pt x="556" y="286"/>
                  </a:lnTo>
                  <a:lnTo>
                    <a:pt x="554" y="275"/>
                  </a:lnTo>
                  <a:lnTo>
                    <a:pt x="569" y="164"/>
                  </a:lnTo>
                  <a:lnTo>
                    <a:pt x="569" y="153"/>
                  </a:lnTo>
                  <a:lnTo>
                    <a:pt x="567" y="129"/>
                  </a:lnTo>
                  <a:lnTo>
                    <a:pt x="563" y="112"/>
                  </a:lnTo>
                  <a:lnTo>
                    <a:pt x="556" y="95"/>
                  </a:lnTo>
                  <a:lnTo>
                    <a:pt x="551" y="86"/>
                  </a:lnTo>
                  <a:lnTo>
                    <a:pt x="546" y="77"/>
                  </a:lnTo>
                  <a:lnTo>
                    <a:pt x="540" y="68"/>
                  </a:lnTo>
                  <a:lnTo>
                    <a:pt x="532" y="59"/>
                  </a:lnTo>
                  <a:lnTo>
                    <a:pt x="526" y="51"/>
                  </a:lnTo>
                  <a:lnTo>
                    <a:pt x="518" y="45"/>
                  </a:lnTo>
                  <a:lnTo>
                    <a:pt x="510" y="39"/>
                  </a:lnTo>
                  <a:lnTo>
                    <a:pt x="501" y="34"/>
                  </a:lnTo>
                  <a:lnTo>
                    <a:pt x="483" y="23"/>
                  </a:lnTo>
                  <a:lnTo>
                    <a:pt x="463" y="14"/>
                  </a:lnTo>
                  <a:lnTo>
                    <a:pt x="440" y="8"/>
                  </a:lnTo>
                  <a:lnTo>
                    <a:pt x="415" y="4"/>
                  </a:lnTo>
                  <a:lnTo>
                    <a:pt x="388" y="0"/>
                  </a:lnTo>
                  <a:lnTo>
                    <a:pt x="360" y="0"/>
                  </a:lnTo>
                  <a:lnTo>
                    <a:pt x="332" y="0"/>
                  </a:lnTo>
                  <a:lnTo>
                    <a:pt x="306" y="4"/>
                  </a:lnTo>
                  <a:lnTo>
                    <a:pt x="280" y="8"/>
                  </a:lnTo>
                  <a:lnTo>
                    <a:pt x="258" y="14"/>
                  </a:lnTo>
                  <a:lnTo>
                    <a:pt x="238" y="23"/>
                  </a:lnTo>
                  <a:lnTo>
                    <a:pt x="219" y="34"/>
                  </a:lnTo>
                  <a:lnTo>
                    <a:pt x="211" y="39"/>
                  </a:lnTo>
                  <a:lnTo>
                    <a:pt x="203" y="45"/>
                  </a:lnTo>
                  <a:lnTo>
                    <a:pt x="196" y="51"/>
                  </a:lnTo>
                  <a:lnTo>
                    <a:pt x="188" y="59"/>
                  </a:lnTo>
                  <a:lnTo>
                    <a:pt x="181" y="68"/>
                  </a:lnTo>
                  <a:lnTo>
                    <a:pt x="175" y="77"/>
                  </a:lnTo>
                  <a:lnTo>
                    <a:pt x="169" y="86"/>
                  </a:lnTo>
                  <a:lnTo>
                    <a:pt x="165" y="95"/>
                  </a:lnTo>
                  <a:lnTo>
                    <a:pt x="158" y="112"/>
                  </a:lnTo>
                  <a:lnTo>
                    <a:pt x="154" y="129"/>
                  </a:lnTo>
                  <a:lnTo>
                    <a:pt x="151" y="154"/>
                  </a:lnTo>
                  <a:lnTo>
                    <a:pt x="152" y="164"/>
                  </a:lnTo>
                  <a:lnTo>
                    <a:pt x="167" y="275"/>
                  </a:lnTo>
                  <a:lnTo>
                    <a:pt x="163" y="286"/>
                  </a:lnTo>
                  <a:lnTo>
                    <a:pt x="162" y="299"/>
                  </a:lnTo>
                  <a:lnTo>
                    <a:pt x="163" y="308"/>
                  </a:lnTo>
                  <a:lnTo>
                    <a:pt x="165" y="317"/>
                  </a:lnTo>
                  <a:lnTo>
                    <a:pt x="167" y="326"/>
                  </a:lnTo>
                  <a:lnTo>
                    <a:pt x="171" y="334"/>
                  </a:lnTo>
                  <a:lnTo>
                    <a:pt x="176" y="342"/>
                  </a:lnTo>
                  <a:lnTo>
                    <a:pt x="183" y="348"/>
                  </a:lnTo>
                  <a:lnTo>
                    <a:pt x="189" y="352"/>
                  </a:lnTo>
                  <a:lnTo>
                    <a:pt x="197" y="356"/>
                  </a:lnTo>
                  <a:lnTo>
                    <a:pt x="199" y="371"/>
                  </a:lnTo>
                  <a:lnTo>
                    <a:pt x="203" y="385"/>
                  </a:lnTo>
                  <a:lnTo>
                    <a:pt x="208" y="400"/>
                  </a:lnTo>
                  <a:lnTo>
                    <a:pt x="216" y="412"/>
                  </a:lnTo>
                  <a:lnTo>
                    <a:pt x="224" y="425"/>
                  </a:lnTo>
                  <a:lnTo>
                    <a:pt x="233" y="437"/>
                  </a:lnTo>
                  <a:lnTo>
                    <a:pt x="243" y="448"/>
                  </a:lnTo>
                  <a:lnTo>
                    <a:pt x="253" y="459"/>
                  </a:lnTo>
                  <a:lnTo>
                    <a:pt x="86" y="509"/>
                  </a:lnTo>
                  <a:lnTo>
                    <a:pt x="77" y="513"/>
                  </a:lnTo>
                  <a:lnTo>
                    <a:pt x="68" y="516"/>
                  </a:lnTo>
                  <a:lnTo>
                    <a:pt x="59" y="523"/>
                  </a:lnTo>
                  <a:lnTo>
                    <a:pt x="52" y="528"/>
                  </a:lnTo>
                  <a:lnTo>
                    <a:pt x="44" y="534"/>
                  </a:lnTo>
                  <a:lnTo>
                    <a:pt x="36" y="542"/>
                  </a:lnTo>
                  <a:lnTo>
                    <a:pt x="30" y="550"/>
                  </a:lnTo>
                  <a:lnTo>
                    <a:pt x="23" y="559"/>
                  </a:lnTo>
                  <a:lnTo>
                    <a:pt x="18" y="566"/>
                  </a:lnTo>
                  <a:lnTo>
                    <a:pt x="13" y="575"/>
                  </a:lnTo>
                  <a:lnTo>
                    <a:pt x="9" y="586"/>
                  </a:lnTo>
                  <a:lnTo>
                    <a:pt x="7" y="595"/>
                  </a:lnTo>
                  <a:lnTo>
                    <a:pt x="3" y="605"/>
                  </a:lnTo>
                  <a:lnTo>
                    <a:pt x="2" y="615"/>
                  </a:lnTo>
                  <a:lnTo>
                    <a:pt x="0" y="626"/>
                  </a:lnTo>
                  <a:lnTo>
                    <a:pt x="0" y="637"/>
                  </a:lnTo>
                  <a:lnTo>
                    <a:pt x="0" y="721"/>
                  </a:lnTo>
                  <a:lnTo>
                    <a:pt x="721" y="721"/>
                  </a:lnTo>
                  <a:lnTo>
                    <a:pt x="721" y="637"/>
                  </a:lnTo>
                  <a:lnTo>
                    <a:pt x="721" y="626"/>
                  </a:lnTo>
                  <a:lnTo>
                    <a:pt x="720" y="615"/>
                  </a:lnTo>
                  <a:lnTo>
                    <a:pt x="717" y="605"/>
                  </a:lnTo>
                  <a:lnTo>
                    <a:pt x="714" y="595"/>
                  </a:lnTo>
                  <a:lnTo>
                    <a:pt x="711" y="586"/>
                  </a:lnTo>
                  <a:lnTo>
                    <a:pt x="707" y="575"/>
                  </a:lnTo>
                  <a:lnTo>
                    <a:pt x="702" y="566"/>
                  </a:lnTo>
                  <a:lnTo>
                    <a:pt x="696" y="559"/>
                  </a:lnTo>
                  <a:lnTo>
                    <a:pt x="690" y="550"/>
                  </a:lnTo>
                  <a:lnTo>
                    <a:pt x="684" y="542"/>
                  </a:lnTo>
                  <a:lnTo>
                    <a:pt x="677" y="534"/>
                  </a:lnTo>
                  <a:lnTo>
                    <a:pt x="669" y="528"/>
                  </a:lnTo>
                  <a:lnTo>
                    <a:pt x="660" y="522"/>
                  </a:lnTo>
                  <a:lnTo>
                    <a:pt x="653" y="516"/>
                  </a:lnTo>
                  <a:lnTo>
                    <a:pt x="644" y="511"/>
                  </a:lnTo>
                  <a:lnTo>
                    <a:pt x="633" y="5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Freeform 3481"/>
            <p:cNvSpPr>
              <a:spLocks/>
            </p:cNvSpPr>
            <p:nvPr/>
          </p:nvSpPr>
          <p:spPr bwMode="auto">
            <a:xfrm>
              <a:off x="11131550" y="7169150"/>
              <a:ext cx="33337" cy="15875"/>
            </a:xfrm>
            <a:custGeom>
              <a:avLst/>
              <a:gdLst>
                <a:gd name="T0" fmla="*/ 46 w 85"/>
                <a:gd name="T1" fmla="*/ 0 h 40"/>
                <a:gd name="T2" fmla="*/ 43 w 85"/>
                <a:gd name="T3" fmla="*/ 0 h 40"/>
                <a:gd name="T4" fmla="*/ 39 w 85"/>
                <a:gd name="T5" fmla="*/ 0 h 40"/>
                <a:gd name="T6" fmla="*/ 30 w 85"/>
                <a:gd name="T7" fmla="*/ 0 h 40"/>
                <a:gd name="T8" fmla="*/ 22 w 85"/>
                <a:gd name="T9" fmla="*/ 1 h 40"/>
                <a:gd name="T10" fmla="*/ 14 w 85"/>
                <a:gd name="T11" fmla="*/ 4 h 40"/>
                <a:gd name="T12" fmla="*/ 8 w 85"/>
                <a:gd name="T13" fmla="*/ 8 h 40"/>
                <a:gd name="T14" fmla="*/ 4 w 85"/>
                <a:gd name="T15" fmla="*/ 12 h 40"/>
                <a:gd name="T16" fmla="*/ 3 w 85"/>
                <a:gd name="T17" fmla="*/ 17 h 40"/>
                <a:gd name="T18" fmla="*/ 0 w 85"/>
                <a:gd name="T19" fmla="*/ 22 h 40"/>
                <a:gd name="T20" fmla="*/ 0 w 85"/>
                <a:gd name="T21" fmla="*/ 27 h 40"/>
                <a:gd name="T22" fmla="*/ 1 w 85"/>
                <a:gd name="T23" fmla="*/ 32 h 40"/>
                <a:gd name="T24" fmla="*/ 4 w 85"/>
                <a:gd name="T25" fmla="*/ 36 h 40"/>
                <a:gd name="T26" fmla="*/ 8 w 85"/>
                <a:gd name="T27" fmla="*/ 38 h 40"/>
                <a:gd name="T28" fmla="*/ 13 w 85"/>
                <a:gd name="T29" fmla="*/ 40 h 40"/>
                <a:gd name="T30" fmla="*/ 17 w 85"/>
                <a:gd name="T31" fmla="*/ 38 h 40"/>
                <a:gd name="T32" fmla="*/ 21 w 85"/>
                <a:gd name="T33" fmla="*/ 36 h 40"/>
                <a:gd name="T34" fmla="*/ 23 w 85"/>
                <a:gd name="T35" fmla="*/ 32 h 40"/>
                <a:gd name="T36" fmla="*/ 25 w 85"/>
                <a:gd name="T37" fmla="*/ 27 h 40"/>
                <a:gd name="T38" fmla="*/ 25 w 85"/>
                <a:gd name="T39" fmla="*/ 26 h 40"/>
                <a:gd name="T40" fmla="*/ 25 w 85"/>
                <a:gd name="T41" fmla="*/ 26 h 40"/>
                <a:gd name="T42" fmla="*/ 31 w 85"/>
                <a:gd name="T43" fmla="*/ 24 h 40"/>
                <a:gd name="T44" fmla="*/ 39 w 85"/>
                <a:gd name="T45" fmla="*/ 24 h 40"/>
                <a:gd name="T46" fmla="*/ 43 w 85"/>
                <a:gd name="T47" fmla="*/ 24 h 40"/>
                <a:gd name="T48" fmla="*/ 46 w 85"/>
                <a:gd name="T49" fmla="*/ 24 h 40"/>
                <a:gd name="T50" fmla="*/ 55 w 85"/>
                <a:gd name="T51" fmla="*/ 24 h 40"/>
                <a:gd name="T52" fmla="*/ 61 w 85"/>
                <a:gd name="T53" fmla="*/ 24 h 40"/>
                <a:gd name="T54" fmla="*/ 61 w 85"/>
                <a:gd name="T55" fmla="*/ 26 h 40"/>
                <a:gd name="T56" fmla="*/ 61 w 85"/>
                <a:gd name="T57" fmla="*/ 27 h 40"/>
                <a:gd name="T58" fmla="*/ 62 w 85"/>
                <a:gd name="T59" fmla="*/ 32 h 40"/>
                <a:gd name="T60" fmla="*/ 64 w 85"/>
                <a:gd name="T61" fmla="*/ 36 h 40"/>
                <a:gd name="T62" fmla="*/ 68 w 85"/>
                <a:gd name="T63" fmla="*/ 38 h 40"/>
                <a:gd name="T64" fmla="*/ 73 w 85"/>
                <a:gd name="T65" fmla="*/ 40 h 40"/>
                <a:gd name="T66" fmla="*/ 77 w 85"/>
                <a:gd name="T67" fmla="*/ 38 h 40"/>
                <a:gd name="T68" fmla="*/ 81 w 85"/>
                <a:gd name="T69" fmla="*/ 36 h 40"/>
                <a:gd name="T70" fmla="*/ 84 w 85"/>
                <a:gd name="T71" fmla="*/ 32 h 40"/>
                <a:gd name="T72" fmla="*/ 85 w 85"/>
                <a:gd name="T73" fmla="*/ 27 h 40"/>
                <a:gd name="T74" fmla="*/ 85 w 85"/>
                <a:gd name="T75" fmla="*/ 22 h 40"/>
                <a:gd name="T76" fmla="*/ 84 w 85"/>
                <a:gd name="T77" fmla="*/ 17 h 40"/>
                <a:gd name="T78" fmla="*/ 81 w 85"/>
                <a:gd name="T79" fmla="*/ 12 h 40"/>
                <a:gd name="T80" fmla="*/ 79 w 85"/>
                <a:gd name="T81" fmla="*/ 8 h 40"/>
                <a:gd name="T82" fmla="*/ 71 w 85"/>
                <a:gd name="T83" fmla="*/ 4 h 40"/>
                <a:gd name="T84" fmla="*/ 63 w 85"/>
                <a:gd name="T85" fmla="*/ 1 h 40"/>
                <a:gd name="T86" fmla="*/ 55 w 85"/>
                <a:gd name="T87" fmla="*/ 0 h 40"/>
                <a:gd name="T88" fmla="*/ 46 w 85"/>
                <a:gd name="T8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5" h="40">
                  <a:moveTo>
                    <a:pt x="46" y="0"/>
                  </a:moveTo>
                  <a:lnTo>
                    <a:pt x="43" y="0"/>
                  </a:lnTo>
                  <a:lnTo>
                    <a:pt x="39" y="0"/>
                  </a:lnTo>
                  <a:lnTo>
                    <a:pt x="30" y="0"/>
                  </a:lnTo>
                  <a:lnTo>
                    <a:pt x="22" y="1"/>
                  </a:lnTo>
                  <a:lnTo>
                    <a:pt x="14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3" y="17"/>
                  </a:lnTo>
                  <a:lnTo>
                    <a:pt x="0" y="22"/>
                  </a:lnTo>
                  <a:lnTo>
                    <a:pt x="0" y="27"/>
                  </a:lnTo>
                  <a:lnTo>
                    <a:pt x="1" y="32"/>
                  </a:lnTo>
                  <a:lnTo>
                    <a:pt x="4" y="36"/>
                  </a:lnTo>
                  <a:lnTo>
                    <a:pt x="8" y="38"/>
                  </a:lnTo>
                  <a:lnTo>
                    <a:pt x="13" y="40"/>
                  </a:lnTo>
                  <a:lnTo>
                    <a:pt x="17" y="38"/>
                  </a:lnTo>
                  <a:lnTo>
                    <a:pt x="21" y="36"/>
                  </a:lnTo>
                  <a:lnTo>
                    <a:pt x="23" y="32"/>
                  </a:lnTo>
                  <a:lnTo>
                    <a:pt x="25" y="27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31" y="24"/>
                  </a:lnTo>
                  <a:lnTo>
                    <a:pt x="39" y="24"/>
                  </a:lnTo>
                  <a:lnTo>
                    <a:pt x="43" y="24"/>
                  </a:lnTo>
                  <a:lnTo>
                    <a:pt x="46" y="24"/>
                  </a:lnTo>
                  <a:lnTo>
                    <a:pt x="55" y="24"/>
                  </a:lnTo>
                  <a:lnTo>
                    <a:pt x="61" y="24"/>
                  </a:lnTo>
                  <a:lnTo>
                    <a:pt x="61" y="26"/>
                  </a:lnTo>
                  <a:lnTo>
                    <a:pt x="61" y="27"/>
                  </a:lnTo>
                  <a:lnTo>
                    <a:pt x="62" y="32"/>
                  </a:lnTo>
                  <a:lnTo>
                    <a:pt x="64" y="36"/>
                  </a:lnTo>
                  <a:lnTo>
                    <a:pt x="68" y="38"/>
                  </a:lnTo>
                  <a:lnTo>
                    <a:pt x="73" y="40"/>
                  </a:lnTo>
                  <a:lnTo>
                    <a:pt x="77" y="38"/>
                  </a:lnTo>
                  <a:lnTo>
                    <a:pt x="81" y="36"/>
                  </a:lnTo>
                  <a:lnTo>
                    <a:pt x="84" y="32"/>
                  </a:lnTo>
                  <a:lnTo>
                    <a:pt x="85" y="27"/>
                  </a:lnTo>
                  <a:lnTo>
                    <a:pt x="85" y="22"/>
                  </a:lnTo>
                  <a:lnTo>
                    <a:pt x="84" y="17"/>
                  </a:lnTo>
                  <a:lnTo>
                    <a:pt x="81" y="12"/>
                  </a:lnTo>
                  <a:lnTo>
                    <a:pt x="79" y="8"/>
                  </a:lnTo>
                  <a:lnTo>
                    <a:pt x="71" y="4"/>
                  </a:lnTo>
                  <a:lnTo>
                    <a:pt x="63" y="1"/>
                  </a:lnTo>
                  <a:lnTo>
                    <a:pt x="55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Freeform 3482"/>
            <p:cNvSpPr>
              <a:spLocks/>
            </p:cNvSpPr>
            <p:nvPr/>
          </p:nvSpPr>
          <p:spPr bwMode="auto">
            <a:xfrm>
              <a:off x="11179175" y="7169150"/>
              <a:ext cx="33337" cy="15875"/>
            </a:xfrm>
            <a:custGeom>
              <a:avLst/>
              <a:gdLst>
                <a:gd name="T0" fmla="*/ 46 w 84"/>
                <a:gd name="T1" fmla="*/ 0 h 40"/>
                <a:gd name="T2" fmla="*/ 41 w 84"/>
                <a:gd name="T3" fmla="*/ 0 h 40"/>
                <a:gd name="T4" fmla="*/ 37 w 84"/>
                <a:gd name="T5" fmla="*/ 0 h 40"/>
                <a:gd name="T6" fmla="*/ 30 w 84"/>
                <a:gd name="T7" fmla="*/ 0 h 40"/>
                <a:gd name="T8" fmla="*/ 21 w 84"/>
                <a:gd name="T9" fmla="*/ 1 h 40"/>
                <a:gd name="T10" fmla="*/ 13 w 84"/>
                <a:gd name="T11" fmla="*/ 4 h 40"/>
                <a:gd name="T12" fmla="*/ 7 w 84"/>
                <a:gd name="T13" fmla="*/ 8 h 40"/>
                <a:gd name="T14" fmla="*/ 4 w 84"/>
                <a:gd name="T15" fmla="*/ 12 h 40"/>
                <a:gd name="T16" fmla="*/ 1 w 84"/>
                <a:gd name="T17" fmla="*/ 17 h 40"/>
                <a:gd name="T18" fmla="*/ 0 w 84"/>
                <a:gd name="T19" fmla="*/ 22 h 40"/>
                <a:gd name="T20" fmla="*/ 0 w 84"/>
                <a:gd name="T21" fmla="*/ 27 h 40"/>
                <a:gd name="T22" fmla="*/ 0 w 84"/>
                <a:gd name="T23" fmla="*/ 32 h 40"/>
                <a:gd name="T24" fmla="*/ 3 w 84"/>
                <a:gd name="T25" fmla="*/ 36 h 40"/>
                <a:gd name="T26" fmla="*/ 7 w 84"/>
                <a:gd name="T27" fmla="*/ 38 h 40"/>
                <a:gd name="T28" fmla="*/ 12 w 84"/>
                <a:gd name="T29" fmla="*/ 40 h 40"/>
                <a:gd name="T30" fmla="*/ 17 w 84"/>
                <a:gd name="T31" fmla="*/ 38 h 40"/>
                <a:gd name="T32" fmla="*/ 21 w 84"/>
                <a:gd name="T33" fmla="*/ 36 h 40"/>
                <a:gd name="T34" fmla="*/ 23 w 84"/>
                <a:gd name="T35" fmla="*/ 32 h 40"/>
                <a:gd name="T36" fmla="*/ 23 w 84"/>
                <a:gd name="T37" fmla="*/ 27 h 40"/>
                <a:gd name="T38" fmla="*/ 23 w 84"/>
                <a:gd name="T39" fmla="*/ 26 h 40"/>
                <a:gd name="T40" fmla="*/ 23 w 84"/>
                <a:gd name="T41" fmla="*/ 26 h 40"/>
                <a:gd name="T42" fmla="*/ 30 w 84"/>
                <a:gd name="T43" fmla="*/ 24 h 40"/>
                <a:gd name="T44" fmla="*/ 37 w 84"/>
                <a:gd name="T45" fmla="*/ 24 h 40"/>
                <a:gd name="T46" fmla="*/ 41 w 84"/>
                <a:gd name="T47" fmla="*/ 24 h 40"/>
                <a:gd name="T48" fmla="*/ 46 w 84"/>
                <a:gd name="T49" fmla="*/ 24 h 40"/>
                <a:gd name="T50" fmla="*/ 54 w 84"/>
                <a:gd name="T51" fmla="*/ 24 h 40"/>
                <a:gd name="T52" fmla="*/ 61 w 84"/>
                <a:gd name="T53" fmla="*/ 24 h 40"/>
                <a:gd name="T54" fmla="*/ 61 w 84"/>
                <a:gd name="T55" fmla="*/ 26 h 40"/>
                <a:gd name="T56" fmla="*/ 61 w 84"/>
                <a:gd name="T57" fmla="*/ 27 h 40"/>
                <a:gd name="T58" fmla="*/ 61 w 84"/>
                <a:gd name="T59" fmla="*/ 32 h 40"/>
                <a:gd name="T60" fmla="*/ 63 w 84"/>
                <a:gd name="T61" fmla="*/ 36 h 40"/>
                <a:gd name="T62" fmla="*/ 67 w 84"/>
                <a:gd name="T63" fmla="*/ 38 h 40"/>
                <a:gd name="T64" fmla="*/ 72 w 84"/>
                <a:gd name="T65" fmla="*/ 40 h 40"/>
                <a:gd name="T66" fmla="*/ 77 w 84"/>
                <a:gd name="T67" fmla="*/ 38 h 40"/>
                <a:gd name="T68" fmla="*/ 81 w 84"/>
                <a:gd name="T69" fmla="*/ 36 h 40"/>
                <a:gd name="T70" fmla="*/ 84 w 84"/>
                <a:gd name="T71" fmla="*/ 32 h 40"/>
                <a:gd name="T72" fmla="*/ 84 w 84"/>
                <a:gd name="T73" fmla="*/ 27 h 40"/>
                <a:gd name="T74" fmla="*/ 84 w 84"/>
                <a:gd name="T75" fmla="*/ 22 h 40"/>
                <a:gd name="T76" fmla="*/ 82 w 84"/>
                <a:gd name="T77" fmla="*/ 17 h 40"/>
                <a:gd name="T78" fmla="*/ 80 w 84"/>
                <a:gd name="T79" fmla="*/ 12 h 40"/>
                <a:gd name="T80" fmla="*/ 77 w 84"/>
                <a:gd name="T81" fmla="*/ 8 h 40"/>
                <a:gd name="T82" fmla="*/ 71 w 84"/>
                <a:gd name="T83" fmla="*/ 4 h 40"/>
                <a:gd name="T84" fmla="*/ 63 w 84"/>
                <a:gd name="T85" fmla="*/ 1 h 40"/>
                <a:gd name="T86" fmla="*/ 54 w 84"/>
                <a:gd name="T87" fmla="*/ 0 h 40"/>
                <a:gd name="T88" fmla="*/ 46 w 84"/>
                <a:gd name="T8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4" h="40">
                  <a:moveTo>
                    <a:pt x="46" y="0"/>
                  </a:moveTo>
                  <a:lnTo>
                    <a:pt x="41" y="0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21" y="1"/>
                  </a:lnTo>
                  <a:lnTo>
                    <a:pt x="13" y="4"/>
                  </a:lnTo>
                  <a:lnTo>
                    <a:pt x="7" y="8"/>
                  </a:lnTo>
                  <a:lnTo>
                    <a:pt x="4" y="12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7"/>
                  </a:lnTo>
                  <a:lnTo>
                    <a:pt x="0" y="32"/>
                  </a:lnTo>
                  <a:lnTo>
                    <a:pt x="3" y="36"/>
                  </a:lnTo>
                  <a:lnTo>
                    <a:pt x="7" y="38"/>
                  </a:lnTo>
                  <a:lnTo>
                    <a:pt x="12" y="40"/>
                  </a:lnTo>
                  <a:lnTo>
                    <a:pt x="17" y="38"/>
                  </a:lnTo>
                  <a:lnTo>
                    <a:pt x="21" y="36"/>
                  </a:lnTo>
                  <a:lnTo>
                    <a:pt x="23" y="32"/>
                  </a:lnTo>
                  <a:lnTo>
                    <a:pt x="23" y="27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30" y="24"/>
                  </a:lnTo>
                  <a:lnTo>
                    <a:pt x="37" y="24"/>
                  </a:lnTo>
                  <a:lnTo>
                    <a:pt x="41" y="24"/>
                  </a:lnTo>
                  <a:lnTo>
                    <a:pt x="46" y="24"/>
                  </a:lnTo>
                  <a:lnTo>
                    <a:pt x="54" y="24"/>
                  </a:lnTo>
                  <a:lnTo>
                    <a:pt x="61" y="24"/>
                  </a:lnTo>
                  <a:lnTo>
                    <a:pt x="61" y="26"/>
                  </a:lnTo>
                  <a:lnTo>
                    <a:pt x="61" y="27"/>
                  </a:lnTo>
                  <a:lnTo>
                    <a:pt x="61" y="32"/>
                  </a:lnTo>
                  <a:lnTo>
                    <a:pt x="63" y="36"/>
                  </a:lnTo>
                  <a:lnTo>
                    <a:pt x="67" y="38"/>
                  </a:lnTo>
                  <a:lnTo>
                    <a:pt x="72" y="40"/>
                  </a:lnTo>
                  <a:lnTo>
                    <a:pt x="77" y="38"/>
                  </a:lnTo>
                  <a:lnTo>
                    <a:pt x="81" y="36"/>
                  </a:lnTo>
                  <a:lnTo>
                    <a:pt x="84" y="32"/>
                  </a:lnTo>
                  <a:lnTo>
                    <a:pt x="84" y="27"/>
                  </a:lnTo>
                  <a:lnTo>
                    <a:pt x="84" y="22"/>
                  </a:lnTo>
                  <a:lnTo>
                    <a:pt x="82" y="17"/>
                  </a:lnTo>
                  <a:lnTo>
                    <a:pt x="80" y="12"/>
                  </a:lnTo>
                  <a:lnTo>
                    <a:pt x="77" y="8"/>
                  </a:lnTo>
                  <a:lnTo>
                    <a:pt x="71" y="4"/>
                  </a:lnTo>
                  <a:lnTo>
                    <a:pt x="63" y="1"/>
                  </a:lnTo>
                  <a:lnTo>
                    <a:pt x="54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49" name="矩形 348"/>
          <p:cNvSpPr/>
          <p:nvPr/>
        </p:nvSpPr>
        <p:spPr>
          <a:xfrm>
            <a:off x="7666211" y="60945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TW" b="1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Keller,1993</a:t>
            </a:r>
            <a:endParaRPr lang="en-US" altLang="zh-TW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Young</a:t>
            </a:r>
            <a:r>
              <a:rPr lang="zh-TW" altLang="zh-TW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b="1" dirty="0" err="1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Nunes</a:t>
            </a:r>
            <a:r>
              <a:rPr lang="zh-TW" altLang="en-US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b="1" dirty="0" smtClean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zh-TW" b="1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b="1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Drèze,2010</a:t>
            </a:r>
          </a:p>
        </p:txBody>
      </p:sp>
      <p:sp>
        <p:nvSpPr>
          <p:cNvPr id="353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4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5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669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結果與討論</a:t>
            </a:r>
          </a:p>
        </p:txBody>
      </p:sp>
      <p:pic>
        <p:nvPicPr>
          <p:cNvPr id="301" name="Picture 45">
            <a:extLst>
              <a:ext uri="{FF2B5EF4-FFF2-40B4-BE49-F238E27FC236}">
                <a16:creationId xmlns:a16="http://schemas.microsoft.com/office/drawing/2014/main" id="{7F205E5E-83C5-44D6-8EC6-140BE8B6B4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25"/>
          <a:stretch/>
        </p:blipFill>
        <p:spPr>
          <a:xfrm>
            <a:off x="8935548" y="325615"/>
            <a:ext cx="2793395" cy="1638073"/>
          </a:xfrm>
          <a:prstGeom prst="rect">
            <a:avLst/>
          </a:prstGeom>
        </p:spPr>
      </p:pic>
      <p:graphicFrame>
        <p:nvGraphicFramePr>
          <p:cNvPr id="271" name="資料庫圖表 270"/>
          <p:cNvGraphicFramePr/>
          <p:nvPr>
            <p:extLst>
              <p:ext uri="{D42A27DB-BD31-4B8C-83A1-F6EECF244321}">
                <p14:modId xmlns:p14="http://schemas.microsoft.com/office/powerpoint/2010/main" val="1503178779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8" name="圓角矩形 47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FE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18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119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2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5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6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7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9" name="Rectangle: Rounded Corners 38">
            <a:extLst>
              <a:ext uri="{FF2B5EF4-FFF2-40B4-BE49-F238E27FC236}">
                <a16:creationId xmlns:a16="http://schemas.microsoft.com/office/drawing/2014/main" id="{216C9A82-0A18-4BF6-85DF-47F91B646B4F}"/>
              </a:ext>
            </a:extLst>
          </p:cNvPr>
          <p:cNvSpPr/>
          <p:nvPr/>
        </p:nvSpPr>
        <p:spPr>
          <a:xfrm>
            <a:off x="499842" y="1042408"/>
            <a:ext cx="5075485" cy="43928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1ECF5"/>
              </a:gs>
              <a:gs pos="100000">
                <a:srgbClr val="0BD0D9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假設六 </a:t>
            </a:r>
            <a:r>
              <a:rPr lang="en-US" altLang="zh-TW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zh-TW" altLang="en-US" sz="1600" b="1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知覺價值</a:t>
            </a:r>
            <a:r>
              <a:rPr lang="zh-TW" altLang="zh-TW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對</a:t>
            </a:r>
            <a:r>
              <a:rPr lang="zh-TW" altLang="zh-TW" sz="1600" b="1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運動鞋類之購買意願具顯著影響</a:t>
            </a:r>
          </a:p>
        </p:txBody>
      </p:sp>
      <p:grpSp>
        <p:nvGrpSpPr>
          <p:cNvPr id="190" name="Group 17"/>
          <p:cNvGrpSpPr/>
          <p:nvPr/>
        </p:nvGrpSpPr>
        <p:grpSpPr>
          <a:xfrm>
            <a:off x="693074" y="1821539"/>
            <a:ext cx="5829448" cy="4003559"/>
            <a:chOff x="4237364" y="1319997"/>
            <a:chExt cx="4713657" cy="2917203"/>
          </a:xfrm>
        </p:grpSpPr>
        <p:sp>
          <p:nvSpPr>
            <p:cNvPr id="191" name="Rectangle 7"/>
            <p:cNvSpPr/>
            <p:nvPr/>
          </p:nvSpPr>
          <p:spPr>
            <a:xfrm rot="18900000">
              <a:off x="4237364" y="2426448"/>
              <a:ext cx="930875" cy="930875"/>
            </a:xfrm>
            <a:prstGeom prst="rect">
              <a:avLst/>
            </a:prstGeom>
            <a:solidFill>
              <a:srgbClr val="FFB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2" name="Straight Connector 80"/>
            <p:cNvCxnSpPr/>
            <p:nvPr/>
          </p:nvCxnSpPr>
          <p:spPr>
            <a:xfrm flipV="1">
              <a:off x="7988019" y="2956273"/>
              <a:ext cx="943951" cy="4055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Arrow Connector 56"/>
            <p:cNvCxnSpPr/>
            <p:nvPr/>
          </p:nvCxnSpPr>
          <p:spPr>
            <a:xfrm>
              <a:off x="5246454" y="2891884"/>
              <a:ext cx="282728" cy="0"/>
            </a:xfrm>
            <a:prstGeom prst="straightConnector1">
              <a:avLst/>
            </a:prstGeom>
            <a:ln w="19050">
              <a:solidFill>
                <a:srgbClr val="1C819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Elbow Connector 73"/>
            <p:cNvCxnSpPr/>
            <p:nvPr/>
          </p:nvCxnSpPr>
          <p:spPr>
            <a:xfrm>
              <a:off x="4700192" y="3605900"/>
              <a:ext cx="835355" cy="343587"/>
            </a:xfrm>
            <a:prstGeom prst="bentConnector3">
              <a:avLst>
                <a:gd name="adj1" fmla="val -82"/>
              </a:avLst>
            </a:prstGeom>
            <a:ln w="19050">
              <a:solidFill>
                <a:srgbClr val="1C819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75"/>
            <p:cNvCxnSpPr/>
            <p:nvPr/>
          </p:nvCxnSpPr>
          <p:spPr>
            <a:xfrm flipV="1">
              <a:off x="7995617" y="1896807"/>
              <a:ext cx="955404" cy="1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79"/>
            <p:cNvCxnSpPr/>
            <p:nvPr/>
          </p:nvCxnSpPr>
          <p:spPr>
            <a:xfrm>
              <a:off x="7848600" y="4032540"/>
              <a:ext cx="1102421" cy="54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7" name="Group 97"/>
            <p:cNvGrpSpPr/>
            <p:nvPr/>
          </p:nvGrpSpPr>
          <p:grpSpPr>
            <a:xfrm>
              <a:off x="5471653" y="1319997"/>
              <a:ext cx="760759" cy="2917203"/>
              <a:chOff x="5969482" y="1293890"/>
              <a:chExt cx="1076442" cy="4127739"/>
            </a:xfrm>
          </p:grpSpPr>
          <p:sp>
            <p:nvSpPr>
              <p:cNvPr id="199" name="Freeform 18"/>
              <p:cNvSpPr/>
              <p:nvPr/>
            </p:nvSpPr>
            <p:spPr>
              <a:xfrm>
                <a:off x="5972802" y="1293890"/>
                <a:ext cx="1073122" cy="1113390"/>
              </a:xfrm>
              <a:custGeom>
                <a:avLst/>
                <a:gdLst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80063 w 1384300"/>
                  <a:gd name="connsiteY9" fmla="*/ 1347703 h 1862602"/>
                  <a:gd name="connsiteX10" fmla="*/ 422734 w 1384300"/>
                  <a:gd name="connsiteY10" fmla="*/ 1329908 h 1862602"/>
                  <a:gd name="connsiteX11" fmla="*/ 0 w 1384300"/>
                  <a:gd name="connsiteY11" fmla="*/ 692150 h 1862602"/>
                  <a:gd name="connsiteX12" fmla="*/ 692150 w 1384300"/>
                  <a:gd name="connsiteY12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22734 w 1384300"/>
                  <a:gd name="connsiteY9" fmla="*/ 1329908 h 1862602"/>
                  <a:gd name="connsiteX10" fmla="*/ 0 w 1384300"/>
                  <a:gd name="connsiteY10" fmla="*/ 692150 h 1862602"/>
                  <a:gd name="connsiteX11" fmla="*/ 692150 w 1384300"/>
                  <a:gd name="connsiteY11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22734 w 1384300"/>
                  <a:gd name="connsiteY8" fmla="*/ 1329908 h 1862602"/>
                  <a:gd name="connsiteX9" fmla="*/ 0 w 1384300"/>
                  <a:gd name="connsiteY9" fmla="*/ 692150 h 1862602"/>
                  <a:gd name="connsiteX10" fmla="*/ 692150 w 1384300"/>
                  <a:gd name="connsiteY10" fmla="*/ 0 h 1862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84300" h="1862602">
                    <a:moveTo>
                      <a:pt x="692150" y="0"/>
                    </a:moveTo>
                    <a:cubicBezTo>
                      <a:pt x="1026631" y="0"/>
                      <a:pt x="1305698" y="237256"/>
                      <a:pt x="1370238" y="552658"/>
                    </a:cubicBezTo>
                    <a:lnTo>
                      <a:pt x="1376605" y="615816"/>
                    </a:lnTo>
                    <a:lnTo>
                      <a:pt x="1379771" y="613231"/>
                    </a:lnTo>
                    <a:lnTo>
                      <a:pt x="1379771" y="647223"/>
                    </a:lnTo>
                    <a:lnTo>
                      <a:pt x="1384300" y="692150"/>
                    </a:lnTo>
                    <a:lnTo>
                      <a:pt x="1379771" y="737077"/>
                    </a:lnTo>
                    <a:lnTo>
                      <a:pt x="1379771" y="1862602"/>
                    </a:lnTo>
                    <a:lnTo>
                      <a:pt x="422734" y="1329908"/>
                    </a:lnTo>
                    <a:cubicBezTo>
                      <a:pt x="174311" y="1224833"/>
                      <a:pt x="0" y="978848"/>
                      <a:pt x="0" y="692150"/>
                    </a:cubicBezTo>
                    <a:cubicBezTo>
                      <a:pt x="0" y="309886"/>
                      <a:pt x="309886" y="0"/>
                      <a:pt x="6921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0" name="Freeform 18"/>
              <p:cNvSpPr/>
              <p:nvPr/>
            </p:nvSpPr>
            <p:spPr>
              <a:xfrm>
                <a:off x="5969482" y="2782406"/>
                <a:ext cx="1073118" cy="1113390"/>
              </a:xfrm>
              <a:custGeom>
                <a:avLst/>
                <a:gdLst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80063 w 1384300"/>
                  <a:gd name="connsiteY9" fmla="*/ 1347703 h 1862602"/>
                  <a:gd name="connsiteX10" fmla="*/ 422734 w 1384300"/>
                  <a:gd name="connsiteY10" fmla="*/ 1329908 h 1862602"/>
                  <a:gd name="connsiteX11" fmla="*/ 0 w 1384300"/>
                  <a:gd name="connsiteY11" fmla="*/ 692150 h 1862602"/>
                  <a:gd name="connsiteX12" fmla="*/ 692150 w 1384300"/>
                  <a:gd name="connsiteY12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22734 w 1384300"/>
                  <a:gd name="connsiteY9" fmla="*/ 1329908 h 1862602"/>
                  <a:gd name="connsiteX10" fmla="*/ 0 w 1384300"/>
                  <a:gd name="connsiteY10" fmla="*/ 692150 h 1862602"/>
                  <a:gd name="connsiteX11" fmla="*/ 692150 w 1384300"/>
                  <a:gd name="connsiteY11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22734 w 1384300"/>
                  <a:gd name="connsiteY8" fmla="*/ 1329908 h 1862602"/>
                  <a:gd name="connsiteX9" fmla="*/ 0 w 1384300"/>
                  <a:gd name="connsiteY9" fmla="*/ 692150 h 1862602"/>
                  <a:gd name="connsiteX10" fmla="*/ 692150 w 1384300"/>
                  <a:gd name="connsiteY10" fmla="*/ 0 h 1862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84300" h="1862602">
                    <a:moveTo>
                      <a:pt x="692150" y="0"/>
                    </a:moveTo>
                    <a:cubicBezTo>
                      <a:pt x="1026631" y="0"/>
                      <a:pt x="1305698" y="237256"/>
                      <a:pt x="1370238" y="552658"/>
                    </a:cubicBezTo>
                    <a:lnTo>
                      <a:pt x="1376605" y="615816"/>
                    </a:lnTo>
                    <a:lnTo>
                      <a:pt x="1379771" y="613231"/>
                    </a:lnTo>
                    <a:lnTo>
                      <a:pt x="1379771" y="647223"/>
                    </a:lnTo>
                    <a:lnTo>
                      <a:pt x="1384300" y="692150"/>
                    </a:lnTo>
                    <a:lnTo>
                      <a:pt x="1379771" y="737077"/>
                    </a:lnTo>
                    <a:lnTo>
                      <a:pt x="1379771" y="1862602"/>
                    </a:lnTo>
                    <a:lnTo>
                      <a:pt x="422734" y="1329908"/>
                    </a:lnTo>
                    <a:cubicBezTo>
                      <a:pt x="174311" y="1224833"/>
                      <a:pt x="0" y="978848"/>
                      <a:pt x="0" y="692150"/>
                    </a:cubicBezTo>
                    <a:cubicBezTo>
                      <a:pt x="0" y="309886"/>
                      <a:pt x="309886" y="0"/>
                      <a:pt x="6921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1" name="Freeform 18"/>
              <p:cNvSpPr/>
              <p:nvPr/>
            </p:nvSpPr>
            <p:spPr>
              <a:xfrm>
                <a:off x="5969501" y="4308239"/>
                <a:ext cx="1073122" cy="1113390"/>
              </a:xfrm>
              <a:custGeom>
                <a:avLst/>
                <a:gdLst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80063 w 1384300"/>
                  <a:gd name="connsiteY9" fmla="*/ 1347703 h 1862602"/>
                  <a:gd name="connsiteX10" fmla="*/ 422734 w 1384300"/>
                  <a:gd name="connsiteY10" fmla="*/ 1329908 h 1862602"/>
                  <a:gd name="connsiteX11" fmla="*/ 0 w 1384300"/>
                  <a:gd name="connsiteY11" fmla="*/ 692150 h 1862602"/>
                  <a:gd name="connsiteX12" fmla="*/ 692150 w 1384300"/>
                  <a:gd name="connsiteY12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22734 w 1384300"/>
                  <a:gd name="connsiteY9" fmla="*/ 1329908 h 1862602"/>
                  <a:gd name="connsiteX10" fmla="*/ 0 w 1384300"/>
                  <a:gd name="connsiteY10" fmla="*/ 692150 h 1862602"/>
                  <a:gd name="connsiteX11" fmla="*/ 692150 w 1384300"/>
                  <a:gd name="connsiteY11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22734 w 1384300"/>
                  <a:gd name="connsiteY8" fmla="*/ 1329908 h 1862602"/>
                  <a:gd name="connsiteX9" fmla="*/ 0 w 1384300"/>
                  <a:gd name="connsiteY9" fmla="*/ 692150 h 1862602"/>
                  <a:gd name="connsiteX10" fmla="*/ 692150 w 1384300"/>
                  <a:gd name="connsiteY10" fmla="*/ 0 h 1862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84300" h="1862602">
                    <a:moveTo>
                      <a:pt x="692150" y="0"/>
                    </a:moveTo>
                    <a:cubicBezTo>
                      <a:pt x="1026631" y="0"/>
                      <a:pt x="1305698" y="237256"/>
                      <a:pt x="1370238" y="552658"/>
                    </a:cubicBezTo>
                    <a:lnTo>
                      <a:pt x="1376605" y="615816"/>
                    </a:lnTo>
                    <a:lnTo>
                      <a:pt x="1379771" y="613231"/>
                    </a:lnTo>
                    <a:lnTo>
                      <a:pt x="1379771" y="647223"/>
                    </a:lnTo>
                    <a:lnTo>
                      <a:pt x="1384300" y="692150"/>
                    </a:lnTo>
                    <a:lnTo>
                      <a:pt x="1379771" y="737077"/>
                    </a:lnTo>
                    <a:lnTo>
                      <a:pt x="1379771" y="1862602"/>
                    </a:lnTo>
                    <a:lnTo>
                      <a:pt x="422734" y="1329908"/>
                    </a:lnTo>
                    <a:cubicBezTo>
                      <a:pt x="174311" y="1224833"/>
                      <a:pt x="0" y="978848"/>
                      <a:pt x="0" y="692150"/>
                    </a:cubicBezTo>
                    <a:cubicBezTo>
                      <a:pt x="0" y="309886"/>
                      <a:pt x="309886" y="0"/>
                      <a:pt x="6921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198" name="Elbow Connector 58"/>
            <p:cNvCxnSpPr/>
            <p:nvPr/>
          </p:nvCxnSpPr>
          <p:spPr>
            <a:xfrm flipV="1">
              <a:off x="4700192" y="1886905"/>
              <a:ext cx="890445" cy="310784"/>
            </a:xfrm>
            <a:prstGeom prst="bentConnector3">
              <a:avLst>
                <a:gd name="adj1" fmla="val 105"/>
              </a:avLst>
            </a:prstGeom>
            <a:ln w="19050">
              <a:solidFill>
                <a:srgbClr val="1C819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2" name="Rectangle 7"/>
          <p:cNvSpPr/>
          <p:nvPr/>
        </p:nvSpPr>
        <p:spPr>
          <a:xfrm rot="18900000">
            <a:off x="361368" y="3490157"/>
            <a:ext cx="1119125" cy="1026747"/>
          </a:xfrm>
          <a:prstGeom prst="rect">
            <a:avLst/>
          </a:prstGeom>
          <a:solidFill>
            <a:srgbClr val="F4C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文字方塊 202"/>
          <p:cNvSpPr txBox="1"/>
          <p:nvPr/>
        </p:nvSpPr>
        <p:spPr>
          <a:xfrm>
            <a:off x="164515" y="3747924"/>
            <a:ext cx="1415773" cy="46166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知覺價值</a:t>
            </a:r>
          </a:p>
        </p:txBody>
      </p:sp>
      <p:sp>
        <p:nvSpPr>
          <p:cNvPr id="204" name="矩形 203"/>
          <p:cNvSpPr/>
          <p:nvPr/>
        </p:nvSpPr>
        <p:spPr>
          <a:xfrm>
            <a:off x="2172223" y="2069753"/>
            <a:ext cx="1067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0.424</a:t>
            </a:r>
            <a:r>
              <a:rPr lang="zh-TW" altLang="en-US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**</a:t>
            </a:r>
            <a:endParaRPr lang="en-US" altLang="zh-TW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5" name="矩形 204"/>
          <p:cNvSpPr/>
          <p:nvPr/>
        </p:nvSpPr>
        <p:spPr>
          <a:xfrm>
            <a:off x="2241539" y="3531759"/>
            <a:ext cx="1010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0.559**</a:t>
            </a:r>
            <a:endParaRPr lang="en-US" altLang="zh-TW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2186227" y="5017368"/>
            <a:ext cx="1067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0.435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*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*</a:t>
            </a:r>
            <a:endParaRPr lang="en-US" altLang="zh-TW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7" name="Right Arrow 8"/>
          <p:cNvSpPr/>
          <p:nvPr/>
        </p:nvSpPr>
        <p:spPr>
          <a:xfrm>
            <a:off x="2946502" y="2310035"/>
            <a:ext cx="2425688" cy="584635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b="1" spc="15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Segoe UI Light" panose="020B0502040204020203" pitchFamily="34" charset="0"/>
            </a:endParaRPr>
          </a:p>
          <a:p>
            <a:pPr algn="ctr"/>
            <a:r>
              <a:rPr lang="zh-TW" altLang="en-US" sz="1600" b="1" spc="15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款式</a:t>
            </a:r>
            <a:r>
              <a:rPr lang="zh-TW" altLang="en-US" sz="1600" b="1" spc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多樣化</a:t>
            </a:r>
          </a:p>
          <a:p>
            <a:pPr algn="ctr"/>
            <a:endParaRPr lang="en-US" dirty="0"/>
          </a:p>
        </p:txBody>
      </p:sp>
      <p:sp>
        <p:nvSpPr>
          <p:cNvPr id="208" name="Right Arrow 25"/>
          <p:cNvSpPr/>
          <p:nvPr/>
        </p:nvSpPr>
        <p:spPr>
          <a:xfrm>
            <a:off x="2934468" y="3765893"/>
            <a:ext cx="2425688" cy="584635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b="1" spc="15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Segoe UI Light" panose="020B0502040204020203" pitchFamily="34" charset="0"/>
            </a:endParaRPr>
          </a:p>
          <a:p>
            <a:pPr algn="ctr"/>
            <a:r>
              <a:rPr lang="zh-TW" altLang="en-US" sz="1600" b="1" spc="15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未來</a:t>
            </a:r>
            <a:r>
              <a:rPr lang="zh-TW" altLang="en-US" sz="1600" b="1" spc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購買更多產品</a:t>
            </a:r>
          </a:p>
          <a:p>
            <a:pPr algn="ctr"/>
            <a:endParaRPr lang="en-US" dirty="0"/>
          </a:p>
        </p:txBody>
      </p:sp>
      <p:sp>
        <p:nvSpPr>
          <p:cNvPr id="209" name="Right Arrow 30"/>
          <p:cNvSpPr/>
          <p:nvPr/>
        </p:nvSpPr>
        <p:spPr>
          <a:xfrm>
            <a:off x="2934469" y="5250774"/>
            <a:ext cx="2425688" cy="584635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b="1" spc="15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Segoe UI Light" panose="020B0502040204020203" pitchFamily="34" charset="0"/>
            </a:endParaRPr>
          </a:p>
          <a:p>
            <a:pPr algn="ctr"/>
            <a:r>
              <a:rPr lang="zh-TW" altLang="en-US" sz="1600" b="1" spc="15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與</a:t>
            </a:r>
            <a:r>
              <a:rPr lang="zh-TW" altLang="en-US" sz="1600" b="1" spc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他人推薦</a:t>
            </a:r>
          </a:p>
          <a:p>
            <a:pPr algn="ctr"/>
            <a:endParaRPr lang="en-US" dirty="0"/>
          </a:p>
        </p:txBody>
      </p:sp>
      <p:sp>
        <p:nvSpPr>
          <p:cNvPr id="210" name="Rectangle 7"/>
          <p:cNvSpPr/>
          <p:nvPr/>
        </p:nvSpPr>
        <p:spPr>
          <a:xfrm rot="10800000" flipV="1">
            <a:off x="5756296" y="2331283"/>
            <a:ext cx="1724138" cy="711372"/>
          </a:xfrm>
          <a:prstGeom prst="rect">
            <a:avLst/>
          </a:prstGeom>
          <a:solidFill>
            <a:schemeClr val="bg1"/>
          </a:solidFill>
          <a:ln w="95250">
            <a:solidFill>
              <a:srgbClr val="1C8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認知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價值構面</a:t>
            </a:r>
            <a:endParaRPr lang="en-US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1" name="Rectangle 7"/>
          <p:cNvSpPr/>
          <p:nvPr/>
        </p:nvSpPr>
        <p:spPr>
          <a:xfrm rot="10800000" flipV="1">
            <a:off x="5756295" y="5260299"/>
            <a:ext cx="1721256" cy="711372"/>
          </a:xfrm>
          <a:prstGeom prst="rect">
            <a:avLst/>
          </a:prstGeom>
          <a:solidFill>
            <a:schemeClr val="bg1"/>
          </a:solidFill>
          <a:ln w="95250">
            <a:solidFill>
              <a:srgbClr val="1C8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社會價值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構面</a:t>
            </a:r>
            <a:endParaRPr lang="en-US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9" name="Rectangle 7"/>
          <p:cNvSpPr/>
          <p:nvPr/>
        </p:nvSpPr>
        <p:spPr>
          <a:xfrm rot="10800000" flipV="1">
            <a:off x="5726550" y="3766261"/>
            <a:ext cx="1751002" cy="711372"/>
          </a:xfrm>
          <a:prstGeom prst="rect">
            <a:avLst/>
          </a:prstGeom>
          <a:solidFill>
            <a:schemeClr val="bg1"/>
          </a:solidFill>
          <a:ln w="95250">
            <a:solidFill>
              <a:srgbClr val="1C8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情感價值構面</a:t>
            </a:r>
            <a:endParaRPr lang="en-US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75" name="Straight Connector 51"/>
          <p:cNvCxnSpPr/>
          <p:nvPr/>
        </p:nvCxnSpPr>
        <p:spPr>
          <a:xfrm>
            <a:off x="7709532" y="2397459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Connector 62"/>
          <p:cNvCxnSpPr/>
          <p:nvPr/>
        </p:nvCxnSpPr>
        <p:spPr>
          <a:xfrm>
            <a:off x="8512266" y="2397459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Connector 74"/>
          <p:cNvCxnSpPr/>
          <p:nvPr/>
        </p:nvCxnSpPr>
        <p:spPr>
          <a:xfrm>
            <a:off x="7709532" y="2736259"/>
            <a:ext cx="802734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Rectangle 75"/>
          <p:cNvSpPr/>
          <p:nvPr/>
        </p:nvSpPr>
        <p:spPr>
          <a:xfrm rot="2700000">
            <a:off x="7675399" y="2702128"/>
            <a:ext cx="68262" cy="68262"/>
          </a:xfrm>
          <a:prstGeom prst="rect">
            <a:avLst/>
          </a:prstGeom>
          <a:solidFill>
            <a:srgbClr val="1C8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9" name="Rectangle 76"/>
          <p:cNvSpPr/>
          <p:nvPr/>
        </p:nvSpPr>
        <p:spPr>
          <a:xfrm rot="2700000">
            <a:off x="8478134" y="2702127"/>
            <a:ext cx="68262" cy="68262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0" name="Straight Connector 51"/>
          <p:cNvCxnSpPr/>
          <p:nvPr/>
        </p:nvCxnSpPr>
        <p:spPr>
          <a:xfrm>
            <a:off x="7709532" y="3793792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62"/>
          <p:cNvCxnSpPr/>
          <p:nvPr/>
        </p:nvCxnSpPr>
        <p:spPr>
          <a:xfrm>
            <a:off x="8512266" y="3793792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Connector 74"/>
          <p:cNvCxnSpPr/>
          <p:nvPr/>
        </p:nvCxnSpPr>
        <p:spPr>
          <a:xfrm>
            <a:off x="7709532" y="4132592"/>
            <a:ext cx="802734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Rectangle 75"/>
          <p:cNvSpPr/>
          <p:nvPr/>
        </p:nvSpPr>
        <p:spPr>
          <a:xfrm rot="2700000">
            <a:off x="7675399" y="4098461"/>
            <a:ext cx="68262" cy="68262"/>
          </a:xfrm>
          <a:prstGeom prst="rect">
            <a:avLst/>
          </a:prstGeom>
          <a:solidFill>
            <a:srgbClr val="1C8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Rectangle 76"/>
          <p:cNvSpPr/>
          <p:nvPr/>
        </p:nvSpPr>
        <p:spPr>
          <a:xfrm rot="2700000">
            <a:off x="8478134" y="4098460"/>
            <a:ext cx="68262" cy="68262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5" name="Straight Connector 51"/>
          <p:cNvCxnSpPr/>
          <p:nvPr/>
        </p:nvCxnSpPr>
        <p:spPr>
          <a:xfrm>
            <a:off x="7709532" y="5305930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Connector 62"/>
          <p:cNvCxnSpPr/>
          <p:nvPr/>
        </p:nvCxnSpPr>
        <p:spPr>
          <a:xfrm>
            <a:off x="8512266" y="5305930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Connector 74"/>
          <p:cNvCxnSpPr/>
          <p:nvPr/>
        </p:nvCxnSpPr>
        <p:spPr>
          <a:xfrm>
            <a:off x="7709532" y="5644730"/>
            <a:ext cx="802734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Rectangle 75"/>
          <p:cNvSpPr/>
          <p:nvPr/>
        </p:nvSpPr>
        <p:spPr>
          <a:xfrm rot="2700000">
            <a:off x="7675399" y="5610599"/>
            <a:ext cx="68262" cy="68262"/>
          </a:xfrm>
          <a:prstGeom prst="rect">
            <a:avLst/>
          </a:prstGeom>
          <a:solidFill>
            <a:srgbClr val="1C8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" name="Rectangle 76"/>
          <p:cNvSpPr/>
          <p:nvPr/>
        </p:nvSpPr>
        <p:spPr>
          <a:xfrm rot="2700000">
            <a:off x="8478134" y="5610598"/>
            <a:ext cx="68262" cy="68262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0" name="Freeform 149"/>
          <p:cNvSpPr/>
          <p:nvPr/>
        </p:nvSpPr>
        <p:spPr>
          <a:xfrm flipH="1">
            <a:off x="8560532" y="3714917"/>
            <a:ext cx="3254320" cy="819756"/>
          </a:xfrm>
          <a:custGeom>
            <a:avLst/>
            <a:gdLst>
              <a:gd name="connsiteX0" fmla="*/ 0 w 2937424"/>
              <a:gd name="connsiteY0" fmla="*/ 0 h 2627307"/>
              <a:gd name="connsiteX1" fmla="*/ 2711213 w 2937424"/>
              <a:gd name="connsiteY1" fmla="*/ 0 h 2627307"/>
              <a:gd name="connsiteX2" fmla="*/ 2711213 w 2937424"/>
              <a:gd name="connsiteY2" fmla="*/ 1167066 h 2627307"/>
              <a:gd name="connsiteX3" fmla="*/ 2937424 w 2937424"/>
              <a:gd name="connsiteY3" fmla="*/ 1298268 h 2627307"/>
              <a:gd name="connsiteX4" fmla="*/ 2711213 w 2937424"/>
              <a:gd name="connsiteY4" fmla="*/ 1429470 h 2627307"/>
              <a:gd name="connsiteX5" fmla="*/ 2711213 w 2937424"/>
              <a:gd name="connsiteY5" fmla="*/ 2627307 h 2627307"/>
              <a:gd name="connsiteX6" fmla="*/ 0 w 2937424"/>
              <a:gd name="connsiteY6" fmla="*/ 2627307 h 2627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37424" h="2627307">
                <a:moveTo>
                  <a:pt x="0" y="0"/>
                </a:moveTo>
                <a:lnTo>
                  <a:pt x="2711213" y="0"/>
                </a:lnTo>
                <a:lnTo>
                  <a:pt x="2711213" y="1167066"/>
                </a:lnTo>
                <a:lnTo>
                  <a:pt x="2937424" y="1298268"/>
                </a:lnTo>
                <a:lnTo>
                  <a:pt x="2711213" y="1429470"/>
                </a:lnTo>
                <a:lnTo>
                  <a:pt x="2711213" y="2627307"/>
                </a:lnTo>
                <a:lnTo>
                  <a:pt x="0" y="26273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</a:t>
            </a:r>
            <a:r>
              <a:rPr lang="zh-TW" altLang="zh-TW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展店</a:t>
            </a:r>
            <a:r>
              <a:rPr lang="zh-TW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和增加員工的教育</a:t>
            </a:r>
            <a:r>
              <a:rPr lang="zh-TW" altLang="zh-TW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訓練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1" name="Freeform 149"/>
          <p:cNvSpPr/>
          <p:nvPr/>
        </p:nvSpPr>
        <p:spPr>
          <a:xfrm flipH="1">
            <a:off x="8560532" y="5226282"/>
            <a:ext cx="3254320" cy="819756"/>
          </a:xfrm>
          <a:custGeom>
            <a:avLst/>
            <a:gdLst>
              <a:gd name="connsiteX0" fmla="*/ 0 w 2937424"/>
              <a:gd name="connsiteY0" fmla="*/ 0 h 2627307"/>
              <a:gd name="connsiteX1" fmla="*/ 2711213 w 2937424"/>
              <a:gd name="connsiteY1" fmla="*/ 0 h 2627307"/>
              <a:gd name="connsiteX2" fmla="*/ 2711213 w 2937424"/>
              <a:gd name="connsiteY2" fmla="*/ 1167066 h 2627307"/>
              <a:gd name="connsiteX3" fmla="*/ 2937424 w 2937424"/>
              <a:gd name="connsiteY3" fmla="*/ 1298268 h 2627307"/>
              <a:gd name="connsiteX4" fmla="*/ 2711213 w 2937424"/>
              <a:gd name="connsiteY4" fmla="*/ 1429470 h 2627307"/>
              <a:gd name="connsiteX5" fmla="*/ 2711213 w 2937424"/>
              <a:gd name="connsiteY5" fmla="*/ 2627307 h 2627307"/>
              <a:gd name="connsiteX6" fmla="*/ 0 w 2937424"/>
              <a:gd name="connsiteY6" fmla="*/ 2627307 h 2627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37424" h="2627307">
                <a:moveTo>
                  <a:pt x="0" y="0"/>
                </a:moveTo>
                <a:lnTo>
                  <a:pt x="2711213" y="0"/>
                </a:lnTo>
                <a:lnTo>
                  <a:pt x="2711213" y="1167066"/>
                </a:lnTo>
                <a:lnTo>
                  <a:pt x="2937424" y="1298268"/>
                </a:lnTo>
                <a:lnTo>
                  <a:pt x="2711213" y="1429470"/>
                </a:lnTo>
                <a:lnTo>
                  <a:pt x="2711213" y="2627307"/>
                </a:lnTo>
                <a:lnTo>
                  <a:pt x="0" y="26273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受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周圍群體所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影響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2" name="Freeform 149"/>
          <p:cNvSpPr/>
          <p:nvPr/>
        </p:nvSpPr>
        <p:spPr>
          <a:xfrm flipH="1">
            <a:off x="8560532" y="2328836"/>
            <a:ext cx="3254320" cy="819756"/>
          </a:xfrm>
          <a:custGeom>
            <a:avLst/>
            <a:gdLst>
              <a:gd name="connsiteX0" fmla="*/ 0 w 2937424"/>
              <a:gd name="connsiteY0" fmla="*/ 0 h 2627307"/>
              <a:gd name="connsiteX1" fmla="*/ 2711213 w 2937424"/>
              <a:gd name="connsiteY1" fmla="*/ 0 h 2627307"/>
              <a:gd name="connsiteX2" fmla="*/ 2711213 w 2937424"/>
              <a:gd name="connsiteY2" fmla="*/ 1167066 h 2627307"/>
              <a:gd name="connsiteX3" fmla="*/ 2937424 w 2937424"/>
              <a:gd name="connsiteY3" fmla="*/ 1298268 h 2627307"/>
              <a:gd name="connsiteX4" fmla="*/ 2711213 w 2937424"/>
              <a:gd name="connsiteY4" fmla="*/ 1429470 h 2627307"/>
              <a:gd name="connsiteX5" fmla="*/ 2711213 w 2937424"/>
              <a:gd name="connsiteY5" fmla="*/ 2627307 h 2627307"/>
              <a:gd name="connsiteX6" fmla="*/ 0 w 2937424"/>
              <a:gd name="connsiteY6" fmla="*/ 2627307 h 2627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37424" h="2627307">
                <a:moveTo>
                  <a:pt x="0" y="0"/>
                </a:moveTo>
                <a:lnTo>
                  <a:pt x="2711213" y="0"/>
                </a:lnTo>
                <a:lnTo>
                  <a:pt x="2711213" y="1167066"/>
                </a:lnTo>
                <a:lnTo>
                  <a:pt x="2937424" y="1298268"/>
                </a:lnTo>
                <a:lnTo>
                  <a:pt x="2711213" y="1429470"/>
                </a:lnTo>
                <a:lnTo>
                  <a:pt x="2711213" y="2627307"/>
                </a:lnTo>
                <a:lnTo>
                  <a:pt x="0" y="26273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在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價</a:t>
            </a:r>
            <a:r>
              <a:rPr lang="zh-TW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格和款式方面</a:t>
            </a:r>
            <a:r>
              <a:rPr lang="zh-TW" altLang="zh-TW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</a:t>
            </a:r>
            <a:endParaRPr lang="en-US" altLang="zh-TW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</a:t>
            </a:r>
            <a:r>
              <a:rPr lang="zh-TW" altLang="zh-TW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更</a:t>
            </a:r>
            <a:r>
              <a:rPr lang="zh-TW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多種層面給消費者做</a:t>
            </a:r>
            <a:r>
              <a:rPr lang="zh-TW" altLang="zh-TW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4" name="Rectangle 7"/>
          <p:cNvSpPr/>
          <p:nvPr/>
        </p:nvSpPr>
        <p:spPr>
          <a:xfrm>
            <a:off x="5676532" y="2249747"/>
            <a:ext cx="1876239" cy="870350"/>
          </a:xfrm>
          <a:prstGeom prst="rect">
            <a:avLst/>
          </a:prstGeom>
          <a:noFill/>
          <a:ln w="127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5" name="Rectangle 7"/>
          <p:cNvSpPr/>
          <p:nvPr/>
        </p:nvSpPr>
        <p:spPr>
          <a:xfrm>
            <a:off x="5676532" y="3682307"/>
            <a:ext cx="1876239" cy="870350"/>
          </a:xfrm>
          <a:prstGeom prst="rect">
            <a:avLst/>
          </a:prstGeom>
          <a:noFill/>
          <a:ln w="127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Rectangle 7"/>
          <p:cNvSpPr/>
          <p:nvPr/>
        </p:nvSpPr>
        <p:spPr>
          <a:xfrm>
            <a:off x="5668912" y="5175827"/>
            <a:ext cx="1876239" cy="870350"/>
          </a:xfrm>
          <a:prstGeom prst="rect">
            <a:avLst/>
          </a:prstGeom>
          <a:noFill/>
          <a:ln w="127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矩形 1"/>
          <p:cNvSpPr/>
          <p:nvPr/>
        </p:nvSpPr>
        <p:spPr>
          <a:xfrm>
            <a:off x="7685261" y="76185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TW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Zeithaml,1988</a:t>
            </a:r>
          </a:p>
          <a:p>
            <a:pPr algn="ctr"/>
            <a:r>
              <a:rPr lang="en-US" altLang="zh-TW" b="1" dirty="0" err="1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Petrick</a:t>
            </a:r>
            <a:r>
              <a:rPr lang="en-US" altLang="zh-TW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,2002</a:t>
            </a:r>
          </a:p>
        </p:txBody>
      </p:sp>
      <p:pic>
        <p:nvPicPr>
          <p:cNvPr id="308" name="圖片 30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247" y="889127"/>
            <a:ext cx="782519" cy="782519"/>
          </a:xfrm>
          <a:prstGeom prst="rect">
            <a:avLst/>
          </a:prstGeom>
        </p:spPr>
      </p:pic>
      <p:grpSp>
        <p:nvGrpSpPr>
          <p:cNvPr id="309" name="Group 95"/>
          <p:cNvGrpSpPr/>
          <p:nvPr/>
        </p:nvGrpSpPr>
        <p:grpSpPr>
          <a:xfrm>
            <a:off x="9160123" y="720495"/>
            <a:ext cx="644015" cy="644015"/>
            <a:chOff x="11028363" y="7067550"/>
            <a:chExt cx="285750" cy="285750"/>
          </a:xfrm>
          <a:solidFill>
            <a:schemeClr val="accent2">
              <a:lumMod val="75000"/>
            </a:schemeClr>
          </a:solidFill>
        </p:grpSpPr>
        <p:sp>
          <p:nvSpPr>
            <p:cNvPr id="310" name="Freeform 3480"/>
            <p:cNvSpPr>
              <a:spLocks noEditPoints="1"/>
            </p:cNvSpPr>
            <p:nvPr/>
          </p:nvSpPr>
          <p:spPr bwMode="auto">
            <a:xfrm>
              <a:off x="11028363" y="7067550"/>
              <a:ext cx="285750" cy="285750"/>
            </a:xfrm>
            <a:custGeom>
              <a:avLst/>
              <a:gdLst>
                <a:gd name="T0" fmla="*/ 333 w 721"/>
                <a:gd name="T1" fmla="*/ 479 h 721"/>
                <a:gd name="T2" fmla="*/ 287 w 721"/>
                <a:gd name="T3" fmla="*/ 455 h 721"/>
                <a:gd name="T4" fmla="*/ 246 w 721"/>
                <a:gd name="T5" fmla="*/ 415 h 721"/>
                <a:gd name="T6" fmla="*/ 223 w 721"/>
                <a:gd name="T7" fmla="*/ 361 h 721"/>
                <a:gd name="T8" fmla="*/ 214 w 721"/>
                <a:gd name="T9" fmla="*/ 334 h 721"/>
                <a:gd name="T10" fmla="*/ 194 w 721"/>
                <a:gd name="T11" fmla="*/ 325 h 721"/>
                <a:gd name="T12" fmla="*/ 188 w 721"/>
                <a:gd name="T13" fmla="*/ 289 h 721"/>
                <a:gd name="T14" fmla="*/ 203 w 721"/>
                <a:gd name="T15" fmla="*/ 267 h 721"/>
                <a:gd name="T16" fmla="*/ 219 w 721"/>
                <a:gd name="T17" fmla="*/ 261 h 721"/>
                <a:gd name="T18" fmla="*/ 265 w 721"/>
                <a:gd name="T19" fmla="*/ 189 h 721"/>
                <a:gd name="T20" fmla="*/ 310 w 721"/>
                <a:gd name="T21" fmla="*/ 179 h 721"/>
                <a:gd name="T22" fmla="*/ 348 w 721"/>
                <a:gd name="T23" fmla="*/ 156 h 721"/>
                <a:gd name="T24" fmla="*/ 373 w 721"/>
                <a:gd name="T25" fmla="*/ 156 h 721"/>
                <a:gd name="T26" fmla="*/ 410 w 721"/>
                <a:gd name="T27" fmla="*/ 179 h 721"/>
                <a:gd name="T28" fmla="*/ 456 w 721"/>
                <a:gd name="T29" fmla="*/ 189 h 721"/>
                <a:gd name="T30" fmla="*/ 501 w 721"/>
                <a:gd name="T31" fmla="*/ 261 h 721"/>
                <a:gd name="T32" fmla="*/ 518 w 721"/>
                <a:gd name="T33" fmla="*/ 267 h 721"/>
                <a:gd name="T34" fmla="*/ 533 w 721"/>
                <a:gd name="T35" fmla="*/ 289 h 721"/>
                <a:gd name="T36" fmla="*/ 527 w 721"/>
                <a:gd name="T37" fmla="*/ 325 h 721"/>
                <a:gd name="T38" fmla="*/ 508 w 721"/>
                <a:gd name="T39" fmla="*/ 334 h 721"/>
                <a:gd name="T40" fmla="*/ 499 w 721"/>
                <a:gd name="T41" fmla="*/ 361 h 721"/>
                <a:gd name="T42" fmla="*/ 476 w 721"/>
                <a:gd name="T43" fmla="*/ 415 h 721"/>
                <a:gd name="T44" fmla="*/ 434 w 721"/>
                <a:gd name="T45" fmla="*/ 455 h 721"/>
                <a:gd name="T46" fmla="*/ 388 w 721"/>
                <a:gd name="T47" fmla="*/ 479 h 721"/>
                <a:gd name="T48" fmla="*/ 633 w 721"/>
                <a:gd name="T49" fmla="*/ 507 h 721"/>
                <a:gd name="T50" fmla="*/ 497 w 721"/>
                <a:gd name="T51" fmla="*/ 425 h 721"/>
                <a:gd name="T52" fmla="*/ 522 w 721"/>
                <a:gd name="T53" fmla="*/ 371 h 721"/>
                <a:gd name="T54" fmla="*/ 545 w 721"/>
                <a:gd name="T55" fmla="*/ 342 h 721"/>
                <a:gd name="T56" fmla="*/ 558 w 721"/>
                <a:gd name="T57" fmla="*/ 308 h 721"/>
                <a:gd name="T58" fmla="*/ 569 w 721"/>
                <a:gd name="T59" fmla="*/ 164 h 721"/>
                <a:gd name="T60" fmla="*/ 556 w 721"/>
                <a:gd name="T61" fmla="*/ 95 h 721"/>
                <a:gd name="T62" fmla="*/ 532 w 721"/>
                <a:gd name="T63" fmla="*/ 59 h 721"/>
                <a:gd name="T64" fmla="*/ 501 w 721"/>
                <a:gd name="T65" fmla="*/ 34 h 721"/>
                <a:gd name="T66" fmla="*/ 415 w 721"/>
                <a:gd name="T67" fmla="*/ 4 h 721"/>
                <a:gd name="T68" fmla="*/ 306 w 721"/>
                <a:gd name="T69" fmla="*/ 4 h 721"/>
                <a:gd name="T70" fmla="*/ 219 w 721"/>
                <a:gd name="T71" fmla="*/ 34 h 721"/>
                <a:gd name="T72" fmla="*/ 188 w 721"/>
                <a:gd name="T73" fmla="*/ 59 h 721"/>
                <a:gd name="T74" fmla="*/ 165 w 721"/>
                <a:gd name="T75" fmla="*/ 95 h 721"/>
                <a:gd name="T76" fmla="*/ 152 w 721"/>
                <a:gd name="T77" fmla="*/ 164 h 721"/>
                <a:gd name="T78" fmla="*/ 163 w 721"/>
                <a:gd name="T79" fmla="*/ 308 h 721"/>
                <a:gd name="T80" fmla="*/ 176 w 721"/>
                <a:gd name="T81" fmla="*/ 342 h 721"/>
                <a:gd name="T82" fmla="*/ 199 w 721"/>
                <a:gd name="T83" fmla="*/ 371 h 721"/>
                <a:gd name="T84" fmla="*/ 224 w 721"/>
                <a:gd name="T85" fmla="*/ 425 h 721"/>
                <a:gd name="T86" fmla="*/ 86 w 721"/>
                <a:gd name="T87" fmla="*/ 509 h 721"/>
                <a:gd name="T88" fmla="*/ 52 w 721"/>
                <a:gd name="T89" fmla="*/ 528 h 721"/>
                <a:gd name="T90" fmla="*/ 23 w 721"/>
                <a:gd name="T91" fmla="*/ 559 h 721"/>
                <a:gd name="T92" fmla="*/ 7 w 721"/>
                <a:gd name="T93" fmla="*/ 595 h 721"/>
                <a:gd name="T94" fmla="*/ 0 w 721"/>
                <a:gd name="T95" fmla="*/ 637 h 721"/>
                <a:gd name="T96" fmla="*/ 721 w 721"/>
                <a:gd name="T97" fmla="*/ 626 h 721"/>
                <a:gd name="T98" fmla="*/ 711 w 721"/>
                <a:gd name="T99" fmla="*/ 586 h 721"/>
                <a:gd name="T100" fmla="*/ 690 w 721"/>
                <a:gd name="T101" fmla="*/ 550 h 721"/>
                <a:gd name="T102" fmla="*/ 660 w 721"/>
                <a:gd name="T103" fmla="*/ 522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1" h="721">
                  <a:moveTo>
                    <a:pt x="360" y="484"/>
                  </a:moveTo>
                  <a:lnTo>
                    <a:pt x="352" y="484"/>
                  </a:lnTo>
                  <a:lnTo>
                    <a:pt x="343" y="482"/>
                  </a:lnTo>
                  <a:lnTo>
                    <a:pt x="333" y="479"/>
                  </a:lnTo>
                  <a:lnTo>
                    <a:pt x="321" y="474"/>
                  </a:lnTo>
                  <a:lnTo>
                    <a:pt x="310" y="469"/>
                  </a:lnTo>
                  <a:lnTo>
                    <a:pt x="298" y="462"/>
                  </a:lnTo>
                  <a:lnTo>
                    <a:pt x="287" y="455"/>
                  </a:lnTo>
                  <a:lnTo>
                    <a:pt x="275" y="446"/>
                  </a:lnTo>
                  <a:lnTo>
                    <a:pt x="265" y="437"/>
                  </a:lnTo>
                  <a:lnTo>
                    <a:pt x="255" y="426"/>
                  </a:lnTo>
                  <a:lnTo>
                    <a:pt x="246" y="415"/>
                  </a:lnTo>
                  <a:lnTo>
                    <a:pt x="237" y="402"/>
                  </a:lnTo>
                  <a:lnTo>
                    <a:pt x="230" y="389"/>
                  </a:lnTo>
                  <a:lnTo>
                    <a:pt x="225" y="375"/>
                  </a:lnTo>
                  <a:lnTo>
                    <a:pt x="223" y="361"/>
                  </a:lnTo>
                  <a:lnTo>
                    <a:pt x="221" y="346"/>
                  </a:lnTo>
                  <a:lnTo>
                    <a:pt x="220" y="340"/>
                  </a:lnTo>
                  <a:lnTo>
                    <a:pt x="217" y="337"/>
                  </a:lnTo>
                  <a:lnTo>
                    <a:pt x="214" y="334"/>
                  </a:lnTo>
                  <a:lnTo>
                    <a:pt x="208" y="333"/>
                  </a:lnTo>
                  <a:lnTo>
                    <a:pt x="203" y="331"/>
                  </a:lnTo>
                  <a:lnTo>
                    <a:pt x="198" y="329"/>
                  </a:lnTo>
                  <a:lnTo>
                    <a:pt x="194" y="325"/>
                  </a:lnTo>
                  <a:lnTo>
                    <a:pt x="192" y="321"/>
                  </a:lnTo>
                  <a:lnTo>
                    <a:pt x="188" y="310"/>
                  </a:lnTo>
                  <a:lnTo>
                    <a:pt x="187" y="299"/>
                  </a:lnTo>
                  <a:lnTo>
                    <a:pt x="188" y="289"/>
                  </a:lnTo>
                  <a:lnTo>
                    <a:pt x="192" y="279"/>
                  </a:lnTo>
                  <a:lnTo>
                    <a:pt x="194" y="274"/>
                  </a:lnTo>
                  <a:lnTo>
                    <a:pt x="198" y="270"/>
                  </a:lnTo>
                  <a:lnTo>
                    <a:pt x="203" y="267"/>
                  </a:lnTo>
                  <a:lnTo>
                    <a:pt x="208" y="266"/>
                  </a:lnTo>
                  <a:lnTo>
                    <a:pt x="214" y="266"/>
                  </a:lnTo>
                  <a:lnTo>
                    <a:pt x="216" y="263"/>
                  </a:lnTo>
                  <a:lnTo>
                    <a:pt x="219" y="261"/>
                  </a:lnTo>
                  <a:lnTo>
                    <a:pt x="220" y="257"/>
                  </a:lnTo>
                  <a:lnTo>
                    <a:pt x="234" y="190"/>
                  </a:lnTo>
                  <a:lnTo>
                    <a:pt x="249" y="189"/>
                  </a:lnTo>
                  <a:lnTo>
                    <a:pt x="265" y="189"/>
                  </a:lnTo>
                  <a:lnTo>
                    <a:pt x="278" y="186"/>
                  </a:lnTo>
                  <a:lnTo>
                    <a:pt x="291" y="184"/>
                  </a:lnTo>
                  <a:lnTo>
                    <a:pt x="301" y="181"/>
                  </a:lnTo>
                  <a:lnTo>
                    <a:pt x="310" y="179"/>
                  </a:lnTo>
                  <a:lnTo>
                    <a:pt x="319" y="175"/>
                  </a:lnTo>
                  <a:lnTo>
                    <a:pt x="327" y="171"/>
                  </a:lnTo>
                  <a:lnTo>
                    <a:pt x="338" y="163"/>
                  </a:lnTo>
                  <a:lnTo>
                    <a:pt x="348" y="156"/>
                  </a:lnTo>
                  <a:lnTo>
                    <a:pt x="355" y="147"/>
                  </a:lnTo>
                  <a:lnTo>
                    <a:pt x="360" y="139"/>
                  </a:lnTo>
                  <a:lnTo>
                    <a:pt x="365" y="147"/>
                  </a:lnTo>
                  <a:lnTo>
                    <a:pt x="373" y="156"/>
                  </a:lnTo>
                  <a:lnTo>
                    <a:pt x="382" y="163"/>
                  </a:lnTo>
                  <a:lnTo>
                    <a:pt x="395" y="171"/>
                  </a:lnTo>
                  <a:lnTo>
                    <a:pt x="402" y="175"/>
                  </a:lnTo>
                  <a:lnTo>
                    <a:pt x="410" y="179"/>
                  </a:lnTo>
                  <a:lnTo>
                    <a:pt x="420" y="181"/>
                  </a:lnTo>
                  <a:lnTo>
                    <a:pt x="431" y="184"/>
                  </a:lnTo>
                  <a:lnTo>
                    <a:pt x="442" y="186"/>
                  </a:lnTo>
                  <a:lnTo>
                    <a:pt x="456" y="189"/>
                  </a:lnTo>
                  <a:lnTo>
                    <a:pt x="470" y="190"/>
                  </a:lnTo>
                  <a:lnTo>
                    <a:pt x="487" y="190"/>
                  </a:lnTo>
                  <a:lnTo>
                    <a:pt x="500" y="257"/>
                  </a:lnTo>
                  <a:lnTo>
                    <a:pt x="501" y="261"/>
                  </a:lnTo>
                  <a:lnTo>
                    <a:pt x="504" y="263"/>
                  </a:lnTo>
                  <a:lnTo>
                    <a:pt x="508" y="266"/>
                  </a:lnTo>
                  <a:lnTo>
                    <a:pt x="511" y="266"/>
                  </a:lnTo>
                  <a:lnTo>
                    <a:pt x="518" y="267"/>
                  </a:lnTo>
                  <a:lnTo>
                    <a:pt x="523" y="270"/>
                  </a:lnTo>
                  <a:lnTo>
                    <a:pt x="527" y="274"/>
                  </a:lnTo>
                  <a:lnTo>
                    <a:pt x="529" y="279"/>
                  </a:lnTo>
                  <a:lnTo>
                    <a:pt x="533" y="289"/>
                  </a:lnTo>
                  <a:lnTo>
                    <a:pt x="533" y="299"/>
                  </a:lnTo>
                  <a:lnTo>
                    <a:pt x="533" y="310"/>
                  </a:lnTo>
                  <a:lnTo>
                    <a:pt x="529" y="321"/>
                  </a:lnTo>
                  <a:lnTo>
                    <a:pt x="527" y="325"/>
                  </a:lnTo>
                  <a:lnTo>
                    <a:pt x="523" y="329"/>
                  </a:lnTo>
                  <a:lnTo>
                    <a:pt x="518" y="331"/>
                  </a:lnTo>
                  <a:lnTo>
                    <a:pt x="511" y="333"/>
                  </a:lnTo>
                  <a:lnTo>
                    <a:pt x="508" y="334"/>
                  </a:lnTo>
                  <a:lnTo>
                    <a:pt x="504" y="337"/>
                  </a:lnTo>
                  <a:lnTo>
                    <a:pt x="501" y="340"/>
                  </a:lnTo>
                  <a:lnTo>
                    <a:pt x="500" y="346"/>
                  </a:lnTo>
                  <a:lnTo>
                    <a:pt x="499" y="361"/>
                  </a:lnTo>
                  <a:lnTo>
                    <a:pt x="496" y="375"/>
                  </a:lnTo>
                  <a:lnTo>
                    <a:pt x="491" y="389"/>
                  </a:lnTo>
                  <a:lnTo>
                    <a:pt x="483" y="402"/>
                  </a:lnTo>
                  <a:lnTo>
                    <a:pt x="476" y="415"/>
                  </a:lnTo>
                  <a:lnTo>
                    <a:pt x="467" y="426"/>
                  </a:lnTo>
                  <a:lnTo>
                    <a:pt x="456" y="437"/>
                  </a:lnTo>
                  <a:lnTo>
                    <a:pt x="445" y="446"/>
                  </a:lnTo>
                  <a:lnTo>
                    <a:pt x="434" y="455"/>
                  </a:lnTo>
                  <a:lnTo>
                    <a:pt x="422" y="462"/>
                  </a:lnTo>
                  <a:lnTo>
                    <a:pt x="410" y="469"/>
                  </a:lnTo>
                  <a:lnTo>
                    <a:pt x="398" y="474"/>
                  </a:lnTo>
                  <a:lnTo>
                    <a:pt x="388" y="479"/>
                  </a:lnTo>
                  <a:lnTo>
                    <a:pt x="378" y="482"/>
                  </a:lnTo>
                  <a:lnTo>
                    <a:pt x="369" y="484"/>
                  </a:lnTo>
                  <a:lnTo>
                    <a:pt x="360" y="484"/>
                  </a:lnTo>
                  <a:close/>
                  <a:moveTo>
                    <a:pt x="633" y="507"/>
                  </a:moveTo>
                  <a:lnTo>
                    <a:pt x="468" y="457"/>
                  </a:lnTo>
                  <a:lnTo>
                    <a:pt x="478" y="447"/>
                  </a:lnTo>
                  <a:lnTo>
                    <a:pt x="488" y="437"/>
                  </a:lnTo>
                  <a:lnTo>
                    <a:pt x="497" y="425"/>
                  </a:lnTo>
                  <a:lnTo>
                    <a:pt x="505" y="412"/>
                  </a:lnTo>
                  <a:lnTo>
                    <a:pt x="511" y="400"/>
                  </a:lnTo>
                  <a:lnTo>
                    <a:pt x="518" y="385"/>
                  </a:lnTo>
                  <a:lnTo>
                    <a:pt x="522" y="371"/>
                  </a:lnTo>
                  <a:lnTo>
                    <a:pt x="523" y="356"/>
                  </a:lnTo>
                  <a:lnTo>
                    <a:pt x="532" y="352"/>
                  </a:lnTo>
                  <a:lnTo>
                    <a:pt x="538" y="348"/>
                  </a:lnTo>
                  <a:lnTo>
                    <a:pt x="545" y="342"/>
                  </a:lnTo>
                  <a:lnTo>
                    <a:pt x="549" y="334"/>
                  </a:lnTo>
                  <a:lnTo>
                    <a:pt x="553" y="326"/>
                  </a:lnTo>
                  <a:lnTo>
                    <a:pt x="555" y="317"/>
                  </a:lnTo>
                  <a:lnTo>
                    <a:pt x="558" y="308"/>
                  </a:lnTo>
                  <a:lnTo>
                    <a:pt x="558" y="299"/>
                  </a:lnTo>
                  <a:lnTo>
                    <a:pt x="556" y="286"/>
                  </a:lnTo>
                  <a:lnTo>
                    <a:pt x="554" y="275"/>
                  </a:lnTo>
                  <a:lnTo>
                    <a:pt x="569" y="164"/>
                  </a:lnTo>
                  <a:lnTo>
                    <a:pt x="569" y="153"/>
                  </a:lnTo>
                  <a:lnTo>
                    <a:pt x="567" y="129"/>
                  </a:lnTo>
                  <a:lnTo>
                    <a:pt x="563" y="112"/>
                  </a:lnTo>
                  <a:lnTo>
                    <a:pt x="556" y="95"/>
                  </a:lnTo>
                  <a:lnTo>
                    <a:pt x="551" y="86"/>
                  </a:lnTo>
                  <a:lnTo>
                    <a:pt x="546" y="77"/>
                  </a:lnTo>
                  <a:lnTo>
                    <a:pt x="540" y="68"/>
                  </a:lnTo>
                  <a:lnTo>
                    <a:pt x="532" y="59"/>
                  </a:lnTo>
                  <a:lnTo>
                    <a:pt x="526" y="51"/>
                  </a:lnTo>
                  <a:lnTo>
                    <a:pt x="518" y="45"/>
                  </a:lnTo>
                  <a:lnTo>
                    <a:pt x="510" y="39"/>
                  </a:lnTo>
                  <a:lnTo>
                    <a:pt x="501" y="34"/>
                  </a:lnTo>
                  <a:lnTo>
                    <a:pt x="483" y="23"/>
                  </a:lnTo>
                  <a:lnTo>
                    <a:pt x="463" y="14"/>
                  </a:lnTo>
                  <a:lnTo>
                    <a:pt x="440" y="8"/>
                  </a:lnTo>
                  <a:lnTo>
                    <a:pt x="415" y="4"/>
                  </a:lnTo>
                  <a:lnTo>
                    <a:pt x="388" y="0"/>
                  </a:lnTo>
                  <a:lnTo>
                    <a:pt x="360" y="0"/>
                  </a:lnTo>
                  <a:lnTo>
                    <a:pt x="332" y="0"/>
                  </a:lnTo>
                  <a:lnTo>
                    <a:pt x="306" y="4"/>
                  </a:lnTo>
                  <a:lnTo>
                    <a:pt x="280" y="8"/>
                  </a:lnTo>
                  <a:lnTo>
                    <a:pt x="258" y="14"/>
                  </a:lnTo>
                  <a:lnTo>
                    <a:pt x="238" y="23"/>
                  </a:lnTo>
                  <a:lnTo>
                    <a:pt x="219" y="34"/>
                  </a:lnTo>
                  <a:lnTo>
                    <a:pt x="211" y="39"/>
                  </a:lnTo>
                  <a:lnTo>
                    <a:pt x="203" y="45"/>
                  </a:lnTo>
                  <a:lnTo>
                    <a:pt x="196" y="51"/>
                  </a:lnTo>
                  <a:lnTo>
                    <a:pt x="188" y="59"/>
                  </a:lnTo>
                  <a:lnTo>
                    <a:pt x="181" y="68"/>
                  </a:lnTo>
                  <a:lnTo>
                    <a:pt x="175" y="77"/>
                  </a:lnTo>
                  <a:lnTo>
                    <a:pt x="169" y="86"/>
                  </a:lnTo>
                  <a:lnTo>
                    <a:pt x="165" y="95"/>
                  </a:lnTo>
                  <a:lnTo>
                    <a:pt x="158" y="112"/>
                  </a:lnTo>
                  <a:lnTo>
                    <a:pt x="154" y="129"/>
                  </a:lnTo>
                  <a:lnTo>
                    <a:pt x="151" y="154"/>
                  </a:lnTo>
                  <a:lnTo>
                    <a:pt x="152" y="164"/>
                  </a:lnTo>
                  <a:lnTo>
                    <a:pt x="167" y="275"/>
                  </a:lnTo>
                  <a:lnTo>
                    <a:pt x="163" y="286"/>
                  </a:lnTo>
                  <a:lnTo>
                    <a:pt x="162" y="299"/>
                  </a:lnTo>
                  <a:lnTo>
                    <a:pt x="163" y="308"/>
                  </a:lnTo>
                  <a:lnTo>
                    <a:pt x="165" y="317"/>
                  </a:lnTo>
                  <a:lnTo>
                    <a:pt x="167" y="326"/>
                  </a:lnTo>
                  <a:lnTo>
                    <a:pt x="171" y="334"/>
                  </a:lnTo>
                  <a:lnTo>
                    <a:pt x="176" y="342"/>
                  </a:lnTo>
                  <a:lnTo>
                    <a:pt x="183" y="348"/>
                  </a:lnTo>
                  <a:lnTo>
                    <a:pt x="189" y="352"/>
                  </a:lnTo>
                  <a:lnTo>
                    <a:pt x="197" y="356"/>
                  </a:lnTo>
                  <a:lnTo>
                    <a:pt x="199" y="371"/>
                  </a:lnTo>
                  <a:lnTo>
                    <a:pt x="203" y="385"/>
                  </a:lnTo>
                  <a:lnTo>
                    <a:pt x="208" y="400"/>
                  </a:lnTo>
                  <a:lnTo>
                    <a:pt x="216" y="412"/>
                  </a:lnTo>
                  <a:lnTo>
                    <a:pt x="224" y="425"/>
                  </a:lnTo>
                  <a:lnTo>
                    <a:pt x="233" y="437"/>
                  </a:lnTo>
                  <a:lnTo>
                    <a:pt x="243" y="448"/>
                  </a:lnTo>
                  <a:lnTo>
                    <a:pt x="253" y="459"/>
                  </a:lnTo>
                  <a:lnTo>
                    <a:pt x="86" y="509"/>
                  </a:lnTo>
                  <a:lnTo>
                    <a:pt x="77" y="513"/>
                  </a:lnTo>
                  <a:lnTo>
                    <a:pt x="68" y="516"/>
                  </a:lnTo>
                  <a:lnTo>
                    <a:pt x="59" y="523"/>
                  </a:lnTo>
                  <a:lnTo>
                    <a:pt x="52" y="528"/>
                  </a:lnTo>
                  <a:lnTo>
                    <a:pt x="44" y="534"/>
                  </a:lnTo>
                  <a:lnTo>
                    <a:pt x="36" y="542"/>
                  </a:lnTo>
                  <a:lnTo>
                    <a:pt x="30" y="550"/>
                  </a:lnTo>
                  <a:lnTo>
                    <a:pt x="23" y="559"/>
                  </a:lnTo>
                  <a:lnTo>
                    <a:pt x="18" y="566"/>
                  </a:lnTo>
                  <a:lnTo>
                    <a:pt x="13" y="575"/>
                  </a:lnTo>
                  <a:lnTo>
                    <a:pt x="9" y="586"/>
                  </a:lnTo>
                  <a:lnTo>
                    <a:pt x="7" y="595"/>
                  </a:lnTo>
                  <a:lnTo>
                    <a:pt x="3" y="605"/>
                  </a:lnTo>
                  <a:lnTo>
                    <a:pt x="2" y="615"/>
                  </a:lnTo>
                  <a:lnTo>
                    <a:pt x="0" y="626"/>
                  </a:lnTo>
                  <a:lnTo>
                    <a:pt x="0" y="637"/>
                  </a:lnTo>
                  <a:lnTo>
                    <a:pt x="0" y="721"/>
                  </a:lnTo>
                  <a:lnTo>
                    <a:pt x="721" y="721"/>
                  </a:lnTo>
                  <a:lnTo>
                    <a:pt x="721" y="637"/>
                  </a:lnTo>
                  <a:lnTo>
                    <a:pt x="721" y="626"/>
                  </a:lnTo>
                  <a:lnTo>
                    <a:pt x="720" y="615"/>
                  </a:lnTo>
                  <a:lnTo>
                    <a:pt x="717" y="605"/>
                  </a:lnTo>
                  <a:lnTo>
                    <a:pt x="714" y="595"/>
                  </a:lnTo>
                  <a:lnTo>
                    <a:pt x="711" y="586"/>
                  </a:lnTo>
                  <a:lnTo>
                    <a:pt x="707" y="575"/>
                  </a:lnTo>
                  <a:lnTo>
                    <a:pt x="702" y="566"/>
                  </a:lnTo>
                  <a:lnTo>
                    <a:pt x="696" y="559"/>
                  </a:lnTo>
                  <a:lnTo>
                    <a:pt x="690" y="550"/>
                  </a:lnTo>
                  <a:lnTo>
                    <a:pt x="684" y="542"/>
                  </a:lnTo>
                  <a:lnTo>
                    <a:pt x="677" y="534"/>
                  </a:lnTo>
                  <a:lnTo>
                    <a:pt x="669" y="528"/>
                  </a:lnTo>
                  <a:lnTo>
                    <a:pt x="660" y="522"/>
                  </a:lnTo>
                  <a:lnTo>
                    <a:pt x="653" y="516"/>
                  </a:lnTo>
                  <a:lnTo>
                    <a:pt x="644" y="511"/>
                  </a:lnTo>
                  <a:lnTo>
                    <a:pt x="633" y="5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Freeform 3481"/>
            <p:cNvSpPr>
              <a:spLocks/>
            </p:cNvSpPr>
            <p:nvPr/>
          </p:nvSpPr>
          <p:spPr bwMode="auto">
            <a:xfrm>
              <a:off x="11131550" y="7169150"/>
              <a:ext cx="33337" cy="15875"/>
            </a:xfrm>
            <a:custGeom>
              <a:avLst/>
              <a:gdLst>
                <a:gd name="T0" fmla="*/ 46 w 85"/>
                <a:gd name="T1" fmla="*/ 0 h 40"/>
                <a:gd name="T2" fmla="*/ 43 w 85"/>
                <a:gd name="T3" fmla="*/ 0 h 40"/>
                <a:gd name="T4" fmla="*/ 39 w 85"/>
                <a:gd name="T5" fmla="*/ 0 h 40"/>
                <a:gd name="T6" fmla="*/ 30 w 85"/>
                <a:gd name="T7" fmla="*/ 0 h 40"/>
                <a:gd name="T8" fmla="*/ 22 w 85"/>
                <a:gd name="T9" fmla="*/ 1 h 40"/>
                <a:gd name="T10" fmla="*/ 14 w 85"/>
                <a:gd name="T11" fmla="*/ 4 h 40"/>
                <a:gd name="T12" fmla="*/ 8 w 85"/>
                <a:gd name="T13" fmla="*/ 8 h 40"/>
                <a:gd name="T14" fmla="*/ 4 w 85"/>
                <a:gd name="T15" fmla="*/ 12 h 40"/>
                <a:gd name="T16" fmla="*/ 3 w 85"/>
                <a:gd name="T17" fmla="*/ 17 h 40"/>
                <a:gd name="T18" fmla="*/ 0 w 85"/>
                <a:gd name="T19" fmla="*/ 22 h 40"/>
                <a:gd name="T20" fmla="*/ 0 w 85"/>
                <a:gd name="T21" fmla="*/ 27 h 40"/>
                <a:gd name="T22" fmla="*/ 1 w 85"/>
                <a:gd name="T23" fmla="*/ 32 h 40"/>
                <a:gd name="T24" fmla="*/ 4 w 85"/>
                <a:gd name="T25" fmla="*/ 36 h 40"/>
                <a:gd name="T26" fmla="*/ 8 w 85"/>
                <a:gd name="T27" fmla="*/ 38 h 40"/>
                <a:gd name="T28" fmla="*/ 13 w 85"/>
                <a:gd name="T29" fmla="*/ 40 h 40"/>
                <a:gd name="T30" fmla="*/ 17 w 85"/>
                <a:gd name="T31" fmla="*/ 38 h 40"/>
                <a:gd name="T32" fmla="*/ 21 w 85"/>
                <a:gd name="T33" fmla="*/ 36 h 40"/>
                <a:gd name="T34" fmla="*/ 23 w 85"/>
                <a:gd name="T35" fmla="*/ 32 h 40"/>
                <a:gd name="T36" fmla="*/ 25 w 85"/>
                <a:gd name="T37" fmla="*/ 27 h 40"/>
                <a:gd name="T38" fmla="*/ 25 w 85"/>
                <a:gd name="T39" fmla="*/ 26 h 40"/>
                <a:gd name="T40" fmla="*/ 25 w 85"/>
                <a:gd name="T41" fmla="*/ 26 h 40"/>
                <a:gd name="T42" fmla="*/ 31 w 85"/>
                <a:gd name="T43" fmla="*/ 24 h 40"/>
                <a:gd name="T44" fmla="*/ 39 w 85"/>
                <a:gd name="T45" fmla="*/ 24 h 40"/>
                <a:gd name="T46" fmla="*/ 43 w 85"/>
                <a:gd name="T47" fmla="*/ 24 h 40"/>
                <a:gd name="T48" fmla="*/ 46 w 85"/>
                <a:gd name="T49" fmla="*/ 24 h 40"/>
                <a:gd name="T50" fmla="*/ 55 w 85"/>
                <a:gd name="T51" fmla="*/ 24 h 40"/>
                <a:gd name="T52" fmla="*/ 61 w 85"/>
                <a:gd name="T53" fmla="*/ 24 h 40"/>
                <a:gd name="T54" fmla="*/ 61 w 85"/>
                <a:gd name="T55" fmla="*/ 26 h 40"/>
                <a:gd name="T56" fmla="*/ 61 w 85"/>
                <a:gd name="T57" fmla="*/ 27 h 40"/>
                <a:gd name="T58" fmla="*/ 62 w 85"/>
                <a:gd name="T59" fmla="*/ 32 h 40"/>
                <a:gd name="T60" fmla="*/ 64 w 85"/>
                <a:gd name="T61" fmla="*/ 36 h 40"/>
                <a:gd name="T62" fmla="*/ 68 w 85"/>
                <a:gd name="T63" fmla="*/ 38 h 40"/>
                <a:gd name="T64" fmla="*/ 73 w 85"/>
                <a:gd name="T65" fmla="*/ 40 h 40"/>
                <a:gd name="T66" fmla="*/ 77 w 85"/>
                <a:gd name="T67" fmla="*/ 38 h 40"/>
                <a:gd name="T68" fmla="*/ 81 w 85"/>
                <a:gd name="T69" fmla="*/ 36 h 40"/>
                <a:gd name="T70" fmla="*/ 84 w 85"/>
                <a:gd name="T71" fmla="*/ 32 h 40"/>
                <a:gd name="T72" fmla="*/ 85 w 85"/>
                <a:gd name="T73" fmla="*/ 27 h 40"/>
                <a:gd name="T74" fmla="*/ 85 w 85"/>
                <a:gd name="T75" fmla="*/ 22 h 40"/>
                <a:gd name="T76" fmla="*/ 84 w 85"/>
                <a:gd name="T77" fmla="*/ 17 h 40"/>
                <a:gd name="T78" fmla="*/ 81 w 85"/>
                <a:gd name="T79" fmla="*/ 12 h 40"/>
                <a:gd name="T80" fmla="*/ 79 w 85"/>
                <a:gd name="T81" fmla="*/ 8 h 40"/>
                <a:gd name="T82" fmla="*/ 71 w 85"/>
                <a:gd name="T83" fmla="*/ 4 h 40"/>
                <a:gd name="T84" fmla="*/ 63 w 85"/>
                <a:gd name="T85" fmla="*/ 1 h 40"/>
                <a:gd name="T86" fmla="*/ 55 w 85"/>
                <a:gd name="T87" fmla="*/ 0 h 40"/>
                <a:gd name="T88" fmla="*/ 46 w 85"/>
                <a:gd name="T8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5" h="40">
                  <a:moveTo>
                    <a:pt x="46" y="0"/>
                  </a:moveTo>
                  <a:lnTo>
                    <a:pt x="43" y="0"/>
                  </a:lnTo>
                  <a:lnTo>
                    <a:pt x="39" y="0"/>
                  </a:lnTo>
                  <a:lnTo>
                    <a:pt x="30" y="0"/>
                  </a:lnTo>
                  <a:lnTo>
                    <a:pt x="22" y="1"/>
                  </a:lnTo>
                  <a:lnTo>
                    <a:pt x="14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3" y="17"/>
                  </a:lnTo>
                  <a:lnTo>
                    <a:pt x="0" y="22"/>
                  </a:lnTo>
                  <a:lnTo>
                    <a:pt x="0" y="27"/>
                  </a:lnTo>
                  <a:lnTo>
                    <a:pt x="1" y="32"/>
                  </a:lnTo>
                  <a:lnTo>
                    <a:pt x="4" y="36"/>
                  </a:lnTo>
                  <a:lnTo>
                    <a:pt x="8" y="38"/>
                  </a:lnTo>
                  <a:lnTo>
                    <a:pt x="13" y="40"/>
                  </a:lnTo>
                  <a:lnTo>
                    <a:pt x="17" y="38"/>
                  </a:lnTo>
                  <a:lnTo>
                    <a:pt x="21" y="36"/>
                  </a:lnTo>
                  <a:lnTo>
                    <a:pt x="23" y="32"/>
                  </a:lnTo>
                  <a:lnTo>
                    <a:pt x="25" y="27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31" y="24"/>
                  </a:lnTo>
                  <a:lnTo>
                    <a:pt x="39" y="24"/>
                  </a:lnTo>
                  <a:lnTo>
                    <a:pt x="43" y="24"/>
                  </a:lnTo>
                  <a:lnTo>
                    <a:pt x="46" y="24"/>
                  </a:lnTo>
                  <a:lnTo>
                    <a:pt x="55" y="24"/>
                  </a:lnTo>
                  <a:lnTo>
                    <a:pt x="61" y="24"/>
                  </a:lnTo>
                  <a:lnTo>
                    <a:pt x="61" y="26"/>
                  </a:lnTo>
                  <a:lnTo>
                    <a:pt x="61" y="27"/>
                  </a:lnTo>
                  <a:lnTo>
                    <a:pt x="62" y="32"/>
                  </a:lnTo>
                  <a:lnTo>
                    <a:pt x="64" y="36"/>
                  </a:lnTo>
                  <a:lnTo>
                    <a:pt x="68" y="38"/>
                  </a:lnTo>
                  <a:lnTo>
                    <a:pt x="73" y="40"/>
                  </a:lnTo>
                  <a:lnTo>
                    <a:pt x="77" y="38"/>
                  </a:lnTo>
                  <a:lnTo>
                    <a:pt x="81" y="36"/>
                  </a:lnTo>
                  <a:lnTo>
                    <a:pt x="84" y="32"/>
                  </a:lnTo>
                  <a:lnTo>
                    <a:pt x="85" y="27"/>
                  </a:lnTo>
                  <a:lnTo>
                    <a:pt x="85" y="22"/>
                  </a:lnTo>
                  <a:lnTo>
                    <a:pt x="84" y="17"/>
                  </a:lnTo>
                  <a:lnTo>
                    <a:pt x="81" y="12"/>
                  </a:lnTo>
                  <a:lnTo>
                    <a:pt x="79" y="8"/>
                  </a:lnTo>
                  <a:lnTo>
                    <a:pt x="71" y="4"/>
                  </a:lnTo>
                  <a:lnTo>
                    <a:pt x="63" y="1"/>
                  </a:lnTo>
                  <a:lnTo>
                    <a:pt x="55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Freeform 3482"/>
            <p:cNvSpPr>
              <a:spLocks/>
            </p:cNvSpPr>
            <p:nvPr/>
          </p:nvSpPr>
          <p:spPr bwMode="auto">
            <a:xfrm>
              <a:off x="11179175" y="7169150"/>
              <a:ext cx="33337" cy="15875"/>
            </a:xfrm>
            <a:custGeom>
              <a:avLst/>
              <a:gdLst>
                <a:gd name="T0" fmla="*/ 46 w 84"/>
                <a:gd name="T1" fmla="*/ 0 h 40"/>
                <a:gd name="T2" fmla="*/ 41 w 84"/>
                <a:gd name="T3" fmla="*/ 0 h 40"/>
                <a:gd name="T4" fmla="*/ 37 w 84"/>
                <a:gd name="T5" fmla="*/ 0 h 40"/>
                <a:gd name="T6" fmla="*/ 30 w 84"/>
                <a:gd name="T7" fmla="*/ 0 h 40"/>
                <a:gd name="T8" fmla="*/ 21 w 84"/>
                <a:gd name="T9" fmla="*/ 1 h 40"/>
                <a:gd name="T10" fmla="*/ 13 w 84"/>
                <a:gd name="T11" fmla="*/ 4 h 40"/>
                <a:gd name="T12" fmla="*/ 7 w 84"/>
                <a:gd name="T13" fmla="*/ 8 h 40"/>
                <a:gd name="T14" fmla="*/ 4 w 84"/>
                <a:gd name="T15" fmla="*/ 12 h 40"/>
                <a:gd name="T16" fmla="*/ 1 w 84"/>
                <a:gd name="T17" fmla="*/ 17 h 40"/>
                <a:gd name="T18" fmla="*/ 0 w 84"/>
                <a:gd name="T19" fmla="*/ 22 h 40"/>
                <a:gd name="T20" fmla="*/ 0 w 84"/>
                <a:gd name="T21" fmla="*/ 27 h 40"/>
                <a:gd name="T22" fmla="*/ 0 w 84"/>
                <a:gd name="T23" fmla="*/ 32 h 40"/>
                <a:gd name="T24" fmla="*/ 3 w 84"/>
                <a:gd name="T25" fmla="*/ 36 h 40"/>
                <a:gd name="T26" fmla="*/ 7 w 84"/>
                <a:gd name="T27" fmla="*/ 38 h 40"/>
                <a:gd name="T28" fmla="*/ 12 w 84"/>
                <a:gd name="T29" fmla="*/ 40 h 40"/>
                <a:gd name="T30" fmla="*/ 17 w 84"/>
                <a:gd name="T31" fmla="*/ 38 h 40"/>
                <a:gd name="T32" fmla="*/ 21 w 84"/>
                <a:gd name="T33" fmla="*/ 36 h 40"/>
                <a:gd name="T34" fmla="*/ 23 w 84"/>
                <a:gd name="T35" fmla="*/ 32 h 40"/>
                <a:gd name="T36" fmla="*/ 23 w 84"/>
                <a:gd name="T37" fmla="*/ 27 h 40"/>
                <a:gd name="T38" fmla="*/ 23 w 84"/>
                <a:gd name="T39" fmla="*/ 26 h 40"/>
                <a:gd name="T40" fmla="*/ 23 w 84"/>
                <a:gd name="T41" fmla="*/ 26 h 40"/>
                <a:gd name="T42" fmla="*/ 30 w 84"/>
                <a:gd name="T43" fmla="*/ 24 h 40"/>
                <a:gd name="T44" fmla="*/ 37 w 84"/>
                <a:gd name="T45" fmla="*/ 24 h 40"/>
                <a:gd name="T46" fmla="*/ 41 w 84"/>
                <a:gd name="T47" fmla="*/ 24 h 40"/>
                <a:gd name="T48" fmla="*/ 46 w 84"/>
                <a:gd name="T49" fmla="*/ 24 h 40"/>
                <a:gd name="T50" fmla="*/ 54 w 84"/>
                <a:gd name="T51" fmla="*/ 24 h 40"/>
                <a:gd name="T52" fmla="*/ 61 w 84"/>
                <a:gd name="T53" fmla="*/ 24 h 40"/>
                <a:gd name="T54" fmla="*/ 61 w 84"/>
                <a:gd name="T55" fmla="*/ 26 h 40"/>
                <a:gd name="T56" fmla="*/ 61 w 84"/>
                <a:gd name="T57" fmla="*/ 27 h 40"/>
                <a:gd name="T58" fmla="*/ 61 w 84"/>
                <a:gd name="T59" fmla="*/ 32 h 40"/>
                <a:gd name="T60" fmla="*/ 63 w 84"/>
                <a:gd name="T61" fmla="*/ 36 h 40"/>
                <a:gd name="T62" fmla="*/ 67 w 84"/>
                <a:gd name="T63" fmla="*/ 38 h 40"/>
                <a:gd name="T64" fmla="*/ 72 w 84"/>
                <a:gd name="T65" fmla="*/ 40 h 40"/>
                <a:gd name="T66" fmla="*/ 77 w 84"/>
                <a:gd name="T67" fmla="*/ 38 h 40"/>
                <a:gd name="T68" fmla="*/ 81 w 84"/>
                <a:gd name="T69" fmla="*/ 36 h 40"/>
                <a:gd name="T70" fmla="*/ 84 w 84"/>
                <a:gd name="T71" fmla="*/ 32 h 40"/>
                <a:gd name="T72" fmla="*/ 84 w 84"/>
                <a:gd name="T73" fmla="*/ 27 h 40"/>
                <a:gd name="T74" fmla="*/ 84 w 84"/>
                <a:gd name="T75" fmla="*/ 22 h 40"/>
                <a:gd name="T76" fmla="*/ 82 w 84"/>
                <a:gd name="T77" fmla="*/ 17 h 40"/>
                <a:gd name="T78" fmla="*/ 80 w 84"/>
                <a:gd name="T79" fmla="*/ 12 h 40"/>
                <a:gd name="T80" fmla="*/ 77 w 84"/>
                <a:gd name="T81" fmla="*/ 8 h 40"/>
                <a:gd name="T82" fmla="*/ 71 w 84"/>
                <a:gd name="T83" fmla="*/ 4 h 40"/>
                <a:gd name="T84" fmla="*/ 63 w 84"/>
                <a:gd name="T85" fmla="*/ 1 h 40"/>
                <a:gd name="T86" fmla="*/ 54 w 84"/>
                <a:gd name="T87" fmla="*/ 0 h 40"/>
                <a:gd name="T88" fmla="*/ 46 w 84"/>
                <a:gd name="T8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4" h="40">
                  <a:moveTo>
                    <a:pt x="46" y="0"/>
                  </a:moveTo>
                  <a:lnTo>
                    <a:pt x="41" y="0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21" y="1"/>
                  </a:lnTo>
                  <a:lnTo>
                    <a:pt x="13" y="4"/>
                  </a:lnTo>
                  <a:lnTo>
                    <a:pt x="7" y="8"/>
                  </a:lnTo>
                  <a:lnTo>
                    <a:pt x="4" y="12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7"/>
                  </a:lnTo>
                  <a:lnTo>
                    <a:pt x="0" y="32"/>
                  </a:lnTo>
                  <a:lnTo>
                    <a:pt x="3" y="36"/>
                  </a:lnTo>
                  <a:lnTo>
                    <a:pt x="7" y="38"/>
                  </a:lnTo>
                  <a:lnTo>
                    <a:pt x="12" y="40"/>
                  </a:lnTo>
                  <a:lnTo>
                    <a:pt x="17" y="38"/>
                  </a:lnTo>
                  <a:lnTo>
                    <a:pt x="21" y="36"/>
                  </a:lnTo>
                  <a:lnTo>
                    <a:pt x="23" y="32"/>
                  </a:lnTo>
                  <a:lnTo>
                    <a:pt x="23" y="27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30" y="24"/>
                  </a:lnTo>
                  <a:lnTo>
                    <a:pt x="37" y="24"/>
                  </a:lnTo>
                  <a:lnTo>
                    <a:pt x="41" y="24"/>
                  </a:lnTo>
                  <a:lnTo>
                    <a:pt x="46" y="24"/>
                  </a:lnTo>
                  <a:lnTo>
                    <a:pt x="54" y="24"/>
                  </a:lnTo>
                  <a:lnTo>
                    <a:pt x="61" y="24"/>
                  </a:lnTo>
                  <a:lnTo>
                    <a:pt x="61" y="26"/>
                  </a:lnTo>
                  <a:lnTo>
                    <a:pt x="61" y="27"/>
                  </a:lnTo>
                  <a:lnTo>
                    <a:pt x="61" y="32"/>
                  </a:lnTo>
                  <a:lnTo>
                    <a:pt x="63" y="36"/>
                  </a:lnTo>
                  <a:lnTo>
                    <a:pt x="67" y="38"/>
                  </a:lnTo>
                  <a:lnTo>
                    <a:pt x="72" y="40"/>
                  </a:lnTo>
                  <a:lnTo>
                    <a:pt x="77" y="38"/>
                  </a:lnTo>
                  <a:lnTo>
                    <a:pt x="81" y="36"/>
                  </a:lnTo>
                  <a:lnTo>
                    <a:pt x="84" y="32"/>
                  </a:lnTo>
                  <a:lnTo>
                    <a:pt x="84" y="27"/>
                  </a:lnTo>
                  <a:lnTo>
                    <a:pt x="84" y="22"/>
                  </a:lnTo>
                  <a:lnTo>
                    <a:pt x="82" y="17"/>
                  </a:lnTo>
                  <a:lnTo>
                    <a:pt x="80" y="12"/>
                  </a:lnTo>
                  <a:lnTo>
                    <a:pt x="77" y="8"/>
                  </a:lnTo>
                  <a:lnTo>
                    <a:pt x="71" y="4"/>
                  </a:lnTo>
                  <a:lnTo>
                    <a:pt x="63" y="1"/>
                  </a:lnTo>
                  <a:lnTo>
                    <a:pt x="54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0573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2" name="資料庫圖表 351"/>
          <p:cNvGraphicFramePr/>
          <p:nvPr>
            <p:extLst>
              <p:ext uri="{D42A27DB-BD31-4B8C-83A1-F6EECF244321}">
                <p14:modId xmlns:p14="http://schemas.microsoft.com/office/powerpoint/2010/main" val="3616828128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結果與討論</a:t>
            </a:r>
          </a:p>
        </p:txBody>
      </p:sp>
      <p:sp>
        <p:nvSpPr>
          <p:cNvPr id="72" name="圓角矩形 71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FE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01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102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5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08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9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0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7" name="Rectangle: Rounded Corners 38">
            <a:extLst>
              <a:ext uri="{FF2B5EF4-FFF2-40B4-BE49-F238E27FC236}">
                <a16:creationId xmlns:a16="http://schemas.microsoft.com/office/drawing/2014/main" id="{216C9A82-0A18-4BF6-85DF-47F91B646B4F}"/>
              </a:ext>
            </a:extLst>
          </p:cNvPr>
          <p:cNvSpPr/>
          <p:nvPr/>
        </p:nvSpPr>
        <p:spPr>
          <a:xfrm>
            <a:off x="499843" y="1042408"/>
            <a:ext cx="5026258" cy="43928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1ECF5"/>
              </a:gs>
              <a:gs pos="100000">
                <a:srgbClr val="0BD0D9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假設七 </a:t>
            </a:r>
            <a:r>
              <a:rPr lang="en-US" altLang="zh-TW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zh-TW" altLang="zh-TW" sz="1600" b="1" spc="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運動</a:t>
            </a:r>
            <a:r>
              <a:rPr lang="zh-TW" altLang="zh-TW" sz="1600" b="1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防護對運動鞋類之購買意願具顯著差異</a:t>
            </a:r>
          </a:p>
        </p:txBody>
      </p:sp>
      <p:pic>
        <p:nvPicPr>
          <p:cNvPr id="56" name="圖片 5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097" y="889127"/>
            <a:ext cx="782519" cy="782519"/>
          </a:xfrm>
          <a:prstGeom prst="rect">
            <a:avLst/>
          </a:prstGeom>
        </p:spPr>
      </p:pic>
      <p:grpSp>
        <p:nvGrpSpPr>
          <p:cNvPr id="309" name="Group 17"/>
          <p:cNvGrpSpPr/>
          <p:nvPr/>
        </p:nvGrpSpPr>
        <p:grpSpPr>
          <a:xfrm>
            <a:off x="693074" y="1821539"/>
            <a:ext cx="5829448" cy="4003559"/>
            <a:chOff x="4237364" y="1319997"/>
            <a:chExt cx="4713657" cy="2917203"/>
          </a:xfrm>
        </p:grpSpPr>
        <p:sp>
          <p:nvSpPr>
            <p:cNvPr id="310" name="Rectangle 7"/>
            <p:cNvSpPr/>
            <p:nvPr/>
          </p:nvSpPr>
          <p:spPr>
            <a:xfrm rot="18900000">
              <a:off x="4237364" y="2426448"/>
              <a:ext cx="930875" cy="9308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1" name="Straight Connector 80"/>
            <p:cNvCxnSpPr/>
            <p:nvPr/>
          </p:nvCxnSpPr>
          <p:spPr>
            <a:xfrm flipV="1">
              <a:off x="7988019" y="2956273"/>
              <a:ext cx="943951" cy="4055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Arrow Connector 56"/>
            <p:cNvCxnSpPr/>
            <p:nvPr/>
          </p:nvCxnSpPr>
          <p:spPr>
            <a:xfrm>
              <a:off x="5246454" y="2891884"/>
              <a:ext cx="282728" cy="0"/>
            </a:xfrm>
            <a:prstGeom prst="straightConnector1">
              <a:avLst/>
            </a:prstGeom>
            <a:ln w="19050">
              <a:solidFill>
                <a:srgbClr val="1C819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Elbow Connector 73"/>
            <p:cNvCxnSpPr/>
            <p:nvPr/>
          </p:nvCxnSpPr>
          <p:spPr>
            <a:xfrm>
              <a:off x="4700192" y="3605900"/>
              <a:ext cx="835355" cy="343587"/>
            </a:xfrm>
            <a:prstGeom prst="bentConnector3">
              <a:avLst>
                <a:gd name="adj1" fmla="val -82"/>
              </a:avLst>
            </a:prstGeom>
            <a:ln w="19050">
              <a:solidFill>
                <a:srgbClr val="1C819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75"/>
            <p:cNvCxnSpPr/>
            <p:nvPr/>
          </p:nvCxnSpPr>
          <p:spPr>
            <a:xfrm flipV="1">
              <a:off x="7995617" y="1896807"/>
              <a:ext cx="955404" cy="1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79"/>
            <p:cNvCxnSpPr/>
            <p:nvPr/>
          </p:nvCxnSpPr>
          <p:spPr>
            <a:xfrm>
              <a:off x="7848600" y="4032540"/>
              <a:ext cx="1102421" cy="54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6" name="Group 97"/>
            <p:cNvGrpSpPr/>
            <p:nvPr/>
          </p:nvGrpSpPr>
          <p:grpSpPr>
            <a:xfrm>
              <a:off x="5471653" y="1319997"/>
              <a:ext cx="760759" cy="2917203"/>
              <a:chOff x="5969482" y="1293890"/>
              <a:chExt cx="1076442" cy="4127739"/>
            </a:xfrm>
          </p:grpSpPr>
          <p:sp>
            <p:nvSpPr>
              <p:cNvPr id="318" name="Freeform 18"/>
              <p:cNvSpPr/>
              <p:nvPr/>
            </p:nvSpPr>
            <p:spPr>
              <a:xfrm>
                <a:off x="5972802" y="1293890"/>
                <a:ext cx="1073122" cy="1113390"/>
              </a:xfrm>
              <a:custGeom>
                <a:avLst/>
                <a:gdLst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80063 w 1384300"/>
                  <a:gd name="connsiteY9" fmla="*/ 1347703 h 1862602"/>
                  <a:gd name="connsiteX10" fmla="*/ 422734 w 1384300"/>
                  <a:gd name="connsiteY10" fmla="*/ 1329908 h 1862602"/>
                  <a:gd name="connsiteX11" fmla="*/ 0 w 1384300"/>
                  <a:gd name="connsiteY11" fmla="*/ 692150 h 1862602"/>
                  <a:gd name="connsiteX12" fmla="*/ 692150 w 1384300"/>
                  <a:gd name="connsiteY12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22734 w 1384300"/>
                  <a:gd name="connsiteY9" fmla="*/ 1329908 h 1862602"/>
                  <a:gd name="connsiteX10" fmla="*/ 0 w 1384300"/>
                  <a:gd name="connsiteY10" fmla="*/ 692150 h 1862602"/>
                  <a:gd name="connsiteX11" fmla="*/ 692150 w 1384300"/>
                  <a:gd name="connsiteY11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22734 w 1384300"/>
                  <a:gd name="connsiteY8" fmla="*/ 1329908 h 1862602"/>
                  <a:gd name="connsiteX9" fmla="*/ 0 w 1384300"/>
                  <a:gd name="connsiteY9" fmla="*/ 692150 h 1862602"/>
                  <a:gd name="connsiteX10" fmla="*/ 692150 w 1384300"/>
                  <a:gd name="connsiteY10" fmla="*/ 0 h 1862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84300" h="1862602">
                    <a:moveTo>
                      <a:pt x="692150" y="0"/>
                    </a:moveTo>
                    <a:cubicBezTo>
                      <a:pt x="1026631" y="0"/>
                      <a:pt x="1305698" y="237256"/>
                      <a:pt x="1370238" y="552658"/>
                    </a:cubicBezTo>
                    <a:lnTo>
                      <a:pt x="1376605" y="615816"/>
                    </a:lnTo>
                    <a:lnTo>
                      <a:pt x="1379771" y="613231"/>
                    </a:lnTo>
                    <a:lnTo>
                      <a:pt x="1379771" y="647223"/>
                    </a:lnTo>
                    <a:lnTo>
                      <a:pt x="1384300" y="692150"/>
                    </a:lnTo>
                    <a:lnTo>
                      <a:pt x="1379771" y="737077"/>
                    </a:lnTo>
                    <a:lnTo>
                      <a:pt x="1379771" y="1862602"/>
                    </a:lnTo>
                    <a:lnTo>
                      <a:pt x="422734" y="1329908"/>
                    </a:lnTo>
                    <a:cubicBezTo>
                      <a:pt x="174311" y="1224833"/>
                      <a:pt x="0" y="978848"/>
                      <a:pt x="0" y="692150"/>
                    </a:cubicBezTo>
                    <a:cubicBezTo>
                      <a:pt x="0" y="309886"/>
                      <a:pt x="309886" y="0"/>
                      <a:pt x="6921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9" name="Freeform 18"/>
              <p:cNvSpPr/>
              <p:nvPr/>
            </p:nvSpPr>
            <p:spPr>
              <a:xfrm>
                <a:off x="5969482" y="2782406"/>
                <a:ext cx="1073118" cy="1113390"/>
              </a:xfrm>
              <a:custGeom>
                <a:avLst/>
                <a:gdLst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80063 w 1384300"/>
                  <a:gd name="connsiteY9" fmla="*/ 1347703 h 1862602"/>
                  <a:gd name="connsiteX10" fmla="*/ 422734 w 1384300"/>
                  <a:gd name="connsiteY10" fmla="*/ 1329908 h 1862602"/>
                  <a:gd name="connsiteX11" fmla="*/ 0 w 1384300"/>
                  <a:gd name="connsiteY11" fmla="*/ 692150 h 1862602"/>
                  <a:gd name="connsiteX12" fmla="*/ 692150 w 1384300"/>
                  <a:gd name="connsiteY12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22734 w 1384300"/>
                  <a:gd name="connsiteY9" fmla="*/ 1329908 h 1862602"/>
                  <a:gd name="connsiteX10" fmla="*/ 0 w 1384300"/>
                  <a:gd name="connsiteY10" fmla="*/ 692150 h 1862602"/>
                  <a:gd name="connsiteX11" fmla="*/ 692150 w 1384300"/>
                  <a:gd name="connsiteY11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22734 w 1384300"/>
                  <a:gd name="connsiteY8" fmla="*/ 1329908 h 1862602"/>
                  <a:gd name="connsiteX9" fmla="*/ 0 w 1384300"/>
                  <a:gd name="connsiteY9" fmla="*/ 692150 h 1862602"/>
                  <a:gd name="connsiteX10" fmla="*/ 692150 w 1384300"/>
                  <a:gd name="connsiteY10" fmla="*/ 0 h 1862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84300" h="1862602">
                    <a:moveTo>
                      <a:pt x="692150" y="0"/>
                    </a:moveTo>
                    <a:cubicBezTo>
                      <a:pt x="1026631" y="0"/>
                      <a:pt x="1305698" y="237256"/>
                      <a:pt x="1370238" y="552658"/>
                    </a:cubicBezTo>
                    <a:lnTo>
                      <a:pt x="1376605" y="615816"/>
                    </a:lnTo>
                    <a:lnTo>
                      <a:pt x="1379771" y="613231"/>
                    </a:lnTo>
                    <a:lnTo>
                      <a:pt x="1379771" y="647223"/>
                    </a:lnTo>
                    <a:lnTo>
                      <a:pt x="1384300" y="692150"/>
                    </a:lnTo>
                    <a:lnTo>
                      <a:pt x="1379771" y="737077"/>
                    </a:lnTo>
                    <a:lnTo>
                      <a:pt x="1379771" y="1862602"/>
                    </a:lnTo>
                    <a:lnTo>
                      <a:pt x="422734" y="1329908"/>
                    </a:lnTo>
                    <a:cubicBezTo>
                      <a:pt x="174311" y="1224833"/>
                      <a:pt x="0" y="978848"/>
                      <a:pt x="0" y="692150"/>
                    </a:cubicBezTo>
                    <a:cubicBezTo>
                      <a:pt x="0" y="309886"/>
                      <a:pt x="309886" y="0"/>
                      <a:pt x="6921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0" name="Freeform 18"/>
              <p:cNvSpPr/>
              <p:nvPr/>
            </p:nvSpPr>
            <p:spPr>
              <a:xfrm>
                <a:off x="5969501" y="4308239"/>
                <a:ext cx="1073122" cy="1113390"/>
              </a:xfrm>
              <a:custGeom>
                <a:avLst/>
                <a:gdLst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80063 w 1384300"/>
                  <a:gd name="connsiteY9" fmla="*/ 1347703 h 1862602"/>
                  <a:gd name="connsiteX10" fmla="*/ 422734 w 1384300"/>
                  <a:gd name="connsiteY10" fmla="*/ 1329908 h 1862602"/>
                  <a:gd name="connsiteX11" fmla="*/ 0 w 1384300"/>
                  <a:gd name="connsiteY11" fmla="*/ 692150 h 1862602"/>
                  <a:gd name="connsiteX12" fmla="*/ 692150 w 1384300"/>
                  <a:gd name="connsiteY12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74738 w 1384300"/>
                  <a:gd name="connsiteY8" fmla="*/ 1352051 h 1862602"/>
                  <a:gd name="connsiteX9" fmla="*/ 422734 w 1384300"/>
                  <a:gd name="connsiteY9" fmla="*/ 1329908 h 1862602"/>
                  <a:gd name="connsiteX10" fmla="*/ 0 w 1384300"/>
                  <a:gd name="connsiteY10" fmla="*/ 692150 h 1862602"/>
                  <a:gd name="connsiteX11" fmla="*/ 692150 w 1384300"/>
                  <a:gd name="connsiteY11" fmla="*/ 0 h 1862602"/>
                  <a:gd name="connsiteX0" fmla="*/ 692150 w 1384300"/>
                  <a:gd name="connsiteY0" fmla="*/ 0 h 1862602"/>
                  <a:gd name="connsiteX1" fmla="*/ 1370238 w 1384300"/>
                  <a:gd name="connsiteY1" fmla="*/ 552658 h 1862602"/>
                  <a:gd name="connsiteX2" fmla="*/ 1376605 w 1384300"/>
                  <a:gd name="connsiteY2" fmla="*/ 615816 h 1862602"/>
                  <a:gd name="connsiteX3" fmla="*/ 1379771 w 1384300"/>
                  <a:gd name="connsiteY3" fmla="*/ 613231 h 1862602"/>
                  <a:gd name="connsiteX4" fmla="*/ 1379771 w 1384300"/>
                  <a:gd name="connsiteY4" fmla="*/ 647223 h 1862602"/>
                  <a:gd name="connsiteX5" fmla="*/ 1384300 w 1384300"/>
                  <a:gd name="connsiteY5" fmla="*/ 692150 h 1862602"/>
                  <a:gd name="connsiteX6" fmla="*/ 1379771 w 1384300"/>
                  <a:gd name="connsiteY6" fmla="*/ 737077 h 1862602"/>
                  <a:gd name="connsiteX7" fmla="*/ 1379771 w 1384300"/>
                  <a:gd name="connsiteY7" fmla="*/ 1862602 h 1862602"/>
                  <a:gd name="connsiteX8" fmla="*/ 422734 w 1384300"/>
                  <a:gd name="connsiteY8" fmla="*/ 1329908 h 1862602"/>
                  <a:gd name="connsiteX9" fmla="*/ 0 w 1384300"/>
                  <a:gd name="connsiteY9" fmla="*/ 692150 h 1862602"/>
                  <a:gd name="connsiteX10" fmla="*/ 692150 w 1384300"/>
                  <a:gd name="connsiteY10" fmla="*/ 0 h 1862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84300" h="1862602">
                    <a:moveTo>
                      <a:pt x="692150" y="0"/>
                    </a:moveTo>
                    <a:cubicBezTo>
                      <a:pt x="1026631" y="0"/>
                      <a:pt x="1305698" y="237256"/>
                      <a:pt x="1370238" y="552658"/>
                    </a:cubicBezTo>
                    <a:lnTo>
                      <a:pt x="1376605" y="615816"/>
                    </a:lnTo>
                    <a:lnTo>
                      <a:pt x="1379771" y="613231"/>
                    </a:lnTo>
                    <a:lnTo>
                      <a:pt x="1379771" y="647223"/>
                    </a:lnTo>
                    <a:lnTo>
                      <a:pt x="1384300" y="692150"/>
                    </a:lnTo>
                    <a:lnTo>
                      <a:pt x="1379771" y="737077"/>
                    </a:lnTo>
                    <a:lnTo>
                      <a:pt x="1379771" y="1862602"/>
                    </a:lnTo>
                    <a:lnTo>
                      <a:pt x="422734" y="1329908"/>
                    </a:lnTo>
                    <a:cubicBezTo>
                      <a:pt x="174311" y="1224833"/>
                      <a:pt x="0" y="978848"/>
                      <a:pt x="0" y="692150"/>
                    </a:cubicBezTo>
                    <a:cubicBezTo>
                      <a:pt x="0" y="309886"/>
                      <a:pt x="309886" y="0"/>
                      <a:pt x="6921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317" name="Elbow Connector 58"/>
            <p:cNvCxnSpPr/>
            <p:nvPr/>
          </p:nvCxnSpPr>
          <p:spPr>
            <a:xfrm flipV="1">
              <a:off x="4700192" y="1886905"/>
              <a:ext cx="890445" cy="310784"/>
            </a:xfrm>
            <a:prstGeom prst="bentConnector3">
              <a:avLst>
                <a:gd name="adj1" fmla="val 105"/>
              </a:avLst>
            </a:prstGeom>
            <a:ln w="19050">
              <a:solidFill>
                <a:srgbClr val="1C819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1" name="Rectangle 7"/>
          <p:cNvSpPr/>
          <p:nvPr/>
        </p:nvSpPr>
        <p:spPr>
          <a:xfrm rot="18900000">
            <a:off x="361368" y="3490157"/>
            <a:ext cx="1119125" cy="1026747"/>
          </a:xfrm>
          <a:prstGeom prst="rect">
            <a:avLst/>
          </a:prstGeom>
          <a:solidFill>
            <a:srgbClr val="F4CEA0"/>
          </a:solidFill>
          <a:ln>
            <a:solidFill>
              <a:srgbClr val="F4CE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" name="文字方塊 321"/>
          <p:cNvSpPr txBox="1"/>
          <p:nvPr/>
        </p:nvSpPr>
        <p:spPr>
          <a:xfrm>
            <a:off x="164516" y="3747924"/>
            <a:ext cx="1415772" cy="46166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運動防護</a:t>
            </a:r>
          </a:p>
        </p:txBody>
      </p:sp>
      <p:sp>
        <p:nvSpPr>
          <p:cNvPr id="323" name="矩形 322"/>
          <p:cNvSpPr/>
          <p:nvPr/>
        </p:nvSpPr>
        <p:spPr>
          <a:xfrm>
            <a:off x="2172223" y="2069753"/>
            <a:ext cx="1067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0.289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**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4" name="矩形 323"/>
          <p:cNvSpPr/>
          <p:nvPr/>
        </p:nvSpPr>
        <p:spPr>
          <a:xfrm>
            <a:off x="2241539" y="3531759"/>
            <a:ext cx="1010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0.441**</a:t>
            </a:r>
            <a:endParaRPr lang="en-US" altLang="zh-TW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5" name="矩形 324"/>
          <p:cNvSpPr/>
          <p:nvPr/>
        </p:nvSpPr>
        <p:spPr>
          <a:xfrm>
            <a:off x="2186227" y="5017368"/>
            <a:ext cx="10679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0.335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*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*</a:t>
            </a:r>
          </a:p>
          <a:p>
            <a:r>
              <a:rPr lang="zh-TW" altLang="en-US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6" name="Right Arrow 8"/>
          <p:cNvSpPr/>
          <p:nvPr/>
        </p:nvSpPr>
        <p:spPr>
          <a:xfrm>
            <a:off x="2946502" y="2310035"/>
            <a:ext cx="2425688" cy="584635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b="1" spc="15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Segoe UI Light" panose="020B0502040204020203" pitchFamily="34" charset="0"/>
            </a:endParaRPr>
          </a:p>
          <a:p>
            <a:pPr algn="ctr"/>
            <a:r>
              <a:rPr lang="zh-TW" altLang="en-US" sz="1600" b="1" spc="15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款式</a:t>
            </a:r>
            <a:r>
              <a:rPr lang="zh-TW" altLang="en-US" sz="1600" b="1" spc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多樣化</a:t>
            </a:r>
          </a:p>
          <a:p>
            <a:pPr algn="ctr"/>
            <a:endParaRPr lang="en-US" dirty="0"/>
          </a:p>
        </p:txBody>
      </p:sp>
      <p:sp>
        <p:nvSpPr>
          <p:cNvPr id="327" name="Right Arrow 25"/>
          <p:cNvSpPr/>
          <p:nvPr/>
        </p:nvSpPr>
        <p:spPr>
          <a:xfrm>
            <a:off x="2934468" y="3765893"/>
            <a:ext cx="2425688" cy="584635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b="1" spc="15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Segoe UI Light" panose="020B0502040204020203" pitchFamily="34" charset="0"/>
            </a:endParaRPr>
          </a:p>
          <a:p>
            <a:pPr algn="ctr"/>
            <a:r>
              <a:rPr lang="zh-TW" altLang="en-US" sz="1600" b="1" spc="15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未來</a:t>
            </a:r>
            <a:r>
              <a:rPr lang="zh-TW" altLang="en-US" sz="1600" b="1" spc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購買更多產品</a:t>
            </a:r>
          </a:p>
          <a:p>
            <a:pPr algn="ctr"/>
            <a:endParaRPr lang="en-US" dirty="0"/>
          </a:p>
        </p:txBody>
      </p:sp>
      <p:sp>
        <p:nvSpPr>
          <p:cNvPr id="328" name="Right Arrow 30"/>
          <p:cNvSpPr/>
          <p:nvPr/>
        </p:nvSpPr>
        <p:spPr>
          <a:xfrm>
            <a:off x="2934469" y="5250774"/>
            <a:ext cx="2425688" cy="584635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b="1" spc="15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Segoe UI Light" panose="020B0502040204020203" pitchFamily="34" charset="0"/>
            </a:endParaRPr>
          </a:p>
          <a:p>
            <a:pPr algn="ctr"/>
            <a:r>
              <a:rPr lang="zh-TW" altLang="en-US" sz="1600" b="1" spc="15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與</a:t>
            </a:r>
            <a:r>
              <a:rPr lang="zh-TW" altLang="en-US" sz="1600" b="1" spc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Light" panose="020B0502040204020203" pitchFamily="34" charset="0"/>
              </a:rPr>
              <a:t>他人推薦</a:t>
            </a:r>
          </a:p>
          <a:p>
            <a:pPr algn="ctr"/>
            <a:endParaRPr lang="en-US" dirty="0"/>
          </a:p>
        </p:txBody>
      </p:sp>
      <p:sp>
        <p:nvSpPr>
          <p:cNvPr id="347" name="Rectangle 7"/>
          <p:cNvSpPr/>
          <p:nvPr/>
        </p:nvSpPr>
        <p:spPr>
          <a:xfrm rot="10800000" flipV="1">
            <a:off x="5744655" y="3766831"/>
            <a:ext cx="1732872" cy="711372"/>
          </a:xfrm>
          <a:prstGeom prst="rect">
            <a:avLst/>
          </a:prstGeom>
          <a:solidFill>
            <a:schemeClr val="bg1"/>
          </a:solidFill>
          <a:ln w="95250">
            <a:solidFill>
              <a:srgbClr val="1C8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中度相關</a:t>
            </a:r>
            <a:endParaRPr lang="en-US" altLang="zh-TW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9" name="Rectangle 7"/>
          <p:cNvSpPr/>
          <p:nvPr/>
        </p:nvSpPr>
        <p:spPr>
          <a:xfrm rot="10800000" flipV="1">
            <a:off x="5744653" y="2280395"/>
            <a:ext cx="1732874" cy="711372"/>
          </a:xfrm>
          <a:prstGeom prst="rect">
            <a:avLst/>
          </a:prstGeom>
          <a:solidFill>
            <a:schemeClr val="bg1"/>
          </a:solidFill>
          <a:ln w="952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低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度相關</a:t>
            </a:r>
            <a:endParaRPr lang="en-US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1" name="Rectangle 7"/>
          <p:cNvSpPr/>
          <p:nvPr/>
        </p:nvSpPr>
        <p:spPr>
          <a:xfrm rot="10800000" flipV="1">
            <a:off x="5726548" y="5210041"/>
            <a:ext cx="1728117" cy="711372"/>
          </a:xfrm>
          <a:prstGeom prst="rect">
            <a:avLst/>
          </a:prstGeom>
          <a:solidFill>
            <a:schemeClr val="bg1"/>
          </a:solidFill>
          <a:ln w="952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低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度相關</a:t>
            </a:r>
            <a:endParaRPr lang="en-US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53" name="Straight Connector 51"/>
          <p:cNvCxnSpPr/>
          <p:nvPr/>
        </p:nvCxnSpPr>
        <p:spPr>
          <a:xfrm>
            <a:off x="7709532" y="2397459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Connector 62"/>
          <p:cNvCxnSpPr/>
          <p:nvPr/>
        </p:nvCxnSpPr>
        <p:spPr>
          <a:xfrm>
            <a:off x="8512266" y="2397459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Straight Connector 74"/>
          <p:cNvCxnSpPr/>
          <p:nvPr/>
        </p:nvCxnSpPr>
        <p:spPr>
          <a:xfrm>
            <a:off x="7709532" y="2736259"/>
            <a:ext cx="802734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6" name="Rectangle 75"/>
          <p:cNvSpPr/>
          <p:nvPr/>
        </p:nvSpPr>
        <p:spPr>
          <a:xfrm rot="2700000">
            <a:off x="7675399" y="2702128"/>
            <a:ext cx="68262" cy="68262"/>
          </a:xfrm>
          <a:prstGeom prst="rect">
            <a:avLst/>
          </a:prstGeom>
          <a:solidFill>
            <a:srgbClr val="1C8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7" name="Rectangle 76"/>
          <p:cNvSpPr/>
          <p:nvPr/>
        </p:nvSpPr>
        <p:spPr>
          <a:xfrm rot="2700000">
            <a:off x="8478134" y="2702127"/>
            <a:ext cx="68262" cy="68262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8" name="Straight Connector 51"/>
          <p:cNvCxnSpPr/>
          <p:nvPr/>
        </p:nvCxnSpPr>
        <p:spPr>
          <a:xfrm>
            <a:off x="7709532" y="3793792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Connector 62"/>
          <p:cNvCxnSpPr/>
          <p:nvPr/>
        </p:nvCxnSpPr>
        <p:spPr>
          <a:xfrm>
            <a:off x="8512266" y="3793792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Connector 74"/>
          <p:cNvCxnSpPr/>
          <p:nvPr/>
        </p:nvCxnSpPr>
        <p:spPr>
          <a:xfrm>
            <a:off x="7709532" y="4132592"/>
            <a:ext cx="802734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1" name="Rectangle 75"/>
          <p:cNvSpPr/>
          <p:nvPr/>
        </p:nvSpPr>
        <p:spPr>
          <a:xfrm rot="2700000">
            <a:off x="7675399" y="4098461"/>
            <a:ext cx="68262" cy="68262"/>
          </a:xfrm>
          <a:prstGeom prst="rect">
            <a:avLst/>
          </a:prstGeom>
          <a:solidFill>
            <a:srgbClr val="1C8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Rectangle 76"/>
          <p:cNvSpPr/>
          <p:nvPr/>
        </p:nvSpPr>
        <p:spPr>
          <a:xfrm rot="2700000">
            <a:off x="8478134" y="4098460"/>
            <a:ext cx="68262" cy="68262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3" name="Straight Connector 51"/>
          <p:cNvCxnSpPr/>
          <p:nvPr/>
        </p:nvCxnSpPr>
        <p:spPr>
          <a:xfrm>
            <a:off x="7709532" y="5305930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Connector 62"/>
          <p:cNvCxnSpPr/>
          <p:nvPr/>
        </p:nvCxnSpPr>
        <p:spPr>
          <a:xfrm>
            <a:off x="8512266" y="5305930"/>
            <a:ext cx="0" cy="61440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Connector 74"/>
          <p:cNvCxnSpPr/>
          <p:nvPr/>
        </p:nvCxnSpPr>
        <p:spPr>
          <a:xfrm>
            <a:off x="7709532" y="5644730"/>
            <a:ext cx="802734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6" name="Rectangle 75"/>
          <p:cNvSpPr/>
          <p:nvPr/>
        </p:nvSpPr>
        <p:spPr>
          <a:xfrm rot="2700000">
            <a:off x="7675399" y="5610599"/>
            <a:ext cx="68262" cy="68262"/>
          </a:xfrm>
          <a:prstGeom prst="rect">
            <a:avLst/>
          </a:prstGeom>
          <a:solidFill>
            <a:srgbClr val="1C8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7" name="Rectangle 76"/>
          <p:cNvSpPr/>
          <p:nvPr/>
        </p:nvSpPr>
        <p:spPr>
          <a:xfrm rot="2700000">
            <a:off x="8478134" y="5610598"/>
            <a:ext cx="68262" cy="68262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Freeform 149"/>
          <p:cNvSpPr/>
          <p:nvPr/>
        </p:nvSpPr>
        <p:spPr>
          <a:xfrm flipH="1">
            <a:off x="8560532" y="3714917"/>
            <a:ext cx="3383818" cy="819756"/>
          </a:xfrm>
          <a:custGeom>
            <a:avLst/>
            <a:gdLst>
              <a:gd name="connsiteX0" fmla="*/ 0 w 2937424"/>
              <a:gd name="connsiteY0" fmla="*/ 0 h 2627307"/>
              <a:gd name="connsiteX1" fmla="*/ 2711213 w 2937424"/>
              <a:gd name="connsiteY1" fmla="*/ 0 h 2627307"/>
              <a:gd name="connsiteX2" fmla="*/ 2711213 w 2937424"/>
              <a:gd name="connsiteY2" fmla="*/ 1167066 h 2627307"/>
              <a:gd name="connsiteX3" fmla="*/ 2937424 w 2937424"/>
              <a:gd name="connsiteY3" fmla="*/ 1298268 h 2627307"/>
              <a:gd name="connsiteX4" fmla="*/ 2711213 w 2937424"/>
              <a:gd name="connsiteY4" fmla="*/ 1429470 h 2627307"/>
              <a:gd name="connsiteX5" fmla="*/ 2711213 w 2937424"/>
              <a:gd name="connsiteY5" fmla="*/ 2627307 h 2627307"/>
              <a:gd name="connsiteX6" fmla="*/ 0 w 2937424"/>
              <a:gd name="connsiteY6" fmla="*/ 2627307 h 2627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37424" h="2627307">
                <a:moveTo>
                  <a:pt x="0" y="0"/>
                </a:moveTo>
                <a:lnTo>
                  <a:pt x="2711213" y="0"/>
                </a:lnTo>
                <a:lnTo>
                  <a:pt x="2711213" y="1167066"/>
                </a:lnTo>
                <a:lnTo>
                  <a:pt x="2937424" y="1298268"/>
                </a:lnTo>
                <a:lnTo>
                  <a:pt x="2711213" y="1429470"/>
                </a:lnTo>
                <a:lnTo>
                  <a:pt x="2711213" y="2627307"/>
                </a:lnTo>
                <a:lnTo>
                  <a:pt x="0" y="26273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重點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使用、強化和發展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購買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率高的運動鞋防護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技術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9" name="Freeform 149"/>
          <p:cNvSpPr/>
          <p:nvPr/>
        </p:nvSpPr>
        <p:spPr>
          <a:xfrm flipH="1">
            <a:off x="8560532" y="5226282"/>
            <a:ext cx="3383818" cy="819756"/>
          </a:xfrm>
          <a:custGeom>
            <a:avLst/>
            <a:gdLst>
              <a:gd name="connsiteX0" fmla="*/ 0 w 2937424"/>
              <a:gd name="connsiteY0" fmla="*/ 0 h 2627307"/>
              <a:gd name="connsiteX1" fmla="*/ 2711213 w 2937424"/>
              <a:gd name="connsiteY1" fmla="*/ 0 h 2627307"/>
              <a:gd name="connsiteX2" fmla="*/ 2711213 w 2937424"/>
              <a:gd name="connsiteY2" fmla="*/ 1167066 h 2627307"/>
              <a:gd name="connsiteX3" fmla="*/ 2937424 w 2937424"/>
              <a:gd name="connsiteY3" fmla="*/ 1298268 h 2627307"/>
              <a:gd name="connsiteX4" fmla="*/ 2711213 w 2937424"/>
              <a:gd name="connsiteY4" fmla="*/ 1429470 h 2627307"/>
              <a:gd name="connsiteX5" fmla="*/ 2711213 w 2937424"/>
              <a:gd name="connsiteY5" fmla="*/ 2627307 h 2627307"/>
              <a:gd name="connsiteX6" fmla="*/ 0 w 2937424"/>
              <a:gd name="connsiteY6" fmla="*/ 2627307 h 2627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37424" h="2627307">
                <a:moveTo>
                  <a:pt x="0" y="0"/>
                </a:moveTo>
                <a:lnTo>
                  <a:pt x="2711213" y="0"/>
                </a:lnTo>
                <a:lnTo>
                  <a:pt x="2711213" y="1167066"/>
                </a:lnTo>
                <a:lnTo>
                  <a:pt x="2937424" y="1298268"/>
                </a:lnTo>
                <a:lnTo>
                  <a:pt x="2711213" y="1429470"/>
                </a:lnTo>
                <a:lnTo>
                  <a:pt x="2711213" y="2627307"/>
                </a:lnTo>
                <a:lnTo>
                  <a:pt x="0" y="26273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不同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的消費者就會產生出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不同的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需求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0" name="Freeform 149"/>
          <p:cNvSpPr/>
          <p:nvPr/>
        </p:nvSpPr>
        <p:spPr>
          <a:xfrm flipH="1">
            <a:off x="8560532" y="2328836"/>
            <a:ext cx="3383818" cy="819756"/>
          </a:xfrm>
          <a:custGeom>
            <a:avLst/>
            <a:gdLst>
              <a:gd name="connsiteX0" fmla="*/ 0 w 2937424"/>
              <a:gd name="connsiteY0" fmla="*/ 0 h 2627307"/>
              <a:gd name="connsiteX1" fmla="*/ 2711213 w 2937424"/>
              <a:gd name="connsiteY1" fmla="*/ 0 h 2627307"/>
              <a:gd name="connsiteX2" fmla="*/ 2711213 w 2937424"/>
              <a:gd name="connsiteY2" fmla="*/ 1167066 h 2627307"/>
              <a:gd name="connsiteX3" fmla="*/ 2937424 w 2937424"/>
              <a:gd name="connsiteY3" fmla="*/ 1298268 h 2627307"/>
              <a:gd name="connsiteX4" fmla="*/ 2711213 w 2937424"/>
              <a:gd name="connsiteY4" fmla="*/ 1429470 h 2627307"/>
              <a:gd name="connsiteX5" fmla="*/ 2711213 w 2937424"/>
              <a:gd name="connsiteY5" fmla="*/ 2627307 h 2627307"/>
              <a:gd name="connsiteX6" fmla="*/ 0 w 2937424"/>
              <a:gd name="connsiteY6" fmla="*/ 2627307 h 2627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37424" h="2627307">
                <a:moveTo>
                  <a:pt x="0" y="0"/>
                </a:moveTo>
                <a:lnTo>
                  <a:pt x="2711213" y="0"/>
                </a:lnTo>
                <a:lnTo>
                  <a:pt x="2711213" y="1167066"/>
                </a:lnTo>
                <a:lnTo>
                  <a:pt x="2937424" y="1298268"/>
                </a:lnTo>
                <a:lnTo>
                  <a:pt x="2711213" y="1429470"/>
                </a:lnTo>
                <a:lnTo>
                  <a:pt x="2711213" y="2627307"/>
                </a:lnTo>
                <a:lnTo>
                  <a:pt x="0" y="26273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保護性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才是消費者的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需求</a:t>
            </a:r>
          </a:p>
        </p:txBody>
      </p:sp>
      <p:sp>
        <p:nvSpPr>
          <p:cNvPr id="373" name="Rectangle 7"/>
          <p:cNvSpPr/>
          <p:nvPr/>
        </p:nvSpPr>
        <p:spPr>
          <a:xfrm>
            <a:off x="5668912" y="2204027"/>
            <a:ext cx="1876239" cy="870350"/>
          </a:xfrm>
          <a:prstGeom prst="rect">
            <a:avLst/>
          </a:prstGeom>
          <a:noFill/>
          <a:ln w="127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Rectangle 7"/>
          <p:cNvSpPr/>
          <p:nvPr/>
        </p:nvSpPr>
        <p:spPr>
          <a:xfrm>
            <a:off x="5676532" y="3682307"/>
            <a:ext cx="1876239" cy="870350"/>
          </a:xfrm>
          <a:prstGeom prst="rect">
            <a:avLst/>
          </a:prstGeom>
          <a:noFill/>
          <a:ln w="127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5" name="Rectangle 7"/>
          <p:cNvSpPr/>
          <p:nvPr/>
        </p:nvSpPr>
        <p:spPr>
          <a:xfrm>
            <a:off x="5646052" y="5137727"/>
            <a:ext cx="1876239" cy="870350"/>
          </a:xfrm>
          <a:prstGeom prst="rect">
            <a:avLst/>
          </a:prstGeom>
          <a:noFill/>
          <a:ln w="127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4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資料庫圖表 68"/>
          <p:cNvGraphicFramePr/>
          <p:nvPr>
            <p:extLst>
              <p:ext uri="{D42A27DB-BD31-4B8C-83A1-F6EECF244321}">
                <p14:modId xmlns:p14="http://schemas.microsoft.com/office/powerpoint/2010/main" val="1822706968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3" name="群組 32"/>
          <p:cNvGrpSpPr/>
          <p:nvPr/>
        </p:nvGrpSpPr>
        <p:grpSpPr>
          <a:xfrm>
            <a:off x="-204247" y="1666047"/>
            <a:ext cx="6793876" cy="4757761"/>
            <a:chOff x="-1127584" y="-321645"/>
            <a:chExt cx="4014307" cy="2811225"/>
          </a:xfrm>
        </p:grpSpPr>
        <p:graphicFrame>
          <p:nvGraphicFramePr>
            <p:cNvPr id="7" name="圖表 6"/>
            <p:cNvGraphicFramePr/>
            <p:nvPr>
              <p:extLst>
                <p:ext uri="{D42A27DB-BD31-4B8C-83A1-F6EECF244321}">
                  <p14:modId xmlns:p14="http://schemas.microsoft.com/office/powerpoint/2010/main" val="2731289077"/>
                </p:ext>
              </p:extLst>
            </p:nvPr>
          </p:nvGraphicFramePr>
          <p:xfrm>
            <a:off x="-1127584" y="-321645"/>
            <a:ext cx="4014307" cy="28112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pSp>
          <p:nvGrpSpPr>
            <p:cNvPr id="30" name="群組 29"/>
            <p:cNvGrpSpPr/>
            <p:nvPr/>
          </p:nvGrpSpPr>
          <p:grpSpPr>
            <a:xfrm>
              <a:off x="397668" y="583409"/>
              <a:ext cx="983918" cy="993041"/>
              <a:chOff x="842767" y="850169"/>
              <a:chExt cx="693420" cy="693420"/>
            </a:xfrm>
          </p:grpSpPr>
          <p:sp>
            <p:nvSpPr>
              <p:cNvPr id="2" name="橢圓 1"/>
              <p:cNvSpPr/>
              <p:nvPr/>
            </p:nvSpPr>
            <p:spPr>
              <a:xfrm>
                <a:off x="842767" y="850169"/>
                <a:ext cx="693420" cy="693420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1000342" y="1103382"/>
                <a:ext cx="381485" cy="1523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en-US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棒球</a:t>
                </a:r>
              </a:p>
            </p:txBody>
          </p:sp>
        </p:grpSp>
      </p:grpSp>
      <p:grpSp>
        <p:nvGrpSpPr>
          <p:cNvPr id="41" name="群組 40"/>
          <p:cNvGrpSpPr/>
          <p:nvPr/>
        </p:nvGrpSpPr>
        <p:grpSpPr>
          <a:xfrm>
            <a:off x="-516652" y="1662023"/>
            <a:ext cx="7379684" cy="4874160"/>
            <a:chOff x="8074102" y="-5223277"/>
            <a:chExt cx="7183882" cy="4744837"/>
          </a:xfrm>
        </p:grpSpPr>
        <p:grpSp>
          <p:nvGrpSpPr>
            <p:cNvPr id="40" name="群組 39"/>
            <p:cNvGrpSpPr/>
            <p:nvPr/>
          </p:nvGrpSpPr>
          <p:grpSpPr>
            <a:xfrm>
              <a:off x="8074102" y="-5223277"/>
              <a:ext cx="7183882" cy="4744837"/>
              <a:chOff x="8074102" y="-5223277"/>
              <a:chExt cx="7183882" cy="4744837"/>
            </a:xfrm>
          </p:grpSpPr>
          <p:graphicFrame>
            <p:nvGraphicFramePr>
              <p:cNvPr id="8" name="圖表 7"/>
              <p:cNvGraphicFramePr/>
              <p:nvPr>
                <p:extLst>
                  <p:ext uri="{D42A27DB-BD31-4B8C-83A1-F6EECF244321}">
                    <p14:modId xmlns:p14="http://schemas.microsoft.com/office/powerpoint/2010/main" val="2180328451"/>
                  </p:ext>
                </p:extLst>
              </p:nvPr>
            </p:nvGraphicFramePr>
            <p:xfrm>
              <a:off x="8074102" y="-5223277"/>
              <a:ext cx="7183882" cy="474483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9"/>
              </a:graphicData>
            </a:graphic>
          </p:graphicFrame>
          <p:sp>
            <p:nvSpPr>
              <p:cNvPr id="38" name="橢圓 37"/>
              <p:cNvSpPr/>
              <p:nvPr/>
            </p:nvSpPr>
            <p:spPr>
              <a:xfrm>
                <a:off x="10781218" y="-3656667"/>
                <a:ext cx="1665198" cy="1680639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11159951" y="-2994843"/>
              <a:ext cx="91610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1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籃球</a:t>
              </a:r>
            </a:p>
          </p:txBody>
        </p:sp>
      </p:grpSp>
      <p:cxnSp>
        <p:nvCxnSpPr>
          <p:cNvPr id="65" name="直線接點 64"/>
          <p:cNvCxnSpPr/>
          <p:nvPr/>
        </p:nvCxnSpPr>
        <p:spPr>
          <a:xfrm>
            <a:off x="1524000" y="1122218"/>
            <a:ext cx="864523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橢圓 65"/>
          <p:cNvSpPr/>
          <p:nvPr/>
        </p:nvSpPr>
        <p:spPr>
          <a:xfrm>
            <a:off x="10169236" y="1053031"/>
            <a:ext cx="138374" cy="138374"/>
          </a:xfrm>
          <a:prstGeom prst="ellipse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2" name="圓角矩形 51"/>
          <p:cNvSpPr/>
          <p:nvPr/>
        </p:nvSpPr>
        <p:spPr>
          <a:xfrm rot="2648881">
            <a:off x="-366872" y="87619"/>
            <a:ext cx="716935" cy="720821"/>
          </a:xfrm>
          <a:prstGeom prst="roundRect">
            <a:avLst/>
          </a:prstGeom>
          <a:solidFill>
            <a:srgbClr val="FE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7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58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4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7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8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FEC200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모서리가 둥근 직사각형 5"/>
          <p:cNvSpPr/>
          <p:nvPr/>
        </p:nvSpPr>
        <p:spPr>
          <a:xfrm>
            <a:off x="6784369" y="2592656"/>
            <a:ext cx="4081148" cy="3348892"/>
          </a:xfrm>
          <a:prstGeom prst="roundRect">
            <a:avLst>
              <a:gd name="adj" fmla="val 13942"/>
            </a:avLst>
          </a:prstGeom>
          <a:solidFill>
            <a:srgbClr val="39B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lvl="0" algn="ctr">
              <a:lnSpc>
                <a:spcPct val="150000"/>
              </a:lnSpc>
            </a:pPr>
            <a:r>
              <a:rPr lang="zh-TW" altLang="en-US" b="1" dirty="0" smtClean="0">
                <a:solidFill>
                  <a:prstClr val="white"/>
                </a:solidFill>
              </a:rPr>
              <a:t>棒球</a:t>
            </a:r>
            <a:endParaRPr lang="ko-KR" altLang="en-US" dirty="0"/>
          </a:p>
        </p:txBody>
      </p:sp>
      <p:grpSp>
        <p:nvGrpSpPr>
          <p:cNvPr id="48" name="그룹 13"/>
          <p:cNvGrpSpPr/>
          <p:nvPr/>
        </p:nvGrpSpPr>
        <p:grpSpPr>
          <a:xfrm>
            <a:off x="7416604" y="1574715"/>
            <a:ext cx="2816676" cy="3196373"/>
            <a:chOff x="1581150" y="1301261"/>
            <a:chExt cx="1475025" cy="2769851"/>
          </a:xfrm>
          <a:effectLst>
            <a:outerShdw dist="3683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9" name="순서도: 수동 입력 14"/>
            <p:cNvSpPr/>
            <p:nvPr/>
          </p:nvSpPr>
          <p:spPr>
            <a:xfrm>
              <a:off x="1581150" y="1301261"/>
              <a:ext cx="1475025" cy="2303585"/>
            </a:xfrm>
            <a:prstGeom prst="flowChartManualInput">
              <a:avLst/>
            </a:prstGeom>
            <a:solidFill>
              <a:schemeClr val="bg1"/>
            </a:solidFill>
            <a:ln w="444500" cap="sq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이등변 삼각형 15"/>
            <p:cNvSpPr/>
            <p:nvPr/>
          </p:nvSpPr>
          <p:spPr>
            <a:xfrm flipV="1">
              <a:off x="2667000" y="3801693"/>
              <a:ext cx="209549" cy="269419"/>
            </a:xfrm>
            <a:prstGeom prst="triangle">
              <a:avLst/>
            </a:prstGeom>
            <a:solidFill>
              <a:schemeClr val="bg1"/>
            </a:solidFill>
            <a:ln w="187325" cap="sq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7374353" y="1896958"/>
            <a:ext cx="3048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altLang="zh-TW" b="1" dirty="0" smtClean="0">
                <a:solidFill>
                  <a:srgbClr val="1111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MIZUNO</a:t>
            </a:r>
          </a:p>
          <a:p>
            <a:pPr algn="just" fontAlgn="base"/>
            <a:r>
              <a:rPr lang="zh-TW" altLang="en-US" b="1" dirty="0" smtClean="0">
                <a:solidFill>
                  <a:srgbClr val="1111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</a:t>
            </a:r>
            <a:r>
              <a:rPr lang="zh-TW" altLang="en-US" b="1" dirty="0">
                <a:solidFill>
                  <a:srgbClr val="1111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津</a:t>
            </a:r>
            <a:r>
              <a:rPr lang="zh-TW" altLang="en-US" b="1" dirty="0" smtClean="0">
                <a:solidFill>
                  <a:srgbClr val="1111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濃在市場，靠大</a:t>
            </a:r>
            <a:r>
              <a:rPr lang="zh-TW" altLang="en-US" b="1" dirty="0">
                <a:solidFill>
                  <a:srgbClr val="1111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聯盟打滾的球星加持。目前約有一七○名球星簽約使用美津濃的棒球</a:t>
            </a:r>
            <a:r>
              <a:rPr lang="zh-TW" altLang="en-US" b="1" dirty="0" smtClean="0">
                <a:solidFill>
                  <a:srgbClr val="1111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裝備。</a:t>
            </a:r>
            <a:endParaRPr lang="en-US" altLang="zh-TW" b="1" dirty="0" smtClean="0">
              <a:solidFill>
                <a:srgbClr val="11111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fontAlgn="base"/>
            <a:endParaRPr lang="en-US" altLang="zh-TW" b="1" dirty="0" smtClean="0">
              <a:solidFill>
                <a:srgbClr val="11111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fontAlgn="base"/>
            <a:r>
              <a:rPr lang="zh-TW" altLang="en-US" b="1" dirty="0" smtClean="0">
                <a:solidFill>
                  <a:srgbClr val="1111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定位棒球運動</a:t>
            </a:r>
            <a:r>
              <a:rPr lang="zh-TW" altLang="en-US" b="1" dirty="0">
                <a:solidFill>
                  <a:srgbClr val="1111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用品</a:t>
            </a:r>
            <a:r>
              <a:rPr lang="zh-TW" altLang="en-US" b="1" dirty="0" smtClean="0">
                <a:solidFill>
                  <a:srgbClr val="1111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市場</a:t>
            </a:r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加強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內銷產品的開發及市場開拓</a:t>
            </a:r>
            <a:endParaRPr lang="en-US" altLang="zh-TW" b="1" dirty="0">
              <a:solidFill>
                <a:srgbClr val="11111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fontAlgn="base"/>
            <a:endParaRPr lang="zh-TW" altLang="en-US" b="1" i="0" dirty="0">
              <a:solidFill>
                <a:srgbClr val="11111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7" name="群組 36"/>
          <p:cNvGrpSpPr/>
          <p:nvPr/>
        </p:nvGrpSpPr>
        <p:grpSpPr>
          <a:xfrm>
            <a:off x="-934160" y="1675090"/>
            <a:ext cx="8228988" cy="4782669"/>
            <a:chOff x="6939883" y="-1628906"/>
            <a:chExt cx="8350217" cy="4720124"/>
          </a:xfrm>
        </p:grpSpPr>
        <p:graphicFrame>
          <p:nvGraphicFramePr>
            <p:cNvPr id="12" name="圖表 11"/>
            <p:cNvGraphicFramePr/>
            <p:nvPr>
              <p:extLst>
                <p:ext uri="{D42A27DB-BD31-4B8C-83A1-F6EECF244321}">
                  <p14:modId xmlns:p14="http://schemas.microsoft.com/office/powerpoint/2010/main" val="679586899"/>
                </p:ext>
              </p:extLst>
            </p:nvPr>
          </p:nvGraphicFramePr>
          <p:xfrm>
            <a:off x="6939883" y="-1628906"/>
            <a:ext cx="8350217" cy="47201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grpSp>
          <p:nvGrpSpPr>
            <p:cNvPr id="36" name="群組 35"/>
            <p:cNvGrpSpPr/>
            <p:nvPr/>
          </p:nvGrpSpPr>
          <p:grpSpPr>
            <a:xfrm>
              <a:off x="10279752" y="-91983"/>
              <a:ext cx="1665198" cy="1680639"/>
              <a:chOff x="13249119" y="264199"/>
              <a:chExt cx="1665198" cy="1680639"/>
            </a:xfrm>
          </p:grpSpPr>
          <p:sp>
            <p:nvSpPr>
              <p:cNvPr id="34" name="橢圓 33"/>
              <p:cNvSpPr/>
              <p:nvPr/>
            </p:nvSpPr>
            <p:spPr>
              <a:xfrm>
                <a:off x="13249119" y="264199"/>
                <a:ext cx="1665198" cy="1680639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13620745" y="940022"/>
                <a:ext cx="91610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TW" altLang="en-US" sz="18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足球</a:t>
                </a:r>
              </a:p>
            </p:txBody>
          </p:sp>
        </p:grpSp>
      </p:grpSp>
      <p:grpSp>
        <p:nvGrpSpPr>
          <p:cNvPr id="45" name="群組 44"/>
          <p:cNvGrpSpPr/>
          <p:nvPr/>
        </p:nvGrpSpPr>
        <p:grpSpPr>
          <a:xfrm>
            <a:off x="-1903266" y="1671373"/>
            <a:ext cx="10242264" cy="4889605"/>
            <a:chOff x="-11705903" y="3729932"/>
            <a:chExt cx="9958501" cy="4754138"/>
          </a:xfrm>
        </p:grpSpPr>
        <p:graphicFrame>
          <p:nvGraphicFramePr>
            <p:cNvPr id="10" name="圖表 9"/>
            <p:cNvGraphicFramePr/>
            <p:nvPr>
              <p:extLst>
                <p:ext uri="{D42A27DB-BD31-4B8C-83A1-F6EECF244321}">
                  <p14:modId xmlns:p14="http://schemas.microsoft.com/office/powerpoint/2010/main" val="3591160473"/>
                </p:ext>
              </p:extLst>
            </p:nvPr>
          </p:nvGraphicFramePr>
          <p:xfrm>
            <a:off x="-11705903" y="3729932"/>
            <a:ext cx="9958501" cy="47541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sp>
          <p:nvSpPr>
            <p:cNvPr id="28" name="橢圓 27"/>
            <p:cNvSpPr/>
            <p:nvPr/>
          </p:nvSpPr>
          <p:spPr>
            <a:xfrm>
              <a:off x="-7577306" y="5318996"/>
              <a:ext cx="1701300" cy="17013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-7180012" y="5996316"/>
              <a:ext cx="87768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羽球</a:t>
              </a:r>
            </a:p>
            <a:p>
              <a:pPr algn="ctr"/>
              <a:endPara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135" name="圖片 13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595" y="1053031"/>
            <a:ext cx="782519" cy="782519"/>
          </a:xfrm>
          <a:prstGeom prst="rect">
            <a:avLst/>
          </a:prstGeom>
        </p:spPr>
      </p:pic>
      <p:sp>
        <p:nvSpPr>
          <p:cNvPr id="70" name="Rectangle: Rounded Corners 38">
            <a:extLst>
              <a:ext uri="{FF2B5EF4-FFF2-40B4-BE49-F238E27FC236}">
                <a16:creationId xmlns:a16="http://schemas.microsoft.com/office/drawing/2014/main" id="{216C9A82-0A18-4BF6-85DF-47F91B646B4F}"/>
              </a:ext>
            </a:extLst>
          </p:cNvPr>
          <p:cNvSpPr/>
          <p:nvPr/>
        </p:nvSpPr>
        <p:spPr>
          <a:xfrm>
            <a:off x="454577" y="1196309"/>
            <a:ext cx="5656513" cy="43928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1ECF5"/>
              </a:gs>
              <a:gs pos="100000">
                <a:srgbClr val="0BD0D9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spc="2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假設八 </a:t>
            </a:r>
            <a:r>
              <a:rPr lang="en-US" altLang="zh-TW" sz="1600" b="1" spc="2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1600" b="1" spc="2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zh-TW" altLang="zh-TW" sz="1600" b="1" spc="2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不同</a:t>
            </a:r>
            <a:r>
              <a:rPr lang="zh-TW" altLang="zh-TW" sz="1600" b="1" spc="2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運動項目度對運動鞋類之品牌聯想具顯著差異</a:t>
            </a:r>
            <a:endParaRPr lang="en-US" altLang="zh-TW" sz="1600" b="1" spc="2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89" name="모서리가 둥근 직사각형 5"/>
          <p:cNvSpPr/>
          <p:nvPr/>
        </p:nvSpPr>
        <p:spPr>
          <a:xfrm>
            <a:off x="6817616" y="2567599"/>
            <a:ext cx="4081148" cy="3348892"/>
          </a:xfrm>
          <a:prstGeom prst="roundRect">
            <a:avLst>
              <a:gd name="adj" fmla="val 13942"/>
            </a:avLst>
          </a:prstGeom>
          <a:solidFill>
            <a:srgbClr val="39B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lvl="0" algn="ctr">
              <a:lnSpc>
                <a:spcPct val="150000"/>
              </a:lnSpc>
            </a:pPr>
            <a:r>
              <a:rPr lang="zh-TW" altLang="en-US" b="1" dirty="0" smtClean="0">
                <a:solidFill>
                  <a:prstClr val="white"/>
                </a:solidFill>
              </a:rPr>
              <a:t>籃球</a:t>
            </a:r>
            <a:endParaRPr lang="ko-KR" altLang="en-US" dirty="0"/>
          </a:p>
        </p:txBody>
      </p:sp>
      <p:grpSp>
        <p:nvGrpSpPr>
          <p:cNvPr id="90" name="그룹 13"/>
          <p:cNvGrpSpPr/>
          <p:nvPr/>
        </p:nvGrpSpPr>
        <p:grpSpPr>
          <a:xfrm>
            <a:off x="7449851" y="1549658"/>
            <a:ext cx="2816676" cy="3196373"/>
            <a:chOff x="1581150" y="1301261"/>
            <a:chExt cx="1475025" cy="2769851"/>
          </a:xfrm>
          <a:effectLst>
            <a:outerShdw dist="3683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1" name="순서도: 수동 입력 14"/>
            <p:cNvSpPr/>
            <p:nvPr/>
          </p:nvSpPr>
          <p:spPr>
            <a:xfrm>
              <a:off x="1581150" y="1301261"/>
              <a:ext cx="1475025" cy="2303585"/>
            </a:xfrm>
            <a:prstGeom prst="flowChartManualInput">
              <a:avLst/>
            </a:prstGeom>
            <a:solidFill>
              <a:schemeClr val="bg1"/>
            </a:solidFill>
            <a:ln w="444500" cap="sq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이등변 삼각형 15"/>
            <p:cNvSpPr/>
            <p:nvPr/>
          </p:nvSpPr>
          <p:spPr>
            <a:xfrm flipV="1">
              <a:off x="2667000" y="3801693"/>
              <a:ext cx="209549" cy="269419"/>
            </a:xfrm>
            <a:prstGeom prst="triangle">
              <a:avLst/>
            </a:prstGeom>
            <a:solidFill>
              <a:schemeClr val="bg1"/>
            </a:solidFill>
            <a:ln w="187325" cap="sq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3" name="矩形 92"/>
          <p:cNvSpPr/>
          <p:nvPr/>
        </p:nvSpPr>
        <p:spPr>
          <a:xfrm>
            <a:off x="7313878" y="1798780"/>
            <a:ext cx="3048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NIKE</a:t>
            </a:r>
          </a:p>
          <a:p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明確</a:t>
            </a:r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的產品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定位下，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Nike 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便尋找適合的球星來</a:t>
            </a:r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代言運動鞋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Nike 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籃球鞋的代言策略大致可分為兩種</a:t>
            </a:r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模式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第一種</a:t>
            </a:r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產品的功能性結合了名人</a:t>
            </a:r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代言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第二種則是</a:t>
            </a:r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頂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級球星系</a:t>
            </a:r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列</a:t>
            </a:r>
            <a:endParaRPr lang="zh-TW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b="1" dirty="0" smtClean="0">
              <a:solidFill>
                <a:srgbClr val="11111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b="1" dirty="0" smtClean="0">
              <a:solidFill>
                <a:srgbClr val="11111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4" name="모서리가 둥근 직사각형 5"/>
          <p:cNvSpPr/>
          <p:nvPr/>
        </p:nvSpPr>
        <p:spPr>
          <a:xfrm>
            <a:off x="6812183" y="2570491"/>
            <a:ext cx="4081148" cy="3348892"/>
          </a:xfrm>
          <a:prstGeom prst="roundRect">
            <a:avLst>
              <a:gd name="adj" fmla="val 13942"/>
            </a:avLst>
          </a:prstGeom>
          <a:solidFill>
            <a:srgbClr val="39B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lvl="0" algn="ctr">
              <a:lnSpc>
                <a:spcPct val="150000"/>
              </a:lnSpc>
            </a:pPr>
            <a:r>
              <a:rPr lang="zh-TW" altLang="en-US" b="1" dirty="0">
                <a:solidFill>
                  <a:prstClr val="white"/>
                </a:solidFill>
              </a:rPr>
              <a:t>足</a:t>
            </a:r>
            <a:r>
              <a:rPr lang="zh-TW" altLang="en-US" b="1" dirty="0" smtClean="0">
                <a:solidFill>
                  <a:prstClr val="white"/>
                </a:solidFill>
              </a:rPr>
              <a:t>球</a:t>
            </a:r>
            <a:endParaRPr lang="ko-KR" altLang="en-US" dirty="0"/>
          </a:p>
        </p:txBody>
      </p:sp>
      <p:grpSp>
        <p:nvGrpSpPr>
          <p:cNvPr id="85" name="그룹 13"/>
          <p:cNvGrpSpPr/>
          <p:nvPr/>
        </p:nvGrpSpPr>
        <p:grpSpPr>
          <a:xfrm>
            <a:off x="7444418" y="1552550"/>
            <a:ext cx="2816676" cy="3196373"/>
            <a:chOff x="1581150" y="1301261"/>
            <a:chExt cx="1475025" cy="2769851"/>
          </a:xfrm>
          <a:effectLst>
            <a:outerShdw dist="3683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6" name="순서도: 수동 입력 14"/>
            <p:cNvSpPr/>
            <p:nvPr/>
          </p:nvSpPr>
          <p:spPr>
            <a:xfrm>
              <a:off x="1581150" y="1301261"/>
              <a:ext cx="1475025" cy="2303585"/>
            </a:xfrm>
            <a:prstGeom prst="flowChartManualInput">
              <a:avLst/>
            </a:prstGeom>
            <a:solidFill>
              <a:schemeClr val="bg1"/>
            </a:solidFill>
            <a:ln w="444500" cap="sq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이등변 삼각형 15"/>
            <p:cNvSpPr/>
            <p:nvPr/>
          </p:nvSpPr>
          <p:spPr>
            <a:xfrm flipV="1">
              <a:off x="2667000" y="3801693"/>
              <a:ext cx="209549" cy="269419"/>
            </a:xfrm>
            <a:prstGeom prst="triangle">
              <a:avLst/>
            </a:prstGeom>
            <a:solidFill>
              <a:schemeClr val="bg1"/>
            </a:solidFill>
            <a:ln w="187325" cap="sq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8" name="矩形 87"/>
          <p:cNvSpPr/>
          <p:nvPr/>
        </p:nvSpPr>
        <p:spPr>
          <a:xfrm>
            <a:off x="7385714" y="2062838"/>
            <a:ext cx="3048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ADIDAS</a:t>
            </a:r>
          </a:p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足球資源相當豐富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通過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贊助大型運動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賽事以及國家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隊進行自上而下的品牌營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銷。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b="1" dirty="0" smtClean="0">
              <a:solidFill>
                <a:srgbClr val="11111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2" name="모서리가 둥근 직사각형 18"/>
          <p:cNvSpPr/>
          <p:nvPr/>
        </p:nvSpPr>
        <p:spPr>
          <a:xfrm>
            <a:off x="6801498" y="2544011"/>
            <a:ext cx="4081148" cy="3448517"/>
          </a:xfrm>
          <a:prstGeom prst="roundRect">
            <a:avLst>
              <a:gd name="adj" fmla="val 13942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lvl="0" algn="ctr">
              <a:lnSpc>
                <a:spcPct val="150000"/>
              </a:lnSpc>
            </a:pPr>
            <a:r>
              <a:rPr lang="zh-TW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結</a:t>
            </a:r>
            <a:r>
              <a:rPr lang="zh-TW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果與討論</a:t>
            </a:r>
            <a:endParaRPr lang="ko-KR" alt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</a:endParaRPr>
          </a:p>
        </p:txBody>
      </p:sp>
      <p:grpSp>
        <p:nvGrpSpPr>
          <p:cNvPr id="123" name="그룹 22"/>
          <p:cNvGrpSpPr/>
          <p:nvPr/>
        </p:nvGrpSpPr>
        <p:grpSpPr>
          <a:xfrm>
            <a:off x="7281804" y="1530608"/>
            <a:ext cx="2980761" cy="3291460"/>
            <a:chOff x="1581150" y="1301261"/>
            <a:chExt cx="1475025" cy="2769851"/>
          </a:xfrm>
          <a:effectLst>
            <a:outerShdw dist="3683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24" name="순서도: 수동 입력 23"/>
            <p:cNvSpPr/>
            <p:nvPr/>
          </p:nvSpPr>
          <p:spPr>
            <a:xfrm>
              <a:off x="1581150" y="1301261"/>
              <a:ext cx="1475025" cy="2303585"/>
            </a:xfrm>
            <a:prstGeom prst="flowChartManualInput">
              <a:avLst/>
            </a:prstGeom>
            <a:solidFill>
              <a:schemeClr val="bg1"/>
            </a:solidFill>
            <a:ln w="444500" cap="sq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이등변 삼각형 24"/>
            <p:cNvSpPr/>
            <p:nvPr/>
          </p:nvSpPr>
          <p:spPr>
            <a:xfrm flipV="1">
              <a:off x="2667000" y="3801693"/>
              <a:ext cx="209549" cy="269419"/>
            </a:xfrm>
            <a:prstGeom prst="triangle">
              <a:avLst/>
            </a:prstGeom>
            <a:solidFill>
              <a:schemeClr val="bg1"/>
            </a:solidFill>
            <a:ln w="187325" cap="sq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7221765" y="2181102"/>
            <a:ext cx="31258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消費者會因為運動項目而產生出品牌聯想</a:t>
            </a:r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並產生出品牌形象與知覺價值，</a:t>
            </a:r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運動鞋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類品牌或許可以利用分眾化的</a:t>
            </a:r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優勢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創造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最大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化利益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6" name="圖片 1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03" y="4157483"/>
            <a:ext cx="1572971" cy="1572971"/>
          </a:xfrm>
          <a:prstGeom prst="rect">
            <a:avLst/>
          </a:prstGeom>
        </p:spPr>
      </p:pic>
      <p:sp>
        <p:nvSpPr>
          <p:cNvPr id="128" name="圓角矩形 127"/>
          <p:cNvSpPr/>
          <p:nvPr/>
        </p:nvSpPr>
        <p:spPr>
          <a:xfrm>
            <a:off x="1804306" y="5598193"/>
            <a:ext cx="3527100" cy="723207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加總的運動鞋市場佔有率達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39%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29" name="圖表 128"/>
          <p:cNvGraphicFramePr/>
          <p:nvPr>
            <p:extLst>
              <p:ext uri="{D42A27DB-BD31-4B8C-83A1-F6EECF244321}">
                <p14:modId xmlns:p14="http://schemas.microsoft.com/office/powerpoint/2010/main" val="2200498420"/>
              </p:ext>
            </p:extLst>
          </p:nvPr>
        </p:nvGraphicFramePr>
        <p:xfrm>
          <a:off x="2522110" y="1691213"/>
          <a:ext cx="4912680" cy="3072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130" name="加號 129"/>
          <p:cNvSpPr/>
          <p:nvPr/>
        </p:nvSpPr>
        <p:spPr>
          <a:xfrm>
            <a:off x="1828686" y="4694669"/>
            <a:ext cx="464393" cy="464393"/>
          </a:xfrm>
          <a:prstGeom prst="mathPlu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6" name="圖片 75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0" t="16618" r="22242" b="19050"/>
          <a:stretch/>
        </p:blipFill>
        <p:spPr>
          <a:xfrm>
            <a:off x="2295980" y="4088677"/>
            <a:ext cx="1600200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9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5" grpId="0"/>
      <p:bldP spid="5" grpId="1"/>
      <p:bldP spid="89" grpId="0" animBg="1"/>
      <p:bldP spid="89" grpId="1" animBg="1"/>
      <p:bldP spid="93" grpId="0"/>
      <p:bldP spid="93" grpId="1"/>
      <p:bldP spid="84" grpId="0" animBg="1"/>
      <p:bldP spid="84" grpId="1" animBg="1"/>
      <p:bldP spid="88" grpId="0"/>
      <p:bldP spid="88" grpId="1"/>
      <p:bldP spid="122" grpId="0" animBg="1"/>
      <p:bldP spid="6" grpId="0"/>
      <p:bldP spid="128" grpId="0" animBg="1"/>
      <p:bldGraphic spid="129" grpId="0">
        <p:bldAsOne/>
      </p:bldGraphic>
      <p:bldP spid="1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Connector 95"/>
          <p:cNvCxnSpPr/>
          <p:nvPr/>
        </p:nvCxnSpPr>
        <p:spPr>
          <a:xfrm flipH="1">
            <a:off x="2930282" y="3815796"/>
            <a:ext cx="623659" cy="76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6" name="Oval 10"/>
          <p:cNvSpPr/>
          <p:nvPr/>
        </p:nvSpPr>
        <p:spPr>
          <a:xfrm>
            <a:off x="146862" y="2238294"/>
            <a:ext cx="3065687" cy="30656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6" name="Oval 104"/>
          <p:cNvSpPr/>
          <p:nvPr/>
        </p:nvSpPr>
        <p:spPr>
          <a:xfrm>
            <a:off x="372726" y="2451459"/>
            <a:ext cx="2626246" cy="2626244"/>
          </a:xfrm>
          <a:prstGeom prst="ellipse">
            <a:avLst/>
          </a:prstGeom>
          <a:noFill/>
          <a:ln w="6350" cap="rnd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8C60F1"/>
              </a:solidFill>
            </a:endParaRPr>
          </a:p>
        </p:txBody>
      </p:sp>
      <p:graphicFrame>
        <p:nvGraphicFramePr>
          <p:cNvPr id="88" name="資料庫圖表 87"/>
          <p:cNvGraphicFramePr/>
          <p:nvPr>
            <p:extLst>
              <p:ext uri="{D42A27DB-BD31-4B8C-83A1-F6EECF244321}">
                <p14:modId xmlns:p14="http://schemas.microsoft.com/office/powerpoint/2010/main" val="2835733306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3" name="모서리가 둥근 직사각형 17"/>
          <p:cNvSpPr/>
          <p:nvPr/>
        </p:nvSpPr>
        <p:spPr>
          <a:xfrm>
            <a:off x="3631546" y="2489168"/>
            <a:ext cx="8560452" cy="2638944"/>
          </a:xfrm>
          <a:prstGeom prst="roundRect">
            <a:avLst>
              <a:gd name="adj" fmla="val 50000"/>
            </a:avLst>
          </a:prstGeom>
          <a:solidFill>
            <a:srgbClr val="FFE69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99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 smtClean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結論</a:t>
            </a:r>
            <a:endParaRPr lang="zh-TW" altLang="en-US" sz="2800" b="1" kern="0" dirty="0">
              <a:solidFill>
                <a:srgbClr val="4472C4">
                  <a:lumMod val="50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1524000" y="1122218"/>
            <a:ext cx="864523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橢圓 9"/>
          <p:cNvSpPr/>
          <p:nvPr/>
        </p:nvSpPr>
        <p:spPr>
          <a:xfrm>
            <a:off x="10169236" y="1053031"/>
            <a:ext cx="138374" cy="138374"/>
          </a:xfrm>
          <a:prstGeom prst="ellipse">
            <a:avLst/>
          </a:prstGeom>
          <a:solidFill>
            <a:srgbClr val="7030A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89" name="群組 88"/>
          <p:cNvGrpSpPr/>
          <p:nvPr/>
        </p:nvGrpSpPr>
        <p:grpSpPr>
          <a:xfrm>
            <a:off x="-366872" y="87619"/>
            <a:ext cx="2402419" cy="720821"/>
            <a:chOff x="-223997" y="8624"/>
            <a:chExt cx="2402419" cy="720821"/>
          </a:xfrm>
          <a:solidFill>
            <a:srgbClr val="FEC200"/>
          </a:solidFill>
        </p:grpSpPr>
        <p:cxnSp>
          <p:nvCxnSpPr>
            <p:cNvPr id="90" name="直線接點 89"/>
            <p:cNvCxnSpPr/>
            <p:nvPr/>
          </p:nvCxnSpPr>
          <p:spPr>
            <a:xfrm>
              <a:off x="302036" y="681468"/>
              <a:ext cx="1876386" cy="0"/>
            </a:xfrm>
            <a:prstGeom prst="line">
              <a:avLst/>
            </a:prstGeom>
            <a:grpFill/>
            <a:ln w="15875"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圓角矩形 90"/>
            <p:cNvSpPr/>
            <p:nvPr/>
          </p:nvSpPr>
          <p:spPr>
            <a:xfrm rot="2648881">
              <a:off x="-223997" y="8624"/>
              <a:ext cx="716935" cy="720821"/>
            </a:xfrm>
            <a:prstGeom prst="roundRect">
              <a:avLst/>
            </a:prstGeom>
            <a:solidFill>
              <a:srgbClr val="2CCA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2" name="矩形 91"/>
          <p:cNvSpPr/>
          <p:nvPr/>
        </p:nvSpPr>
        <p:spPr>
          <a:xfrm>
            <a:off x="2262918" y="160046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2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33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9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2CCAA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0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2CCAA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2CCAA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2" name="Oval 98"/>
          <p:cNvSpPr/>
          <p:nvPr/>
        </p:nvSpPr>
        <p:spPr>
          <a:xfrm>
            <a:off x="640561" y="2731993"/>
            <a:ext cx="2032362" cy="203236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/>
              <a:t>結論</a:t>
            </a:r>
            <a:endParaRPr lang="en-US" altLang="zh-TW" sz="2000" b="1" dirty="0" smtClean="0"/>
          </a:p>
          <a:p>
            <a:pPr algn="ctr"/>
            <a:r>
              <a:rPr lang="en-US" altLang="zh-TW" sz="1600" dirty="0" smtClean="0">
                <a:latin typeface="Eras Bold ITC" panose="020B0907030504020204" pitchFamily="34" charset="0"/>
              </a:rPr>
              <a:t>Conclusion</a:t>
            </a:r>
            <a:endParaRPr lang="en-US" sz="2000" b="1" dirty="0">
              <a:latin typeface="Eras Bold ITC" panose="020B0907030504020204" pitchFamily="34" charset="0"/>
            </a:endParaRPr>
          </a:p>
        </p:txBody>
      </p:sp>
      <p:sp>
        <p:nvSpPr>
          <p:cNvPr id="137" name="Arc 61"/>
          <p:cNvSpPr/>
          <p:nvPr/>
        </p:nvSpPr>
        <p:spPr>
          <a:xfrm>
            <a:off x="347326" y="2464159"/>
            <a:ext cx="2626246" cy="2626244"/>
          </a:xfrm>
          <a:prstGeom prst="arc">
            <a:avLst>
              <a:gd name="adj1" fmla="val 17008840"/>
              <a:gd name="adj2" fmla="val 4629557"/>
            </a:avLst>
          </a:prstGeom>
          <a:noFill/>
          <a:ln w="127000" cap="rnd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8C60F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259525" y="2661634"/>
            <a:ext cx="776907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運動風氣的蓬勃</a:t>
            </a:r>
            <a:r>
              <a:rPr lang="zh-TW" altLang="zh-TW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發展，</a:t>
            </a:r>
            <a:r>
              <a:rPr lang="zh-TW" altLang="zh-TW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有鑑於運動鞋市場的運動品牌相互競爭激烈</a:t>
            </a:r>
            <a:r>
              <a:rPr lang="zh-TW" altLang="zh-TW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</a:t>
            </a:r>
            <a:endParaRPr lang="en-US" altLang="zh-TW" b="1" kern="10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zh-TW" altLang="zh-TW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如何</a:t>
            </a:r>
            <a:r>
              <a:rPr lang="zh-TW" altLang="zh-TW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在眾多品牌中脫穎而出，</a:t>
            </a:r>
            <a:r>
              <a:rPr lang="zh-TW" altLang="en-US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了解消費者的消費</a:t>
            </a:r>
            <a:r>
              <a:rPr lang="zh-TW" altLang="en-US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習性，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創造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最大的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利益，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就是</a:t>
            </a:r>
            <a:r>
              <a:rPr lang="zh-TW" altLang="zh-TW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本研究的</a:t>
            </a:r>
            <a:r>
              <a:rPr lang="zh-TW" altLang="en-US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動機與</a:t>
            </a:r>
            <a:r>
              <a:rPr lang="zh-TW" altLang="zh-TW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目的</a:t>
            </a:r>
            <a:r>
              <a:rPr lang="zh-TW" altLang="en-US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en-US" altLang="zh-TW" b="1" kern="10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網路問卷進行調查</a:t>
            </a:r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採用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便利性抽樣，針對各年齡層和運動鞋類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消費者</a:t>
            </a:r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有效問卷回率為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99%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。問卷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進行信度分析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所有項目皆大於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Cronbach’s α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值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0.7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，代表問卷具可靠與一致性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單因子變異數分析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(ANOVA)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、獨立樣本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檢定以及皮爾森相關係數分析的統計方法進行</a:t>
            </a:r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分析，而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經研究假設進行討論後</a:t>
            </a:r>
            <a:r>
              <a:rPr lang="zh-TW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，最後提出以下結論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8" name="Oval 107"/>
          <p:cNvSpPr/>
          <p:nvPr/>
        </p:nvSpPr>
        <p:spPr>
          <a:xfrm>
            <a:off x="3438413" y="3683920"/>
            <a:ext cx="263751" cy="26375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66"/>
          <p:cNvSpPr/>
          <p:nvPr/>
        </p:nvSpPr>
        <p:spPr>
          <a:xfrm>
            <a:off x="3510477" y="3761701"/>
            <a:ext cx="134263" cy="13426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75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Oval 10"/>
          <p:cNvSpPr/>
          <p:nvPr/>
        </p:nvSpPr>
        <p:spPr>
          <a:xfrm>
            <a:off x="146862" y="2238294"/>
            <a:ext cx="3065687" cy="30656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6" name="Oval 104"/>
          <p:cNvSpPr/>
          <p:nvPr/>
        </p:nvSpPr>
        <p:spPr>
          <a:xfrm>
            <a:off x="372726" y="2451459"/>
            <a:ext cx="2626246" cy="2626244"/>
          </a:xfrm>
          <a:prstGeom prst="ellipse">
            <a:avLst/>
          </a:prstGeom>
          <a:noFill/>
          <a:ln w="6350" cap="rnd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8C60F1"/>
              </a:solidFill>
            </a:endParaRPr>
          </a:p>
        </p:txBody>
      </p:sp>
      <p:graphicFrame>
        <p:nvGraphicFramePr>
          <p:cNvPr id="88" name="資料庫圖表 87"/>
          <p:cNvGraphicFramePr/>
          <p:nvPr>
            <p:extLst>
              <p:ext uri="{D42A27DB-BD31-4B8C-83A1-F6EECF244321}">
                <p14:modId xmlns:p14="http://schemas.microsoft.com/office/powerpoint/2010/main" val="2835733306"/>
              </p:ext>
            </p:extLst>
          </p:nvPr>
        </p:nvGraphicFramePr>
        <p:xfrm>
          <a:off x="1120" y="4765962"/>
          <a:ext cx="12192001" cy="375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3" name="모서리가 둥근 직사각형 17"/>
          <p:cNvSpPr/>
          <p:nvPr/>
        </p:nvSpPr>
        <p:spPr>
          <a:xfrm>
            <a:off x="3620418" y="1458446"/>
            <a:ext cx="8388264" cy="85100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74" name="타원 18"/>
          <p:cNvSpPr/>
          <p:nvPr/>
        </p:nvSpPr>
        <p:spPr>
          <a:xfrm>
            <a:off x="3736609" y="1556715"/>
            <a:ext cx="1045835" cy="6877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3600" b="1" dirty="0" smtClean="0">
                <a:solidFill>
                  <a:srgbClr val="FFC000"/>
                </a:solidFill>
              </a:rPr>
              <a:t>01</a:t>
            </a:r>
            <a:endParaRPr lang="ko-KR" altLang="en-US" sz="3600" b="1" dirty="0">
              <a:solidFill>
                <a:srgbClr val="FFC000"/>
              </a:solidFill>
            </a:endParaRPr>
          </a:p>
        </p:txBody>
      </p:sp>
      <p:sp>
        <p:nvSpPr>
          <p:cNvPr id="175" name="모서리가 둥근 직사각형 20"/>
          <p:cNvSpPr/>
          <p:nvPr/>
        </p:nvSpPr>
        <p:spPr>
          <a:xfrm>
            <a:off x="3620417" y="2729918"/>
            <a:ext cx="8402426" cy="8510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76" name="타원 21"/>
          <p:cNvSpPr/>
          <p:nvPr/>
        </p:nvSpPr>
        <p:spPr>
          <a:xfrm>
            <a:off x="3737844" y="2828187"/>
            <a:ext cx="1058217" cy="6877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3600" b="1" dirty="0" smtClean="0">
                <a:solidFill>
                  <a:srgbClr val="0080B5"/>
                </a:solidFill>
              </a:rPr>
              <a:t>02</a:t>
            </a:r>
            <a:endParaRPr lang="ko-KR" altLang="en-US" sz="3600" b="1" dirty="0">
              <a:solidFill>
                <a:srgbClr val="0080B5"/>
              </a:solidFill>
            </a:endParaRPr>
          </a:p>
        </p:txBody>
      </p:sp>
      <p:sp>
        <p:nvSpPr>
          <p:cNvPr id="177" name="모서리가 둥근 직사각형 23"/>
          <p:cNvSpPr/>
          <p:nvPr/>
        </p:nvSpPr>
        <p:spPr>
          <a:xfrm>
            <a:off x="3620416" y="3996053"/>
            <a:ext cx="8402427" cy="851009"/>
          </a:xfrm>
          <a:prstGeom prst="roundRect">
            <a:avLst>
              <a:gd name="adj" fmla="val 50000"/>
            </a:avLst>
          </a:prstGeom>
          <a:solidFill>
            <a:srgbClr val="FF7C8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78" name="타원 24"/>
          <p:cNvSpPr/>
          <p:nvPr/>
        </p:nvSpPr>
        <p:spPr>
          <a:xfrm>
            <a:off x="3737844" y="4094322"/>
            <a:ext cx="1058218" cy="6877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3600" b="1" dirty="0" smtClean="0">
                <a:solidFill>
                  <a:srgbClr val="FF7C80"/>
                </a:solidFill>
              </a:rPr>
              <a:t>03</a:t>
            </a:r>
            <a:endParaRPr lang="ko-KR" altLang="en-US" sz="3600" b="1" dirty="0">
              <a:solidFill>
                <a:srgbClr val="FF7C80"/>
              </a:solidFill>
            </a:endParaRPr>
          </a:p>
        </p:txBody>
      </p:sp>
      <p:sp>
        <p:nvSpPr>
          <p:cNvPr id="179" name="모서리가 둥근 직사각형 29"/>
          <p:cNvSpPr/>
          <p:nvPr/>
        </p:nvSpPr>
        <p:spPr>
          <a:xfrm>
            <a:off x="3620417" y="5270683"/>
            <a:ext cx="8388265" cy="851009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80" name="타원 30"/>
          <p:cNvSpPr/>
          <p:nvPr/>
        </p:nvSpPr>
        <p:spPr>
          <a:xfrm>
            <a:off x="3736608" y="5368952"/>
            <a:ext cx="1045838" cy="6877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3600" b="1" dirty="0" smtClean="0">
                <a:solidFill>
                  <a:srgbClr val="92D050"/>
                </a:solidFill>
              </a:rPr>
              <a:t>04</a:t>
            </a:r>
            <a:endParaRPr lang="ko-KR" altLang="en-US" sz="3600" b="1" dirty="0">
              <a:solidFill>
                <a:srgbClr val="92D050"/>
              </a:solidFill>
            </a:endParaRPr>
          </a:p>
        </p:txBody>
      </p:sp>
      <p:sp>
        <p:nvSpPr>
          <p:cNvPr id="138" name="TextBox 8"/>
          <p:cNvSpPr txBox="1"/>
          <p:nvPr/>
        </p:nvSpPr>
        <p:spPr>
          <a:xfrm>
            <a:off x="4898635" y="1525800"/>
            <a:ext cx="6725097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b="1" dirty="0">
                <a:solidFill>
                  <a:schemeClr val="tx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男女購買</a:t>
            </a:r>
            <a:r>
              <a:rPr lang="zh-TW" altLang="en-US" sz="1600" b="1" dirty="0" smtClean="0">
                <a:solidFill>
                  <a:schemeClr val="tx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運動品牌鞋類會</a:t>
            </a:r>
            <a:r>
              <a:rPr lang="zh-TW" altLang="en-US" sz="1600" b="1" dirty="0">
                <a:solidFill>
                  <a:schemeClr val="tx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考量預防運動傷害及延長運動生涯，</a:t>
            </a:r>
            <a:r>
              <a:rPr lang="zh-TW" altLang="en-US" sz="1600" b="1" dirty="0" smtClean="0">
                <a:solidFill>
                  <a:schemeClr val="tx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並且影響</a:t>
            </a:r>
            <a:r>
              <a:rPr lang="zh-TW" altLang="en-US" sz="1600" b="1" dirty="0">
                <a:solidFill>
                  <a:schemeClr val="tx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未來購買更多產品之</a:t>
            </a:r>
            <a:r>
              <a:rPr lang="zh-TW" altLang="en-US" sz="1600" b="1" dirty="0" smtClean="0">
                <a:solidFill>
                  <a:schemeClr val="tx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意願。</a:t>
            </a:r>
            <a:endParaRPr lang="en-US" altLang="zh-TW" sz="1600" b="1" dirty="0" smtClean="0">
              <a:solidFill>
                <a:schemeClr val="tx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1" name="TextBox 8"/>
          <p:cNvSpPr txBox="1"/>
          <p:nvPr/>
        </p:nvSpPr>
        <p:spPr>
          <a:xfrm>
            <a:off x="4913488" y="2791350"/>
            <a:ext cx="6870241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透過社群媒體傳達運動品牌鞋類資訊，能最大化有效提升消費者對運動品牌鞋類的知覺價值，並且同時對購買意願都具有正向的效果。</a:t>
            </a:r>
            <a:endParaRPr lang="en-US" altLang="zh-TW" sz="1600" b="1" dirty="0">
              <a:solidFill>
                <a:schemeClr val="tx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5" name="TextBox 8"/>
          <p:cNvSpPr txBox="1"/>
          <p:nvPr/>
        </p:nvSpPr>
        <p:spPr>
          <a:xfrm>
            <a:off x="4912059" y="5326855"/>
            <a:ext cx="6870241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b="1" dirty="0">
                <a:solidFill>
                  <a:schemeClr val="tx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創造更</a:t>
            </a:r>
            <a:r>
              <a:rPr lang="zh-TW" altLang="en-US" sz="1600" b="1" dirty="0" smtClean="0">
                <a:solidFill>
                  <a:schemeClr val="tx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多的消費者穿著主因，便能增加運動品牌鞋類的品牌形象，對於消費者購買運動鞋類的可能性與數量也就越高。</a:t>
            </a:r>
            <a:endParaRPr lang="en-US" altLang="zh-TW" sz="1600" b="1" dirty="0">
              <a:solidFill>
                <a:schemeClr val="tx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8" name="TextBox 8"/>
          <p:cNvSpPr txBox="1"/>
          <p:nvPr/>
        </p:nvSpPr>
        <p:spPr>
          <a:xfrm>
            <a:off x="4912059" y="4070889"/>
            <a:ext cx="6870240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透過功能性、運動球星和分眾化方式，會使消費者對不同運動項目產生獨特</a:t>
            </a:r>
            <a:r>
              <a:rPr lang="zh-TW" altLang="en-US" sz="1600" b="1" dirty="0">
                <a:solidFill>
                  <a:schemeClr val="tx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的品牌</a:t>
            </a:r>
            <a:r>
              <a:rPr lang="zh-TW" altLang="en-US" sz="1600" b="1" dirty="0" smtClean="0">
                <a:solidFill>
                  <a:schemeClr val="tx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聯想，所以</a:t>
            </a:r>
            <a:r>
              <a:rPr lang="zh-TW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不同的運動項目中會有著不同代表</a:t>
            </a:r>
            <a:r>
              <a:rPr lang="zh-TW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性的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運動鞋類</a:t>
            </a:r>
            <a:r>
              <a:rPr lang="zh-TW" altLang="en-US" sz="1600" b="1" dirty="0" smtClean="0">
                <a:solidFill>
                  <a:schemeClr val="tx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品牌。</a:t>
            </a:r>
            <a:endParaRPr lang="en-US" altLang="zh-TW" sz="1600" b="1" dirty="0">
              <a:solidFill>
                <a:schemeClr val="tx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9" name="직사각형 4">
            <a:extLst>
              <a:ext uri="{FF2B5EF4-FFF2-40B4-BE49-F238E27FC236}">
                <a16:creationId xmlns:a16="http://schemas.microsoft.com/office/drawing/2014/main" id="{1F80ADCD-5332-4FF4-A792-A4AF8D14C671}"/>
              </a:ext>
            </a:extLst>
          </p:cNvPr>
          <p:cNvSpPr/>
          <p:nvPr/>
        </p:nvSpPr>
        <p:spPr>
          <a:xfrm flipH="1">
            <a:off x="-2" y="0"/>
            <a:ext cx="12192000" cy="87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5400000" algn="t" rotWithShape="0">
              <a:srgbClr val="7CAFDE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TW" altLang="en-US" sz="2800" b="1" kern="0" dirty="0" smtClean="0">
                <a:solidFill>
                  <a:srgbClr val="4472C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結論</a:t>
            </a:r>
            <a:endParaRPr lang="zh-TW" altLang="en-US" sz="2800" b="1" kern="0" dirty="0">
              <a:solidFill>
                <a:srgbClr val="4472C4">
                  <a:lumMod val="50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1524000" y="1122218"/>
            <a:ext cx="864523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橢圓 9"/>
          <p:cNvSpPr/>
          <p:nvPr/>
        </p:nvSpPr>
        <p:spPr>
          <a:xfrm>
            <a:off x="10169236" y="1053031"/>
            <a:ext cx="138374" cy="138374"/>
          </a:xfrm>
          <a:prstGeom prst="ellipse">
            <a:avLst/>
          </a:prstGeom>
          <a:solidFill>
            <a:srgbClr val="7030A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89" name="群組 88"/>
          <p:cNvGrpSpPr/>
          <p:nvPr/>
        </p:nvGrpSpPr>
        <p:grpSpPr>
          <a:xfrm>
            <a:off x="-366872" y="87619"/>
            <a:ext cx="2402419" cy="720821"/>
            <a:chOff x="-223997" y="8624"/>
            <a:chExt cx="2402419" cy="720821"/>
          </a:xfrm>
          <a:solidFill>
            <a:srgbClr val="FEC200"/>
          </a:solidFill>
        </p:grpSpPr>
        <p:cxnSp>
          <p:nvCxnSpPr>
            <p:cNvPr id="90" name="直線接點 89"/>
            <p:cNvCxnSpPr/>
            <p:nvPr/>
          </p:nvCxnSpPr>
          <p:spPr>
            <a:xfrm>
              <a:off x="302036" y="681468"/>
              <a:ext cx="1876386" cy="0"/>
            </a:xfrm>
            <a:prstGeom prst="line">
              <a:avLst/>
            </a:prstGeom>
            <a:grpFill/>
            <a:ln w="15875"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圓角矩形 90"/>
            <p:cNvSpPr/>
            <p:nvPr/>
          </p:nvSpPr>
          <p:spPr>
            <a:xfrm rot="2648881">
              <a:off x="-223997" y="8624"/>
              <a:ext cx="716935" cy="720821"/>
            </a:xfrm>
            <a:prstGeom prst="roundRect">
              <a:avLst/>
            </a:prstGeom>
            <a:solidFill>
              <a:srgbClr val="2CCA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2" name="矩形 91"/>
          <p:cNvSpPr/>
          <p:nvPr/>
        </p:nvSpPr>
        <p:spPr>
          <a:xfrm>
            <a:off x="2262918" y="160046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2" name="그룹 28"/>
          <p:cNvGrpSpPr/>
          <p:nvPr/>
        </p:nvGrpSpPr>
        <p:grpSpPr>
          <a:xfrm rot="5400000">
            <a:off x="971988" y="-233101"/>
            <a:ext cx="457963" cy="1402252"/>
            <a:chOff x="1431132" y="1547508"/>
            <a:chExt cx="1785938" cy="4342977"/>
          </a:xfrm>
        </p:grpSpPr>
        <p:sp>
          <p:nvSpPr>
            <p:cNvPr id="33" name="모서리가 둥근 직사각형 4"/>
            <p:cNvSpPr/>
            <p:nvPr/>
          </p:nvSpPr>
          <p:spPr>
            <a:xfrm>
              <a:off x="1506045" y="1547508"/>
              <a:ext cx="1617665" cy="4223657"/>
            </a:xfrm>
            <a:custGeom>
              <a:avLst/>
              <a:gdLst>
                <a:gd name="connsiteX0" fmla="*/ 0 w 1472522"/>
                <a:gd name="connsiteY0" fmla="*/ 736261 h 4223657"/>
                <a:gd name="connsiteX1" fmla="*/ 736261 w 1472522"/>
                <a:gd name="connsiteY1" fmla="*/ 0 h 4223657"/>
                <a:gd name="connsiteX2" fmla="*/ 736261 w 1472522"/>
                <a:gd name="connsiteY2" fmla="*/ 0 h 4223657"/>
                <a:gd name="connsiteX3" fmla="*/ 1472522 w 1472522"/>
                <a:gd name="connsiteY3" fmla="*/ 736261 h 4223657"/>
                <a:gd name="connsiteX4" fmla="*/ 1472522 w 1472522"/>
                <a:gd name="connsiteY4" fmla="*/ 3487396 h 4223657"/>
                <a:gd name="connsiteX5" fmla="*/ 736261 w 1472522"/>
                <a:gd name="connsiteY5" fmla="*/ 4223657 h 4223657"/>
                <a:gd name="connsiteX6" fmla="*/ 736261 w 1472522"/>
                <a:gd name="connsiteY6" fmla="*/ 4223657 h 4223657"/>
                <a:gd name="connsiteX7" fmla="*/ 0 w 1472522"/>
                <a:gd name="connsiteY7" fmla="*/ 3487396 h 4223657"/>
                <a:gd name="connsiteX8" fmla="*/ 0 w 1472522"/>
                <a:gd name="connsiteY8" fmla="*/ 736261 h 4223657"/>
                <a:gd name="connsiteX0" fmla="*/ 0 w 1530579"/>
                <a:gd name="connsiteY0" fmla="*/ 750775 h 4223657"/>
                <a:gd name="connsiteX1" fmla="*/ 794318 w 1530579"/>
                <a:gd name="connsiteY1" fmla="*/ 0 h 4223657"/>
                <a:gd name="connsiteX2" fmla="*/ 794318 w 1530579"/>
                <a:gd name="connsiteY2" fmla="*/ 0 h 4223657"/>
                <a:gd name="connsiteX3" fmla="*/ 1530579 w 1530579"/>
                <a:gd name="connsiteY3" fmla="*/ 736261 h 4223657"/>
                <a:gd name="connsiteX4" fmla="*/ 1530579 w 1530579"/>
                <a:gd name="connsiteY4" fmla="*/ 3487396 h 4223657"/>
                <a:gd name="connsiteX5" fmla="*/ 794318 w 1530579"/>
                <a:gd name="connsiteY5" fmla="*/ 4223657 h 4223657"/>
                <a:gd name="connsiteX6" fmla="*/ 794318 w 1530579"/>
                <a:gd name="connsiteY6" fmla="*/ 4223657 h 4223657"/>
                <a:gd name="connsiteX7" fmla="*/ 58057 w 1530579"/>
                <a:gd name="connsiteY7" fmla="*/ 3487396 h 4223657"/>
                <a:gd name="connsiteX8" fmla="*/ 0 w 1530579"/>
                <a:gd name="connsiteY8" fmla="*/ 750775 h 4223657"/>
                <a:gd name="connsiteX0" fmla="*/ 0 w 1588636"/>
                <a:gd name="connsiteY0" fmla="*/ 750775 h 4223657"/>
                <a:gd name="connsiteX1" fmla="*/ 794318 w 1588636"/>
                <a:gd name="connsiteY1" fmla="*/ 0 h 4223657"/>
                <a:gd name="connsiteX2" fmla="*/ 794318 w 1588636"/>
                <a:gd name="connsiteY2" fmla="*/ 0 h 4223657"/>
                <a:gd name="connsiteX3" fmla="*/ 1588636 w 1588636"/>
                <a:gd name="connsiteY3" fmla="*/ 808832 h 4223657"/>
                <a:gd name="connsiteX4" fmla="*/ 1530579 w 1588636"/>
                <a:gd name="connsiteY4" fmla="*/ 3487396 h 4223657"/>
                <a:gd name="connsiteX5" fmla="*/ 794318 w 1588636"/>
                <a:gd name="connsiteY5" fmla="*/ 4223657 h 4223657"/>
                <a:gd name="connsiteX6" fmla="*/ 794318 w 1588636"/>
                <a:gd name="connsiteY6" fmla="*/ 4223657 h 4223657"/>
                <a:gd name="connsiteX7" fmla="*/ 58057 w 1588636"/>
                <a:gd name="connsiteY7" fmla="*/ 3487396 h 4223657"/>
                <a:gd name="connsiteX8" fmla="*/ 0 w 1588636"/>
                <a:gd name="connsiteY8" fmla="*/ 750775 h 4223657"/>
                <a:gd name="connsiteX0" fmla="*/ 0 w 1617665"/>
                <a:gd name="connsiteY0" fmla="*/ 852375 h 4223657"/>
                <a:gd name="connsiteX1" fmla="*/ 823347 w 1617665"/>
                <a:gd name="connsiteY1" fmla="*/ 0 h 4223657"/>
                <a:gd name="connsiteX2" fmla="*/ 823347 w 1617665"/>
                <a:gd name="connsiteY2" fmla="*/ 0 h 4223657"/>
                <a:gd name="connsiteX3" fmla="*/ 1617665 w 1617665"/>
                <a:gd name="connsiteY3" fmla="*/ 808832 h 4223657"/>
                <a:gd name="connsiteX4" fmla="*/ 1559608 w 1617665"/>
                <a:gd name="connsiteY4" fmla="*/ 3487396 h 4223657"/>
                <a:gd name="connsiteX5" fmla="*/ 823347 w 1617665"/>
                <a:gd name="connsiteY5" fmla="*/ 4223657 h 4223657"/>
                <a:gd name="connsiteX6" fmla="*/ 823347 w 1617665"/>
                <a:gd name="connsiteY6" fmla="*/ 4223657 h 4223657"/>
                <a:gd name="connsiteX7" fmla="*/ 87086 w 1617665"/>
                <a:gd name="connsiteY7" fmla="*/ 3487396 h 4223657"/>
                <a:gd name="connsiteX8" fmla="*/ 0 w 1617665"/>
                <a:gd name="connsiteY8" fmla="*/ 852375 h 422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7665" h="4223657">
                  <a:moveTo>
                    <a:pt x="0" y="852375"/>
                  </a:moveTo>
                  <a:cubicBezTo>
                    <a:pt x="0" y="445749"/>
                    <a:pt x="416721" y="0"/>
                    <a:pt x="823347" y="0"/>
                  </a:cubicBezTo>
                  <a:lnTo>
                    <a:pt x="823347" y="0"/>
                  </a:lnTo>
                  <a:cubicBezTo>
                    <a:pt x="1229973" y="0"/>
                    <a:pt x="1617665" y="402206"/>
                    <a:pt x="1617665" y="808832"/>
                  </a:cubicBezTo>
                  <a:lnTo>
                    <a:pt x="1559608" y="3487396"/>
                  </a:lnTo>
                  <a:cubicBezTo>
                    <a:pt x="1559608" y="3894022"/>
                    <a:pt x="1229973" y="4223657"/>
                    <a:pt x="823347" y="4223657"/>
                  </a:cubicBezTo>
                  <a:lnTo>
                    <a:pt x="823347" y="4223657"/>
                  </a:lnTo>
                  <a:cubicBezTo>
                    <a:pt x="416721" y="4223657"/>
                    <a:pt x="87086" y="3894022"/>
                    <a:pt x="87086" y="3487396"/>
                  </a:cubicBezTo>
                  <a:cubicBezTo>
                    <a:pt x="87086" y="2570351"/>
                    <a:pt x="0" y="1769420"/>
                    <a:pt x="0" y="852375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3556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0"/>
            <p:cNvSpPr/>
            <p:nvPr/>
          </p:nvSpPr>
          <p:spPr>
            <a:xfrm>
              <a:off x="1656922" y="4410591"/>
              <a:ext cx="1314450" cy="13144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모서리가 둥근 직사각형 4"/>
            <p:cNvSpPr/>
            <p:nvPr/>
          </p:nvSpPr>
          <p:spPr>
            <a:xfrm rot="10800000">
              <a:off x="1914526" y="4284720"/>
              <a:ext cx="819150" cy="327194"/>
            </a:xfrm>
            <a:prstGeom prst="roundRect">
              <a:avLst>
                <a:gd name="adj" fmla="val 40966"/>
              </a:avLst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자유형 32"/>
            <p:cNvSpPr/>
            <p:nvPr/>
          </p:nvSpPr>
          <p:spPr>
            <a:xfrm>
              <a:off x="1450149" y="2278005"/>
              <a:ext cx="1728002" cy="3600860"/>
            </a:xfrm>
            <a:custGeom>
              <a:avLst/>
              <a:gdLst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590428 w 1617665"/>
                <a:gd name="connsiteY3" fmla="*/ 0 h 3600859"/>
                <a:gd name="connsiteX4" fmla="*/ 1600212 w 1617665"/>
                <a:gd name="connsiteY4" fmla="*/ 34533 h 3600859"/>
                <a:gd name="connsiteX5" fmla="*/ 1617665 w 1617665"/>
                <a:gd name="connsiteY5" fmla="*/ 186034 h 3600859"/>
                <a:gd name="connsiteX6" fmla="*/ 1559608 w 1617665"/>
                <a:gd name="connsiteY6" fmla="*/ 2864598 h 3600859"/>
                <a:gd name="connsiteX7" fmla="*/ 823347 w 1617665"/>
                <a:gd name="connsiteY7" fmla="*/ 3600859 h 3600859"/>
                <a:gd name="connsiteX8" fmla="*/ 87086 w 1617665"/>
                <a:gd name="connsiteY8" fmla="*/ 2864598 h 3600859"/>
                <a:gd name="connsiteX9" fmla="*/ 0 w 1617665"/>
                <a:gd name="connsiteY9" fmla="*/ 229577 h 3600859"/>
                <a:gd name="connsiteX10" fmla="*/ 18700 w 1617665"/>
                <a:gd name="connsiteY10" fmla="*/ 76206 h 3600859"/>
                <a:gd name="connsiteX11" fmla="*/ 34705 w 1617665"/>
                <a:gd name="connsiteY11" fmla="*/ 21792 h 3600859"/>
                <a:gd name="connsiteX12" fmla="*/ 87411 w 1617665"/>
                <a:gd name="connsiteY12" fmla="*/ 32550 h 3600859"/>
                <a:gd name="connsiteX13" fmla="*/ 180071 w 1617665"/>
                <a:gd name="connsiteY13" fmla="*/ 67286 h 3600859"/>
                <a:gd name="connsiteX14" fmla="*/ 389621 w 1617665"/>
                <a:gd name="connsiteY14" fmla="*/ 284456 h 3600859"/>
                <a:gd name="connsiteX15" fmla="*/ 484871 w 1617665"/>
                <a:gd name="connsiteY15" fmla="*/ 509246 h 3600859"/>
                <a:gd name="connsiteX16" fmla="*/ 515351 w 1617665"/>
                <a:gd name="connsiteY16" fmla="*/ 1179806 h 3600859"/>
                <a:gd name="connsiteX17" fmla="*/ 501064 w 1617665"/>
                <a:gd name="connsiteY17" fmla="*/ 2116113 h 3600859"/>
                <a:gd name="connsiteX18" fmla="*/ 355331 w 1617665"/>
                <a:gd name="connsiteY18" fmla="*/ 2444726 h 3600859"/>
                <a:gd name="connsiteX19" fmla="*/ 263891 w 1617665"/>
                <a:gd name="connsiteY19" fmla="*/ 2726666 h 3600859"/>
                <a:gd name="connsiteX20" fmla="*/ 309611 w 1617665"/>
                <a:gd name="connsiteY20" fmla="*/ 3023846 h 3600859"/>
                <a:gd name="connsiteX21" fmla="*/ 530591 w 1617665"/>
                <a:gd name="connsiteY21" fmla="*/ 3251493 h 3600859"/>
                <a:gd name="connsiteX22" fmla="*/ 843011 w 1617665"/>
                <a:gd name="connsiteY22" fmla="*/ 3328646 h 3600859"/>
                <a:gd name="connsiteX23" fmla="*/ 1158288 w 1617665"/>
                <a:gd name="connsiteY23" fmla="*/ 3213394 h 3600859"/>
                <a:gd name="connsiteX24" fmla="*/ 1334501 w 1617665"/>
                <a:gd name="connsiteY24" fmla="*/ 2960028 h 3600859"/>
                <a:gd name="connsiteX25" fmla="*/ 1345931 w 1617665"/>
                <a:gd name="connsiteY25" fmla="*/ 2703806 h 3600859"/>
                <a:gd name="connsiteX26" fmla="*/ 1284971 w 1617665"/>
                <a:gd name="connsiteY26" fmla="*/ 2475206 h 3600859"/>
                <a:gd name="connsiteX27" fmla="*/ 1185911 w 1617665"/>
                <a:gd name="connsiteY27" fmla="*/ 2305661 h 3600859"/>
                <a:gd name="connsiteX28" fmla="*/ 1119236 w 1617665"/>
                <a:gd name="connsiteY28" fmla="*/ 2183741 h 3600859"/>
                <a:gd name="connsiteX29" fmla="*/ 1109711 w 1617665"/>
                <a:gd name="connsiteY29" fmla="*/ 2026578 h 3600859"/>
                <a:gd name="connsiteX30" fmla="*/ 1109711 w 1617665"/>
                <a:gd name="connsiteY30" fmla="*/ 669266 h 3600859"/>
                <a:gd name="connsiteX31" fmla="*/ 1108714 w 1617665"/>
                <a:gd name="connsiteY31" fmla="*/ 548745 h 3600859"/>
                <a:gd name="connsiteX32" fmla="*/ 1107707 w 1617665"/>
                <a:gd name="connsiteY32" fmla="*/ 530586 h 3600859"/>
                <a:gd name="connsiteX33" fmla="*/ 1108149 w 1617665"/>
                <a:gd name="connsiteY33" fmla="*/ 533624 h 3600859"/>
                <a:gd name="connsiteX34" fmla="*/ 1117331 w 1617665"/>
                <a:gd name="connsiteY34" fmla="*/ 516866 h 3600859"/>
                <a:gd name="connsiteX35" fmla="*/ 1225916 w 1617665"/>
                <a:gd name="connsiteY35" fmla="*/ 266358 h 3600859"/>
                <a:gd name="connsiteX36" fmla="*/ 1498331 w 1617665"/>
                <a:gd name="connsiteY36" fmla="*/ 29186 h 3600859"/>
                <a:gd name="connsiteX0" fmla="*/ 1106735 w 1617665"/>
                <a:gd name="connsiteY0" fmla="*/ 523891 h 3600859"/>
                <a:gd name="connsiteX1" fmla="*/ 1107574 w 1617665"/>
                <a:gd name="connsiteY1" fmla="*/ 528177 h 3600859"/>
                <a:gd name="connsiteX2" fmla="*/ 1107707 w 1617665"/>
                <a:gd name="connsiteY2" fmla="*/ 530586 h 3600859"/>
                <a:gd name="connsiteX3" fmla="*/ 1106735 w 1617665"/>
                <a:gd name="connsiteY3" fmla="*/ 523891 h 3600859"/>
                <a:gd name="connsiteX4" fmla="*/ 1590428 w 1617665"/>
                <a:gd name="connsiteY4" fmla="*/ 0 h 3600859"/>
                <a:gd name="connsiteX5" fmla="*/ 1600212 w 1617665"/>
                <a:gd name="connsiteY5" fmla="*/ 34533 h 3600859"/>
                <a:gd name="connsiteX6" fmla="*/ 1617665 w 1617665"/>
                <a:gd name="connsiteY6" fmla="*/ 186034 h 3600859"/>
                <a:gd name="connsiteX7" fmla="*/ 1559608 w 1617665"/>
                <a:gd name="connsiteY7" fmla="*/ 2864598 h 3600859"/>
                <a:gd name="connsiteX8" fmla="*/ 823347 w 1617665"/>
                <a:gd name="connsiteY8" fmla="*/ 3600859 h 3600859"/>
                <a:gd name="connsiteX9" fmla="*/ 87086 w 1617665"/>
                <a:gd name="connsiteY9" fmla="*/ 2864598 h 3600859"/>
                <a:gd name="connsiteX10" fmla="*/ 0 w 1617665"/>
                <a:gd name="connsiteY10" fmla="*/ 229577 h 3600859"/>
                <a:gd name="connsiteX11" fmla="*/ 18700 w 1617665"/>
                <a:gd name="connsiteY11" fmla="*/ 76206 h 3600859"/>
                <a:gd name="connsiteX12" fmla="*/ 34705 w 1617665"/>
                <a:gd name="connsiteY12" fmla="*/ 21792 h 3600859"/>
                <a:gd name="connsiteX13" fmla="*/ 87411 w 1617665"/>
                <a:gd name="connsiteY13" fmla="*/ 32550 h 3600859"/>
                <a:gd name="connsiteX14" fmla="*/ 180071 w 1617665"/>
                <a:gd name="connsiteY14" fmla="*/ 67286 h 3600859"/>
                <a:gd name="connsiteX15" fmla="*/ 389621 w 1617665"/>
                <a:gd name="connsiteY15" fmla="*/ 284456 h 3600859"/>
                <a:gd name="connsiteX16" fmla="*/ 484871 w 1617665"/>
                <a:gd name="connsiteY16" fmla="*/ 509246 h 3600859"/>
                <a:gd name="connsiteX17" fmla="*/ 515351 w 1617665"/>
                <a:gd name="connsiteY17" fmla="*/ 1179806 h 3600859"/>
                <a:gd name="connsiteX18" fmla="*/ 501064 w 1617665"/>
                <a:gd name="connsiteY18" fmla="*/ 2116113 h 3600859"/>
                <a:gd name="connsiteX19" fmla="*/ 355331 w 1617665"/>
                <a:gd name="connsiteY19" fmla="*/ 2444726 h 3600859"/>
                <a:gd name="connsiteX20" fmla="*/ 263891 w 1617665"/>
                <a:gd name="connsiteY20" fmla="*/ 2726666 h 3600859"/>
                <a:gd name="connsiteX21" fmla="*/ 309611 w 1617665"/>
                <a:gd name="connsiteY21" fmla="*/ 3023846 h 3600859"/>
                <a:gd name="connsiteX22" fmla="*/ 530591 w 1617665"/>
                <a:gd name="connsiteY22" fmla="*/ 3251493 h 3600859"/>
                <a:gd name="connsiteX23" fmla="*/ 843011 w 1617665"/>
                <a:gd name="connsiteY23" fmla="*/ 3328646 h 3600859"/>
                <a:gd name="connsiteX24" fmla="*/ 1158288 w 1617665"/>
                <a:gd name="connsiteY24" fmla="*/ 3213394 h 3600859"/>
                <a:gd name="connsiteX25" fmla="*/ 1334501 w 1617665"/>
                <a:gd name="connsiteY25" fmla="*/ 2960028 h 3600859"/>
                <a:gd name="connsiteX26" fmla="*/ 1345931 w 1617665"/>
                <a:gd name="connsiteY26" fmla="*/ 2703806 h 3600859"/>
                <a:gd name="connsiteX27" fmla="*/ 1284971 w 1617665"/>
                <a:gd name="connsiteY27" fmla="*/ 2475206 h 3600859"/>
                <a:gd name="connsiteX28" fmla="*/ 1185911 w 1617665"/>
                <a:gd name="connsiteY28" fmla="*/ 2305661 h 3600859"/>
                <a:gd name="connsiteX29" fmla="*/ 1119236 w 1617665"/>
                <a:gd name="connsiteY29" fmla="*/ 2183741 h 3600859"/>
                <a:gd name="connsiteX30" fmla="*/ 1109711 w 1617665"/>
                <a:gd name="connsiteY30" fmla="*/ 2026578 h 3600859"/>
                <a:gd name="connsiteX31" fmla="*/ 1109711 w 1617665"/>
                <a:gd name="connsiteY31" fmla="*/ 669266 h 3600859"/>
                <a:gd name="connsiteX32" fmla="*/ 1108714 w 1617665"/>
                <a:gd name="connsiteY32" fmla="*/ 548745 h 3600859"/>
                <a:gd name="connsiteX33" fmla="*/ 1107707 w 1617665"/>
                <a:gd name="connsiteY33" fmla="*/ 530586 h 3600859"/>
                <a:gd name="connsiteX34" fmla="*/ 1111121 w 1617665"/>
                <a:gd name="connsiteY34" fmla="*/ 609824 h 3600859"/>
                <a:gd name="connsiteX35" fmla="*/ 1117331 w 1617665"/>
                <a:gd name="connsiteY35" fmla="*/ 516866 h 3600859"/>
                <a:gd name="connsiteX36" fmla="*/ 1225916 w 1617665"/>
                <a:gd name="connsiteY36" fmla="*/ 266358 h 3600859"/>
                <a:gd name="connsiteX37" fmla="*/ 1498331 w 1617665"/>
                <a:gd name="connsiteY37" fmla="*/ 29186 h 3600859"/>
                <a:gd name="connsiteX38" fmla="*/ 1590428 w 1617665"/>
                <a:gd name="connsiteY38" fmla="*/ 0 h 36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17665" h="3600859">
                  <a:moveTo>
                    <a:pt x="1106735" y="523891"/>
                  </a:moveTo>
                  <a:cubicBezTo>
                    <a:pt x="1106903" y="523454"/>
                    <a:pt x="1107213" y="524459"/>
                    <a:pt x="1107574" y="528177"/>
                  </a:cubicBezTo>
                  <a:cubicBezTo>
                    <a:pt x="1107618" y="528980"/>
                    <a:pt x="1107663" y="529783"/>
                    <a:pt x="1107707" y="530586"/>
                  </a:cubicBezTo>
                  <a:lnTo>
                    <a:pt x="1106735" y="523891"/>
                  </a:lnTo>
                  <a:close/>
                  <a:moveTo>
                    <a:pt x="1590428" y="0"/>
                  </a:moveTo>
                  <a:lnTo>
                    <a:pt x="1600212" y="34533"/>
                  </a:lnTo>
                  <a:cubicBezTo>
                    <a:pt x="1611608" y="84447"/>
                    <a:pt x="1617665" y="135206"/>
                    <a:pt x="1617665" y="186034"/>
                  </a:cubicBezTo>
                  <a:lnTo>
                    <a:pt x="1559608" y="2864598"/>
                  </a:lnTo>
                  <a:cubicBezTo>
                    <a:pt x="1559608" y="3271224"/>
                    <a:pt x="1229973" y="3600859"/>
                    <a:pt x="823347" y="3600859"/>
                  </a:cubicBezTo>
                  <a:cubicBezTo>
                    <a:pt x="416721" y="3600859"/>
                    <a:pt x="87086" y="3271224"/>
                    <a:pt x="87086" y="2864598"/>
                  </a:cubicBezTo>
                  <a:cubicBezTo>
                    <a:pt x="87086" y="1947553"/>
                    <a:pt x="0" y="1146622"/>
                    <a:pt x="0" y="229577"/>
                  </a:cubicBezTo>
                  <a:cubicBezTo>
                    <a:pt x="0" y="178749"/>
                    <a:pt x="6511" y="127309"/>
                    <a:pt x="18700" y="76206"/>
                  </a:cubicBezTo>
                  <a:lnTo>
                    <a:pt x="34705" y="21792"/>
                  </a:lnTo>
                  <a:lnTo>
                    <a:pt x="87411" y="32550"/>
                  </a:lnTo>
                  <a:cubicBezTo>
                    <a:pt x="123636" y="40616"/>
                    <a:pt x="156417" y="50617"/>
                    <a:pt x="180071" y="67286"/>
                  </a:cubicBezTo>
                  <a:cubicBezTo>
                    <a:pt x="274686" y="133961"/>
                    <a:pt x="338821" y="210796"/>
                    <a:pt x="389621" y="284456"/>
                  </a:cubicBezTo>
                  <a:cubicBezTo>
                    <a:pt x="440421" y="358116"/>
                    <a:pt x="463916" y="360021"/>
                    <a:pt x="484871" y="509246"/>
                  </a:cubicBezTo>
                  <a:cubicBezTo>
                    <a:pt x="505826" y="658471"/>
                    <a:pt x="512652" y="911995"/>
                    <a:pt x="515351" y="1179806"/>
                  </a:cubicBezTo>
                  <a:cubicBezTo>
                    <a:pt x="518050" y="1447617"/>
                    <a:pt x="527734" y="1905293"/>
                    <a:pt x="501064" y="2116113"/>
                  </a:cubicBezTo>
                  <a:cubicBezTo>
                    <a:pt x="474394" y="2326933"/>
                    <a:pt x="394860" y="2342967"/>
                    <a:pt x="355331" y="2444726"/>
                  </a:cubicBezTo>
                  <a:cubicBezTo>
                    <a:pt x="315802" y="2546485"/>
                    <a:pt x="271511" y="2630146"/>
                    <a:pt x="263891" y="2726666"/>
                  </a:cubicBezTo>
                  <a:cubicBezTo>
                    <a:pt x="256271" y="2823186"/>
                    <a:pt x="265161" y="2936375"/>
                    <a:pt x="309611" y="3023846"/>
                  </a:cubicBezTo>
                  <a:cubicBezTo>
                    <a:pt x="354061" y="3111317"/>
                    <a:pt x="441691" y="3200693"/>
                    <a:pt x="530591" y="3251493"/>
                  </a:cubicBezTo>
                  <a:cubicBezTo>
                    <a:pt x="619491" y="3302293"/>
                    <a:pt x="738395" y="3334996"/>
                    <a:pt x="843011" y="3328646"/>
                  </a:cubicBezTo>
                  <a:cubicBezTo>
                    <a:pt x="947627" y="3322296"/>
                    <a:pt x="1076373" y="3274830"/>
                    <a:pt x="1158288" y="3213394"/>
                  </a:cubicBezTo>
                  <a:cubicBezTo>
                    <a:pt x="1240203" y="3151958"/>
                    <a:pt x="1303227" y="3044959"/>
                    <a:pt x="1334501" y="2960028"/>
                  </a:cubicBezTo>
                  <a:cubicBezTo>
                    <a:pt x="1365775" y="2875097"/>
                    <a:pt x="1354186" y="2784610"/>
                    <a:pt x="1345931" y="2703806"/>
                  </a:cubicBezTo>
                  <a:cubicBezTo>
                    <a:pt x="1337676" y="2623002"/>
                    <a:pt x="1311641" y="2541563"/>
                    <a:pt x="1284971" y="2475206"/>
                  </a:cubicBezTo>
                  <a:cubicBezTo>
                    <a:pt x="1258301" y="2408849"/>
                    <a:pt x="1213533" y="2354238"/>
                    <a:pt x="1185911" y="2305661"/>
                  </a:cubicBezTo>
                  <a:cubicBezTo>
                    <a:pt x="1158289" y="2257084"/>
                    <a:pt x="1131936" y="2230255"/>
                    <a:pt x="1119236" y="2183741"/>
                  </a:cubicBezTo>
                  <a:cubicBezTo>
                    <a:pt x="1106536" y="2137227"/>
                    <a:pt x="1111298" y="2278990"/>
                    <a:pt x="1109711" y="2026578"/>
                  </a:cubicBezTo>
                  <a:cubicBezTo>
                    <a:pt x="1108124" y="1774166"/>
                    <a:pt x="1108441" y="920885"/>
                    <a:pt x="1109711" y="669266"/>
                  </a:cubicBezTo>
                  <a:cubicBezTo>
                    <a:pt x="1110029" y="606361"/>
                    <a:pt x="1109453" y="569581"/>
                    <a:pt x="1108714" y="548745"/>
                  </a:cubicBezTo>
                  <a:cubicBezTo>
                    <a:pt x="1108378" y="542692"/>
                    <a:pt x="1108043" y="536639"/>
                    <a:pt x="1107707" y="530586"/>
                  </a:cubicBezTo>
                  <a:cubicBezTo>
                    <a:pt x="1107854" y="531599"/>
                    <a:pt x="1110974" y="608811"/>
                    <a:pt x="1111121" y="609824"/>
                  </a:cubicBezTo>
                  <a:cubicBezTo>
                    <a:pt x="1112644" y="612047"/>
                    <a:pt x="1112489" y="533654"/>
                    <a:pt x="1117331" y="516866"/>
                  </a:cubicBezTo>
                  <a:cubicBezTo>
                    <a:pt x="1136698" y="449715"/>
                    <a:pt x="1162416" y="347638"/>
                    <a:pt x="1225916" y="266358"/>
                  </a:cubicBezTo>
                  <a:cubicBezTo>
                    <a:pt x="1289416" y="185078"/>
                    <a:pt x="1389429" y="94115"/>
                    <a:pt x="1498331" y="29186"/>
                  </a:cubicBezTo>
                  <a:lnTo>
                    <a:pt x="1590428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자유형 33"/>
            <p:cNvSpPr/>
            <p:nvPr/>
          </p:nvSpPr>
          <p:spPr>
            <a:xfrm>
              <a:off x="1533525" y="2390775"/>
              <a:ext cx="1562100" cy="3334266"/>
            </a:xfrm>
            <a:custGeom>
              <a:avLst/>
              <a:gdLst>
                <a:gd name="connsiteX0" fmla="*/ 0 w 1562100"/>
                <a:gd name="connsiteY0" fmla="*/ 0 h 3334266"/>
                <a:gd name="connsiteX1" fmla="*/ 200025 w 1562100"/>
                <a:gd name="connsiteY1" fmla="*/ 200025 h 3334266"/>
                <a:gd name="connsiteX2" fmla="*/ 342900 w 1562100"/>
                <a:gd name="connsiteY2" fmla="*/ 390525 h 3334266"/>
                <a:gd name="connsiteX3" fmla="*/ 371475 w 1562100"/>
                <a:gd name="connsiteY3" fmla="*/ 762000 h 3334266"/>
                <a:gd name="connsiteX4" fmla="*/ 381000 w 1562100"/>
                <a:gd name="connsiteY4" fmla="*/ 1743075 h 3334266"/>
                <a:gd name="connsiteX5" fmla="*/ 323850 w 1562100"/>
                <a:gd name="connsiteY5" fmla="*/ 2057400 h 3334266"/>
                <a:gd name="connsiteX6" fmla="*/ 180975 w 1562100"/>
                <a:gd name="connsiteY6" fmla="*/ 2333625 h 3334266"/>
                <a:gd name="connsiteX7" fmla="*/ 114300 w 1562100"/>
                <a:gd name="connsiteY7" fmla="*/ 2571750 h 3334266"/>
                <a:gd name="connsiteX8" fmla="*/ 152400 w 1562100"/>
                <a:gd name="connsiteY8" fmla="*/ 2924175 h 3334266"/>
                <a:gd name="connsiteX9" fmla="*/ 352425 w 1562100"/>
                <a:gd name="connsiteY9" fmla="*/ 3171825 h 3334266"/>
                <a:gd name="connsiteX10" fmla="*/ 504825 w 1562100"/>
                <a:gd name="connsiteY10" fmla="*/ 3228975 h 3334266"/>
                <a:gd name="connsiteX11" fmla="*/ 847725 w 1562100"/>
                <a:gd name="connsiteY11" fmla="*/ 3333750 h 3334266"/>
                <a:gd name="connsiteX12" fmla="*/ 1257300 w 1562100"/>
                <a:gd name="connsiteY12" fmla="*/ 3181350 h 3334266"/>
                <a:gd name="connsiteX13" fmla="*/ 1447800 w 1562100"/>
                <a:gd name="connsiteY13" fmla="*/ 2838450 h 3334266"/>
                <a:gd name="connsiteX14" fmla="*/ 1457325 w 1562100"/>
                <a:gd name="connsiteY14" fmla="*/ 2447925 h 3334266"/>
                <a:gd name="connsiteX15" fmla="*/ 1238250 w 1562100"/>
                <a:gd name="connsiteY15" fmla="*/ 2057400 h 3334266"/>
                <a:gd name="connsiteX16" fmla="*/ 1228725 w 1562100"/>
                <a:gd name="connsiteY16" fmla="*/ 1228725 h 3334266"/>
                <a:gd name="connsiteX17" fmla="*/ 1200150 w 1562100"/>
                <a:gd name="connsiteY17" fmla="*/ 485775 h 3334266"/>
                <a:gd name="connsiteX18" fmla="*/ 1390650 w 1562100"/>
                <a:gd name="connsiteY18" fmla="*/ 190500 h 3334266"/>
                <a:gd name="connsiteX19" fmla="*/ 1562100 w 1562100"/>
                <a:gd name="connsiteY19" fmla="*/ 66675 h 333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62100" h="3334266">
                  <a:moveTo>
                    <a:pt x="0" y="0"/>
                  </a:moveTo>
                  <a:cubicBezTo>
                    <a:pt x="71437" y="67469"/>
                    <a:pt x="142875" y="134938"/>
                    <a:pt x="200025" y="200025"/>
                  </a:cubicBezTo>
                  <a:cubicBezTo>
                    <a:pt x="257175" y="265112"/>
                    <a:pt x="314325" y="296863"/>
                    <a:pt x="342900" y="390525"/>
                  </a:cubicBezTo>
                  <a:cubicBezTo>
                    <a:pt x="371475" y="484188"/>
                    <a:pt x="365125" y="536575"/>
                    <a:pt x="371475" y="762000"/>
                  </a:cubicBezTo>
                  <a:cubicBezTo>
                    <a:pt x="377825" y="987425"/>
                    <a:pt x="388938" y="1527175"/>
                    <a:pt x="381000" y="1743075"/>
                  </a:cubicBezTo>
                  <a:cubicBezTo>
                    <a:pt x="373062" y="1958975"/>
                    <a:pt x="357187" y="1958975"/>
                    <a:pt x="323850" y="2057400"/>
                  </a:cubicBezTo>
                  <a:cubicBezTo>
                    <a:pt x="290513" y="2155825"/>
                    <a:pt x="215900" y="2247900"/>
                    <a:pt x="180975" y="2333625"/>
                  </a:cubicBezTo>
                  <a:cubicBezTo>
                    <a:pt x="146050" y="2419350"/>
                    <a:pt x="119062" y="2473325"/>
                    <a:pt x="114300" y="2571750"/>
                  </a:cubicBezTo>
                  <a:cubicBezTo>
                    <a:pt x="109538" y="2670175"/>
                    <a:pt x="112713" y="2824163"/>
                    <a:pt x="152400" y="2924175"/>
                  </a:cubicBezTo>
                  <a:cubicBezTo>
                    <a:pt x="192087" y="3024187"/>
                    <a:pt x="293688" y="3121025"/>
                    <a:pt x="352425" y="3171825"/>
                  </a:cubicBezTo>
                  <a:cubicBezTo>
                    <a:pt x="411162" y="3222625"/>
                    <a:pt x="422275" y="3201987"/>
                    <a:pt x="504825" y="3228975"/>
                  </a:cubicBezTo>
                  <a:cubicBezTo>
                    <a:pt x="587375" y="3255963"/>
                    <a:pt x="722313" y="3341687"/>
                    <a:pt x="847725" y="3333750"/>
                  </a:cubicBezTo>
                  <a:cubicBezTo>
                    <a:pt x="973137" y="3325813"/>
                    <a:pt x="1157288" y="3263900"/>
                    <a:pt x="1257300" y="3181350"/>
                  </a:cubicBezTo>
                  <a:cubicBezTo>
                    <a:pt x="1357313" y="3098800"/>
                    <a:pt x="1414463" y="2960688"/>
                    <a:pt x="1447800" y="2838450"/>
                  </a:cubicBezTo>
                  <a:cubicBezTo>
                    <a:pt x="1481138" y="2716213"/>
                    <a:pt x="1492250" y="2578100"/>
                    <a:pt x="1457325" y="2447925"/>
                  </a:cubicBezTo>
                  <a:cubicBezTo>
                    <a:pt x="1422400" y="2317750"/>
                    <a:pt x="1276350" y="2260600"/>
                    <a:pt x="1238250" y="2057400"/>
                  </a:cubicBezTo>
                  <a:cubicBezTo>
                    <a:pt x="1200150" y="1854200"/>
                    <a:pt x="1235075" y="1490663"/>
                    <a:pt x="1228725" y="1228725"/>
                  </a:cubicBezTo>
                  <a:cubicBezTo>
                    <a:pt x="1222375" y="966788"/>
                    <a:pt x="1173163" y="658812"/>
                    <a:pt x="1200150" y="485775"/>
                  </a:cubicBezTo>
                  <a:cubicBezTo>
                    <a:pt x="1227137" y="312738"/>
                    <a:pt x="1330325" y="260350"/>
                    <a:pt x="1390650" y="190500"/>
                  </a:cubicBezTo>
                  <a:cubicBezTo>
                    <a:pt x="1450975" y="120650"/>
                    <a:pt x="1506537" y="93662"/>
                    <a:pt x="1562100" y="66675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막힌 원호 34"/>
            <p:cNvSpPr/>
            <p:nvPr/>
          </p:nvSpPr>
          <p:spPr>
            <a:xfrm>
              <a:off x="1431132" y="4112842"/>
              <a:ext cx="1785938" cy="1777643"/>
            </a:xfrm>
            <a:prstGeom prst="blockArc">
              <a:avLst>
                <a:gd name="adj1" fmla="val 1788550"/>
                <a:gd name="adj2" fmla="val 8914760"/>
                <a:gd name="adj3" fmla="val 14867"/>
              </a:avLst>
            </a:prstGeom>
            <a:solidFill>
              <a:srgbClr val="4A3D3C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9" name="모서리가 둥근 직사각형 4"/>
          <p:cNvSpPr/>
          <p:nvPr/>
        </p:nvSpPr>
        <p:spPr>
          <a:xfrm rot="5400000">
            <a:off x="932305" y="452690"/>
            <a:ext cx="322630" cy="45719"/>
          </a:xfrm>
          <a:prstGeom prst="roundRect">
            <a:avLst/>
          </a:prstGeom>
          <a:solidFill>
            <a:srgbClr val="2CCAA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0" name="모서리가 둥근 직사각형 4"/>
          <p:cNvSpPr/>
          <p:nvPr/>
        </p:nvSpPr>
        <p:spPr>
          <a:xfrm rot="5400000">
            <a:off x="1056774" y="449828"/>
            <a:ext cx="322630" cy="45719"/>
          </a:xfrm>
          <a:prstGeom prst="roundRect">
            <a:avLst/>
          </a:prstGeom>
          <a:solidFill>
            <a:srgbClr val="2CCAA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모서리가 둥근 직사각형 4"/>
          <p:cNvSpPr/>
          <p:nvPr/>
        </p:nvSpPr>
        <p:spPr>
          <a:xfrm rot="5400000">
            <a:off x="1177087" y="453839"/>
            <a:ext cx="338673" cy="45719"/>
          </a:xfrm>
          <a:prstGeom prst="roundRect">
            <a:avLst/>
          </a:prstGeom>
          <a:solidFill>
            <a:srgbClr val="2CCAA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46" name="Group 18"/>
          <p:cNvGrpSpPr/>
          <p:nvPr/>
        </p:nvGrpSpPr>
        <p:grpSpPr>
          <a:xfrm>
            <a:off x="2480950" y="1732289"/>
            <a:ext cx="1103130" cy="970341"/>
            <a:chOff x="6875944" y="1655323"/>
            <a:chExt cx="1325259" cy="1165727"/>
          </a:xfrm>
        </p:grpSpPr>
        <p:cxnSp>
          <p:nvCxnSpPr>
            <p:cNvPr id="147" name="Straight Connector 14"/>
            <p:cNvCxnSpPr/>
            <p:nvPr/>
          </p:nvCxnSpPr>
          <p:spPr>
            <a:xfrm flipH="1">
              <a:off x="7106560" y="1655323"/>
              <a:ext cx="1094643" cy="5393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8" name="Straight Connector 71"/>
            <p:cNvCxnSpPr/>
            <p:nvPr/>
          </p:nvCxnSpPr>
          <p:spPr>
            <a:xfrm flipH="1">
              <a:off x="6875944" y="2190236"/>
              <a:ext cx="230616" cy="6308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9" name="Group 22"/>
          <p:cNvGrpSpPr/>
          <p:nvPr/>
        </p:nvGrpSpPr>
        <p:grpSpPr>
          <a:xfrm>
            <a:off x="2883630" y="3391894"/>
            <a:ext cx="680808" cy="908062"/>
            <a:chOff x="7215228" y="3468596"/>
            <a:chExt cx="893552" cy="1090911"/>
          </a:xfrm>
        </p:grpSpPr>
        <p:cxnSp>
          <p:nvCxnSpPr>
            <p:cNvPr id="150" name="Straight Connector 95"/>
            <p:cNvCxnSpPr>
              <a:stCxn id="143" idx="2"/>
            </p:cNvCxnSpPr>
            <p:nvPr/>
          </p:nvCxnSpPr>
          <p:spPr>
            <a:xfrm flipH="1">
              <a:off x="7215228" y="3468596"/>
              <a:ext cx="818545" cy="914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Straight Connector 97"/>
            <p:cNvCxnSpPr>
              <a:stCxn id="144" idx="2"/>
            </p:cNvCxnSpPr>
            <p:nvPr/>
          </p:nvCxnSpPr>
          <p:spPr>
            <a:xfrm flipH="1" flipV="1">
              <a:off x="7290234" y="4398209"/>
              <a:ext cx="818546" cy="1612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2" name="Oval 98"/>
          <p:cNvSpPr/>
          <p:nvPr/>
        </p:nvSpPr>
        <p:spPr>
          <a:xfrm>
            <a:off x="640561" y="2731993"/>
            <a:ext cx="2032362" cy="203236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/>
              <a:t>結論</a:t>
            </a:r>
            <a:endParaRPr lang="en-US" altLang="zh-TW" sz="2000" b="1" dirty="0" smtClean="0"/>
          </a:p>
          <a:p>
            <a:pPr algn="ctr"/>
            <a:r>
              <a:rPr lang="en-US" altLang="zh-TW" sz="1600" dirty="0" smtClean="0">
                <a:latin typeface="Eras Bold ITC" panose="020B0907030504020204" pitchFamily="34" charset="0"/>
              </a:rPr>
              <a:t>Conclusion</a:t>
            </a:r>
            <a:endParaRPr lang="en-US" sz="2000" b="1" dirty="0">
              <a:latin typeface="Eras Bold ITC" panose="020B0907030504020204" pitchFamily="34" charset="0"/>
            </a:endParaRPr>
          </a:p>
        </p:txBody>
      </p:sp>
      <p:grpSp>
        <p:nvGrpSpPr>
          <p:cNvPr id="153" name="Group 99"/>
          <p:cNvGrpSpPr/>
          <p:nvPr/>
        </p:nvGrpSpPr>
        <p:grpSpPr>
          <a:xfrm flipV="1">
            <a:off x="2426227" y="4859927"/>
            <a:ext cx="1113636" cy="744246"/>
            <a:chOff x="6810187" y="2053914"/>
            <a:chExt cx="1337878" cy="894109"/>
          </a:xfrm>
        </p:grpSpPr>
        <p:cxnSp>
          <p:nvCxnSpPr>
            <p:cNvPr id="154" name="Straight Connector 100"/>
            <p:cNvCxnSpPr>
              <a:stCxn id="145" idx="2"/>
            </p:cNvCxnSpPr>
            <p:nvPr/>
          </p:nvCxnSpPr>
          <p:spPr>
            <a:xfrm flipH="1">
              <a:off x="7185282" y="2053914"/>
              <a:ext cx="962783" cy="41473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Straight Connector 101"/>
            <p:cNvCxnSpPr/>
            <p:nvPr/>
          </p:nvCxnSpPr>
          <p:spPr>
            <a:xfrm flipH="1">
              <a:off x="6810187" y="2465783"/>
              <a:ext cx="377955" cy="48224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7" name="Oval 106"/>
          <p:cNvSpPr/>
          <p:nvPr/>
        </p:nvSpPr>
        <p:spPr>
          <a:xfrm>
            <a:off x="3492352" y="1551807"/>
            <a:ext cx="263751" cy="26375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07"/>
          <p:cNvSpPr/>
          <p:nvPr/>
        </p:nvSpPr>
        <p:spPr>
          <a:xfrm>
            <a:off x="3435202" y="3246981"/>
            <a:ext cx="263751" cy="26375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08"/>
          <p:cNvSpPr/>
          <p:nvPr/>
        </p:nvSpPr>
        <p:spPr>
          <a:xfrm>
            <a:off x="3492352" y="4155042"/>
            <a:ext cx="263751" cy="26375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09"/>
          <p:cNvSpPr/>
          <p:nvPr/>
        </p:nvSpPr>
        <p:spPr>
          <a:xfrm>
            <a:off x="3467799" y="5459261"/>
            <a:ext cx="263751" cy="26375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68"/>
          <p:cNvSpPr/>
          <p:nvPr/>
        </p:nvSpPr>
        <p:spPr>
          <a:xfrm>
            <a:off x="3539863" y="5537042"/>
            <a:ext cx="134263" cy="13426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4" name="Oval 67"/>
          <p:cNvSpPr/>
          <p:nvPr/>
        </p:nvSpPr>
        <p:spPr>
          <a:xfrm>
            <a:off x="3564416" y="4232823"/>
            <a:ext cx="134263" cy="13426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3" name="Oval 66"/>
          <p:cNvSpPr/>
          <p:nvPr/>
        </p:nvSpPr>
        <p:spPr>
          <a:xfrm>
            <a:off x="3507266" y="3324762"/>
            <a:ext cx="134263" cy="13426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2" name="Oval 11"/>
          <p:cNvSpPr/>
          <p:nvPr/>
        </p:nvSpPr>
        <p:spPr>
          <a:xfrm>
            <a:off x="3564416" y="1629588"/>
            <a:ext cx="134263" cy="13426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7" name="Arc 61"/>
          <p:cNvSpPr/>
          <p:nvPr/>
        </p:nvSpPr>
        <p:spPr>
          <a:xfrm>
            <a:off x="347326" y="2464159"/>
            <a:ext cx="2626246" cy="2626244"/>
          </a:xfrm>
          <a:prstGeom prst="arc">
            <a:avLst>
              <a:gd name="adj1" fmla="val 17008840"/>
              <a:gd name="adj2" fmla="val 4629557"/>
            </a:avLst>
          </a:prstGeom>
          <a:noFill/>
          <a:ln w="127000" cap="rnd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8C60F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62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917575"/>
          </a:xfrm>
          <a:prstGeom prst="rect">
            <a:avLst/>
          </a:prstGeom>
        </p:spPr>
      </p:pic>
      <p:sp>
        <p:nvSpPr>
          <p:cNvPr id="15" name="Freeform 19"/>
          <p:cNvSpPr/>
          <p:nvPr/>
        </p:nvSpPr>
        <p:spPr>
          <a:xfrm>
            <a:off x="3700347" y="1012097"/>
            <a:ext cx="6283098" cy="5851272"/>
          </a:xfrm>
          <a:custGeom>
            <a:avLst/>
            <a:gdLst>
              <a:gd name="connsiteX0" fmla="*/ 3141549 w 6283098"/>
              <a:gd name="connsiteY0" fmla="*/ 0 h 5851272"/>
              <a:gd name="connsiteX1" fmla="*/ 6283098 w 6283098"/>
              <a:gd name="connsiteY1" fmla="*/ 3141549 h 5851272"/>
              <a:gd name="connsiteX2" fmla="*/ 4898019 w 6283098"/>
              <a:gd name="connsiteY2" fmla="*/ 5746571 h 5851272"/>
              <a:gd name="connsiteX3" fmla="*/ 4725676 w 6283098"/>
              <a:gd name="connsiteY3" fmla="*/ 5851272 h 5851272"/>
              <a:gd name="connsiteX4" fmla="*/ 1557423 w 6283098"/>
              <a:gd name="connsiteY4" fmla="*/ 5851272 h 5851272"/>
              <a:gd name="connsiteX5" fmla="*/ 1385079 w 6283098"/>
              <a:gd name="connsiteY5" fmla="*/ 5746571 h 5851272"/>
              <a:gd name="connsiteX6" fmla="*/ 0 w 6283098"/>
              <a:gd name="connsiteY6" fmla="*/ 3141549 h 5851272"/>
              <a:gd name="connsiteX7" fmla="*/ 3141549 w 6283098"/>
              <a:gd name="connsiteY7" fmla="*/ 0 h 585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83098" h="5851272">
                <a:moveTo>
                  <a:pt x="3141549" y="0"/>
                </a:moveTo>
                <a:cubicBezTo>
                  <a:pt x="4876579" y="0"/>
                  <a:pt x="6283098" y="1406519"/>
                  <a:pt x="6283098" y="3141549"/>
                </a:cubicBezTo>
                <a:cubicBezTo>
                  <a:pt x="6283098" y="4225943"/>
                  <a:pt x="5733676" y="5182012"/>
                  <a:pt x="4898019" y="5746571"/>
                </a:cubicBezTo>
                <a:lnTo>
                  <a:pt x="4725676" y="5851272"/>
                </a:lnTo>
                <a:lnTo>
                  <a:pt x="1557423" y="5851272"/>
                </a:lnTo>
                <a:lnTo>
                  <a:pt x="1385079" y="5746571"/>
                </a:lnTo>
                <a:cubicBezTo>
                  <a:pt x="549422" y="5182012"/>
                  <a:pt x="0" y="4225943"/>
                  <a:pt x="0" y="3141549"/>
                </a:cubicBezTo>
                <a:cubicBezTo>
                  <a:pt x="0" y="1406519"/>
                  <a:pt x="1406519" y="0"/>
                  <a:pt x="3141549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rgbClr val="3EEAF3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3" t="8383" r="24937"/>
          <a:stretch/>
        </p:blipFill>
        <p:spPr>
          <a:xfrm>
            <a:off x="2606902" y="203630"/>
            <a:ext cx="6283098" cy="6283097"/>
          </a:xfrm>
          <a:custGeom>
            <a:avLst/>
            <a:gdLst>
              <a:gd name="connsiteX0" fmla="*/ 3141549 w 6283098"/>
              <a:gd name="connsiteY0" fmla="*/ 0 h 6283097"/>
              <a:gd name="connsiteX1" fmla="*/ 6283098 w 6283098"/>
              <a:gd name="connsiteY1" fmla="*/ 3141549 h 6283097"/>
              <a:gd name="connsiteX2" fmla="*/ 3303213 w 6283098"/>
              <a:gd name="connsiteY2" fmla="*/ 6279010 h 6283097"/>
              <a:gd name="connsiteX3" fmla="*/ 3141590 w 6283098"/>
              <a:gd name="connsiteY3" fmla="*/ 6283097 h 6283097"/>
              <a:gd name="connsiteX4" fmla="*/ 3141509 w 6283098"/>
              <a:gd name="connsiteY4" fmla="*/ 6283097 h 6283097"/>
              <a:gd name="connsiteX5" fmla="*/ 2979885 w 6283098"/>
              <a:gd name="connsiteY5" fmla="*/ 6279010 h 6283097"/>
              <a:gd name="connsiteX6" fmla="*/ 0 w 6283098"/>
              <a:gd name="connsiteY6" fmla="*/ 3141549 h 6283097"/>
              <a:gd name="connsiteX7" fmla="*/ 3141549 w 6283098"/>
              <a:gd name="connsiteY7" fmla="*/ 0 h 628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83098" h="6283097">
                <a:moveTo>
                  <a:pt x="3141549" y="0"/>
                </a:moveTo>
                <a:cubicBezTo>
                  <a:pt x="4876579" y="0"/>
                  <a:pt x="6283098" y="1406519"/>
                  <a:pt x="6283098" y="3141549"/>
                </a:cubicBezTo>
                <a:cubicBezTo>
                  <a:pt x="6283098" y="4822359"/>
                  <a:pt x="4963113" y="6194870"/>
                  <a:pt x="3303213" y="6279010"/>
                </a:cubicBezTo>
                <a:lnTo>
                  <a:pt x="3141590" y="6283097"/>
                </a:lnTo>
                <a:lnTo>
                  <a:pt x="3141509" y="6283097"/>
                </a:lnTo>
                <a:lnTo>
                  <a:pt x="2979885" y="6279010"/>
                </a:lnTo>
                <a:cubicBezTo>
                  <a:pt x="1319985" y="6194870"/>
                  <a:pt x="0" y="4822359"/>
                  <a:pt x="0" y="3141549"/>
                </a:cubicBezTo>
                <a:cubicBezTo>
                  <a:pt x="0" y="1406519"/>
                  <a:pt x="1406519" y="0"/>
                  <a:pt x="3141549" y="0"/>
                </a:cubicBezTo>
                <a:close/>
              </a:path>
            </a:pathLst>
          </a:custGeom>
        </p:spPr>
      </p:pic>
      <p:sp>
        <p:nvSpPr>
          <p:cNvPr id="17" name="Oval 9"/>
          <p:cNvSpPr/>
          <p:nvPr/>
        </p:nvSpPr>
        <p:spPr>
          <a:xfrm>
            <a:off x="2606903" y="203630"/>
            <a:ext cx="6283097" cy="6283097"/>
          </a:xfrm>
          <a:prstGeom prst="ellipse">
            <a:avLst/>
          </a:prstGeom>
          <a:solidFill>
            <a:schemeClr val="accent1">
              <a:lumMod val="75000"/>
              <a:alpha val="6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0"/>
          <p:cNvSpPr/>
          <p:nvPr/>
        </p:nvSpPr>
        <p:spPr>
          <a:xfrm>
            <a:off x="2057623" y="-1104900"/>
            <a:ext cx="3285449" cy="3285449"/>
          </a:xfrm>
          <a:prstGeom prst="ellipse">
            <a:avLst/>
          </a:prstGeom>
          <a:noFill/>
          <a:ln w="762000">
            <a:gradFill>
              <a:gsLst>
                <a:gs pos="100000">
                  <a:schemeClr val="bg1"/>
                </a:gs>
                <a:gs pos="40000">
                  <a:srgbClr val="3EEAF3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1"/>
          <p:cNvSpPr/>
          <p:nvPr/>
        </p:nvSpPr>
        <p:spPr>
          <a:xfrm>
            <a:off x="7854950" y="4677934"/>
            <a:ext cx="901700" cy="9017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12"/>
          <p:cNvSpPr/>
          <p:nvPr/>
        </p:nvSpPr>
        <p:spPr>
          <a:xfrm rot="8040131" flipH="1">
            <a:off x="1054200" y="6733683"/>
            <a:ext cx="2434999" cy="2434999"/>
          </a:xfrm>
          <a:prstGeom prst="arc">
            <a:avLst>
              <a:gd name="adj1" fmla="val 232382"/>
              <a:gd name="adj2" fmla="val 5429896"/>
            </a:avLst>
          </a:prstGeom>
          <a:ln w="428625">
            <a:solidFill>
              <a:schemeClr val="bg2">
                <a:lumMod val="90000"/>
                <a:alpha val="8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14"/>
          <p:cNvSpPr/>
          <p:nvPr/>
        </p:nvSpPr>
        <p:spPr>
          <a:xfrm>
            <a:off x="2318977" y="4454288"/>
            <a:ext cx="977082" cy="415702"/>
          </a:xfrm>
          <a:custGeom>
            <a:avLst/>
            <a:gdLst>
              <a:gd name="connsiteX0" fmla="*/ 0 w 9164772"/>
              <a:gd name="connsiteY0" fmla="*/ 0 h 3899173"/>
              <a:gd name="connsiteX1" fmla="*/ 9164772 w 9164772"/>
              <a:gd name="connsiteY1" fmla="*/ 0 h 3899173"/>
              <a:gd name="connsiteX2" fmla="*/ 9130408 w 9164772"/>
              <a:gd name="connsiteY2" fmla="*/ 192428 h 3899173"/>
              <a:gd name="connsiteX3" fmla="*/ 4582386 w 9164772"/>
              <a:gd name="connsiteY3" fmla="*/ 3899173 h 3899173"/>
              <a:gd name="connsiteX4" fmla="*/ 34364 w 9164772"/>
              <a:gd name="connsiteY4" fmla="*/ 192428 h 3899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4772" h="3899173">
                <a:moveTo>
                  <a:pt x="0" y="0"/>
                </a:moveTo>
                <a:lnTo>
                  <a:pt x="9164772" y="0"/>
                </a:lnTo>
                <a:lnTo>
                  <a:pt x="9130408" y="192428"/>
                </a:lnTo>
                <a:cubicBezTo>
                  <a:pt x="8697527" y="2307863"/>
                  <a:pt x="6825792" y="3899173"/>
                  <a:pt x="4582386" y="3899173"/>
                </a:cubicBezTo>
                <a:cubicBezTo>
                  <a:pt x="2338981" y="3899173"/>
                  <a:pt x="467245" y="2307863"/>
                  <a:pt x="34364" y="192428"/>
                </a:cubicBezTo>
                <a:close/>
              </a:path>
            </a:pathLst>
          </a:custGeom>
          <a:gradFill>
            <a:gsLst>
              <a:gs pos="0">
                <a:srgbClr val="3EEAF3"/>
              </a:gs>
              <a:gs pos="100000">
                <a:srgbClr val="8C60F1">
                  <a:shade val="100000"/>
                  <a:satMod val="115000"/>
                </a:srgbClr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0"/>
          <p:cNvSpPr/>
          <p:nvPr/>
        </p:nvSpPr>
        <p:spPr>
          <a:xfrm>
            <a:off x="9102486" y="1988747"/>
            <a:ext cx="383603" cy="383603"/>
          </a:xfrm>
          <a:prstGeom prst="ellipse">
            <a:avLst/>
          </a:prstGeom>
          <a:noFill/>
          <a:ln w="1270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文字方塊 3"/>
          <p:cNvSpPr txBox="1"/>
          <p:nvPr/>
        </p:nvSpPr>
        <p:spPr>
          <a:xfrm>
            <a:off x="-303631" y="2109029"/>
            <a:ext cx="1210416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  Thank </a:t>
            </a:r>
            <a:r>
              <a:rPr lang="en-US" altLang="zh-TW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You For Your </a:t>
            </a:r>
            <a:r>
              <a:rPr lang="en-US" altLang="zh-TW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Listening</a:t>
            </a:r>
            <a:r>
              <a:rPr lang="zh-TW" alt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感謝您的聆聽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8406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9784</TotalTime>
  <Words>2009</Words>
  <Application>Microsoft Office PowerPoint</Application>
  <PresentationFormat>寬螢幕</PresentationFormat>
  <Paragraphs>595</Paragraphs>
  <Slides>28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28</vt:i4>
      </vt:variant>
    </vt:vector>
  </HeadingPairs>
  <TitlesOfParts>
    <vt:vector size="43" baseType="lpstr">
      <vt:lpstr>Malgun Gothic</vt:lpstr>
      <vt:lpstr>微軟正黑體</vt:lpstr>
      <vt:lpstr>新細明體</vt:lpstr>
      <vt:lpstr>야놀자 야체 B</vt:lpstr>
      <vt:lpstr>Arial</vt:lpstr>
      <vt:lpstr>Arial Black</vt:lpstr>
      <vt:lpstr>Calibri</vt:lpstr>
      <vt:lpstr>Calibri Light</vt:lpstr>
      <vt:lpstr>Cooper Black</vt:lpstr>
      <vt:lpstr>Eras Bold ITC</vt:lpstr>
      <vt:lpstr>Franklin Gothic Demi Cond</vt:lpstr>
      <vt:lpstr>Segoe UI Light</vt:lpstr>
      <vt:lpstr>Segoe UI Semibold</vt:lpstr>
      <vt:lpstr>Times New Roman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488</cp:revision>
  <dcterms:created xsi:type="dcterms:W3CDTF">2021-03-15T18:28:24Z</dcterms:created>
  <dcterms:modified xsi:type="dcterms:W3CDTF">2021-04-09T11:49:57Z</dcterms:modified>
</cp:coreProperties>
</file>